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319" r:id="rId4"/>
    <p:sldId id="257" r:id="rId5"/>
    <p:sldId id="258" r:id="rId6"/>
    <p:sldId id="261" r:id="rId7"/>
    <p:sldId id="320" r:id="rId8"/>
    <p:sldId id="262" r:id="rId9"/>
    <p:sldId id="307" r:id="rId10"/>
    <p:sldId id="264" r:id="rId11"/>
    <p:sldId id="309" r:id="rId12"/>
    <p:sldId id="308" r:id="rId13"/>
    <p:sldId id="271" r:id="rId14"/>
    <p:sldId id="314" r:id="rId15"/>
    <p:sldId id="315" r:id="rId16"/>
    <p:sldId id="286" r:id="rId17"/>
    <p:sldId id="287" r:id="rId18"/>
    <p:sldId id="289" r:id="rId19"/>
    <p:sldId id="305" r:id="rId20"/>
    <p:sldId id="317" r:id="rId21"/>
    <p:sldId id="312" r:id="rId22"/>
    <p:sldId id="313" r:id="rId23"/>
    <p:sldId id="318" r:id="rId24"/>
    <p:sldId id="293" r:id="rId25"/>
    <p:sldId id="321" r:id="rId26"/>
    <p:sldId id="316"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F68A0C1-1550-46CF-A416-725F2CBE15AA}">
          <p14:sldIdLst>
            <p14:sldId id="256"/>
            <p14:sldId id="306"/>
            <p14:sldId id="319"/>
            <p14:sldId id="257"/>
            <p14:sldId id="258"/>
            <p14:sldId id="261"/>
            <p14:sldId id="320"/>
            <p14:sldId id="262"/>
            <p14:sldId id="307"/>
            <p14:sldId id="264"/>
            <p14:sldId id="309"/>
            <p14:sldId id="308"/>
            <p14:sldId id="271"/>
            <p14:sldId id="314"/>
            <p14:sldId id="315"/>
            <p14:sldId id="286"/>
            <p14:sldId id="287"/>
            <p14:sldId id="289"/>
            <p14:sldId id="305"/>
            <p14:sldId id="317"/>
            <p14:sldId id="312"/>
            <p14:sldId id="313"/>
            <p14:sldId id="318"/>
            <p14:sldId id="293"/>
            <p14:sldId id="321"/>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BB24AFB-0BD9-4F62-BC10-519FBD9FD3A6}" type="datetimeFigureOut">
              <a:rPr lang="es-ES" smtClean="0"/>
              <a:t>18/06/2017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429B3F-13FE-41B6-A84C-96BAAB3B9214}" type="slidenum">
              <a:rPr lang="es-ES" smtClean="0"/>
              <a:t>‹Nº›</a:t>
            </a:fld>
            <a:endParaRPr lang="es-ES"/>
          </a:p>
        </p:txBody>
      </p:sp>
    </p:spTree>
    <p:extLst>
      <p:ext uri="{BB962C8B-B14F-4D97-AF65-F5344CB8AC3E}">
        <p14:creationId xmlns:p14="http://schemas.microsoft.com/office/powerpoint/2010/main" val="38367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BB24AFB-0BD9-4F62-BC10-519FBD9FD3A6}" type="datetimeFigureOut">
              <a:rPr lang="es-ES" smtClean="0"/>
              <a:t>18/06/2017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429B3F-13FE-41B6-A84C-96BAAB3B9214}" type="slidenum">
              <a:rPr lang="es-ES" smtClean="0"/>
              <a:t>‹Nº›</a:t>
            </a:fld>
            <a:endParaRPr lang="es-ES"/>
          </a:p>
        </p:txBody>
      </p:sp>
    </p:spTree>
    <p:extLst>
      <p:ext uri="{BB962C8B-B14F-4D97-AF65-F5344CB8AC3E}">
        <p14:creationId xmlns:p14="http://schemas.microsoft.com/office/powerpoint/2010/main" val="415616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BB24AFB-0BD9-4F62-BC10-519FBD9FD3A6}" type="datetimeFigureOut">
              <a:rPr lang="es-ES" smtClean="0"/>
              <a:t>18/06/2017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429B3F-13FE-41B6-A84C-96BAAB3B9214}" type="slidenum">
              <a:rPr lang="es-ES" smtClean="0"/>
              <a:t>‹Nº›</a:t>
            </a:fld>
            <a:endParaRPr lang="es-ES"/>
          </a:p>
        </p:txBody>
      </p:sp>
    </p:spTree>
    <p:extLst>
      <p:ext uri="{BB962C8B-B14F-4D97-AF65-F5344CB8AC3E}">
        <p14:creationId xmlns:p14="http://schemas.microsoft.com/office/powerpoint/2010/main" val="214652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BB24AFB-0BD9-4F62-BC10-519FBD9FD3A6}" type="datetimeFigureOut">
              <a:rPr lang="es-ES" smtClean="0"/>
              <a:t>18/06/2017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429B3F-13FE-41B6-A84C-96BAAB3B9214}" type="slidenum">
              <a:rPr lang="es-ES" smtClean="0"/>
              <a:t>‹Nº›</a:t>
            </a:fld>
            <a:endParaRPr lang="es-ES"/>
          </a:p>
        </p:txBody>
      </p:sp>
    </p:spTree>
    <p:extLst>
      <p:ext uri="{BB962C8B-B14F-4D97-AF65-F5344CB8AC3E}">
        <p14:creationId xmlns:p14="http://schemas.microsoft.com/office/powerpoint/2010/main" val="374727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BB24AFB-0BD9-4F62-BC10-519FBD9FD3A6}" type="datetimeFigureOut">
              <a:rPr lang="es-ES" smtClean="0"/>
              <a:t>18/06/2017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429B3F-13FE-41B6-A84C-96BAAB3B9214}" type="slidenum">
              <a:rPr lang="es-ES" smtClean="0"/>
              <a:t>‹Nº›</a:t>
            </a:fld>
            <a:endParaRPr lang="es-ES"/>
          </a:p>
        </p:txBody>
      </p:sp>
    </p:spTree>
    <p:extLst>
      <p:ext uri="{BB962C8B-B14F-4D97-AF65-F5344CB8AC3E}">
        <p14:creationId xmlns:p14="http://schemas.microsoft.com/office/powerpoint/2010/main" val="356758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BB24AFB-0BD9-4F62-BC10-519FBD9FD3A6}" type="datetimeFigureOut">
              <a:rPr lang="es-ES" smtClean="0"/>
              <a:t>18/06/2017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D429B3F-13FE-41B6-A84C-96BAAB3B9214}" type="slidenum">
              <a:rPr lang="es-ES" smtClean="0"/>
              <a:t>‹Nº›</a:t>
            </a:fld>
            <a:endParaRPr lang="es-ES"/>
          </a:p>
        </p:txBody>
      </p:sp>
    </p:spTree>
    <p:extLst>
      <p:ext uri="{BB962C8B-B14F-4D97-AF65-F5344CB8AC3E}">
        <p14:creationId xmlns:p14="http://schemas.microsoft.com/office/powerpoint/2010/main" val="401076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BB24AFB-0BD9-4F62-BC10-519FBD9FD3A6}" type="datetimeFigureOut">
              <a:rPr lang="es-ES" smtClean="0"/>
              <a:t>18/06/2017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D429B3F-13FE-41B6-A84C-96BAAB3B9214}" type="slidenum">
              <a:rPr lang="es-ES" smtClean="0"/>
              <a:t>‹Nº›</a:t>
            </a:fld>
            <a:endParaRPr lang="es-ES"/>
          </a:p>
        </p:txBody>
      </p:sp>
    </p:spTree>
    <p:extLst>
      <p:ext uri="{BB962C8B-B14F-4D97-AF65-F5344CB8AC3E}">
        <p14:creationId xmlns:p14="http://schemas.microsoft.com/office/powerpoint/2010/main" val="395987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BB24AFB-0BD9-4F62-BC10-519FBD9FD3A6}" type="datetimeFigureOut">
              <a:rPr lang="es-ES" smtClean="0"/>
              <a:t>18/06/2017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D429B3F-13FE-41B6-A84C-96BAAB3B9214}" type="slidenum">
              <a:rPr lang="es-ES" smtClean="0"/>
              <a:t>‹Nº›</a:t>
            </a:fld>
            <a:endParaRPr lang="es-ES"/>
          </a:p>
        </p:txBody>
      </p:sp>
    </p:spTree>
    <p:extLst>
      <p:ext uri="{BB962C8B-B14F-4D97-AF65-F5344CB8AC3E}">
        <p14:creationId xmlns:p14="http://schemas.microsoft.com/office/powerpoint/2010/main" val="197868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BB24AFB-0BD9-4F62-BC10-519FBD9FD3A6}" type="datetimeFigureOut">
              <a:rPr lang="es-ES" smtClean="0"/>
              <a:t>18/06/2017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D429B3F-13FE-41B6-A84C-96BAAB3B9214}" type="slidenum">
              <a:rPr lang="es-ES" smtClean="0"/>
              <a:t>‹Nº›</a:t>
            </a:fld>
            <a:endParaRPr lang="es-ES"/>
          </a:p>
        </p:txBody>
      </p:sp>
    </p:spTree>
    <p:extLst>
      <p:ext uri="{BB962C8B-B14F-4D97-AF65-F5344CB8AC3E}">
        <p14:creationId xmlns:p14="http://schemas.microsoft.com/office/powerpoint/2010/main" val="16331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BB24AFB-0BD9-4F62-BC10-519FBD9FD3A6}" type="datetimeFigureOut">
              <a:rPr lang="es-ES" smtClean="0"/>
              <a:t>18/06/2017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D429B3F-13FE-41B6-A84C-96BAAB3B9214}" type="slidenum">
              <a:rPr lang="es-ES" smtClean="0"/>
              <a:t>‹Nº›</a:t>
            </a:fld>
            <a:endParaRPr lang="es-ES"/>
          </a:p>
        </p:txBody>
      </p:sp>
    </p:spTree>
    <p:extLst>
      <p:ext uri="{BB962C8B-B14F-4D97-AF65-F5344CB8AC3E}">
        <p14:creationId xmlns:p14="http://schemas.microsoft.com/office/powerpoint/2010/main" val="310373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BB24AFB-0BD9-4F62-BC10-519FBD9FD3A6}" type="datetimeFigureOut">
              <a:rPr lang="es-ES" smtClean="0"/>
              <a:t>18/06/2017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D429B3F-13FE-41B6-A84C-96BAAB3B9214}" type="slidenum">
              <a:rPr lang="es-ES" smtClean="0"/>
              <a:t>‹Nº›</a:t>
            </a:fld>
            <a:endParaRPr lang="es-ES"/>
          </a:p>
        </p:txBody>
      </p:sp>
    </p:spTree>
    <p:extLst>
      <p:ext uri="{BB962C8B-B14F-4D97-AF65-F5344CB8AC3E}">
        <p14:creationId xmlns:p14="http://schemas.microsoft.com/office/powerpoint/2010/main" val="399359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24AFB-0BD9-4F62-BC10-519FBD9FD3A6}" type="datetimeFigureOut">
              <a:rPr lang="es-ES" smtClean="0"/>
              <a:t>18/06/2017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29B3F-13FE-41B6-A84C-96BAAB3B9214}" type="slidenum">
              <a:rPr lang="es-ES" smtClean="0"/>
              <a:t>‹Nº›</a:t>
            </a:fld>
            <a:endParaRPr lang="es-ES"/>
          </a:p>
        </p:txBody>
      </p:sp>
    </p:spTree>
    <p:extLst>
      <p:ext uri="{BB962C8B-B14F-4D97-AF65-F5344CB8AC3E}">
        <p14:creationId xmlns:p14="http://schemas.microsoft.com/office/powerpoint/2010/main" val="276685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4623" y="623599"/>
            <a:ext cx="9674432" cy="2333357"/>
          </a:xfrm>
        </p:spPr>
        <p:txBody>
          <a:bodyPr>
            <a:normAutofit fontScale="90000"/>
          </a:bodyPr>
          <a:lstStyle/>
          <a:p>
            <a:r>
              <a:rPr lang="es-UY" b="1" dirty="0" smtClean="0"/>
              <a:t>Desafíos </a:t>
            </a:r>
            <a:r>
              <a:rPr lang="es-UY" b="1" dirty="0" smtClean="0"/>
              <a:t>y preguntas abiertas para el </a:t>
            </a:r>
            <a:r>
              <a:rPr lang="es-UY" b="1" dirty="0" smtClean="0"/>
              <a:t>Servicio Civil en América Latina</a:t>
            </a:r>
            <a:endParaRPr lang="es-ES" b="1" dirty="0"/>
          </a:p>
        </p:txBody>
      </p:sp>
      <p:sp>
        <p:nvSpPr>
          <p:cNvPr id="3" name="Subtítulo 2"/>
          <p:cNvSpPr>
            <a:spLocks noGrp="1"/>
          </p:cNvSpPr>
          <p:nvPr>
            <p:ph type="subTitle" idx="1"/>
          </p:nvPr>
        </p:nvSpPr>
        <p:spPr>
          <a:xfrm>
            <a:off x="997527" y="3602038"/>
            <a:ext cx="10272155" cy="2169370"/>
          </a:xfrm>
        </p:spPr>
        <p:txBody>
          <a:bodyPr>
            <a:normAutofit/>
          </a:bodyPr>
          <a:lstStyle/>
          <a:p>
            <a:endParaRPr lang="es-UY" dirty="0" smtClean="0"/>
          </a:p>
          <a:p>
            <a:r>
              <a:rPr lang="es-UY" dirty="0" smtClean="0"/>
              <a:t>Mauro Casa</a:t>
            </a:r>
          </a:p>
          <a:p>
            <a:r>
              <a:rPr lang="es-UY" dirty="0" err="1" smtClean="0"/>
              <a:t>Msc</a:t>
            </a:r>
            <a:r>
              <a:rPr lang="es-UY" dirty="0" smtClean="0"/>
              <a:t> in </a:t>
            </a:r>
            <a:r>
              <a:rPr lang="es-UY" dirty="0" err="1" smtClean="0"/>
              <a:t>Public</a:t>
            </a:r>
            <a:r>
              <a:rPr lang="es-UY" dirty="0" smtClean="0"/>
              <a:t> Policy and </a:t>
            </a:r>
            <a:r>
              <a:rPr lang="es-UY" dirty="0" err="1" smtClean="0"/>
              <a:t>Administration</a:t>
            </a:r>
            <a:r>
              <a:rPr lang="es-UY" dirty="0" smtClean="0"/>
              <a:t> – The London </a:t>
            </a:r>
            <a:r>
              <a:rPr lang="es-UY" dirty="0" err="1" smtClean="0"/>
              <a:t>School</a:t>
            </a:r>
            <a:r>
              <a:rPr lang="es-UY" dirty="0" smtClean="0"/>
              <a:t> of </a:t>
            </a:r>
            <a:r>
              <a:rPr lang="es-UY" dirty="0" err="1" smtClean="0"/>
              <a:t>Economics</a:t>
            </a:r>
            <a:r>
              <a:rPr lang="es-UY" dirty="0" smtClean="0"/>
              <a:t> and Political </a:t>
            </a:r>
            <a:r>
              <a:rPr lang="es-UY" dirty="0" err="1" smtClean="0"/>
              <a:t>Science</a:t>
            </a:r>
            <a:endParaRPr lang="es-UY" dirty="0" smtClean="0"/>
          </a:p>
          <a:p>
            <a:r>
              <a:rPr lang="es-UY" dirty="0" smtClean="0"/>
              <a:t>Docente e investigador de la Universidad de la República, </a:t>
            </a:r>
            <a:r>
              <a:rPr lang="es-UY" dirty="0" smtClean="0"/>
              <a:t>Uruguay</a:t>
            </a:r>
          </a:p>
          <a:p>
            <a:endParaRPr lang="es-ES" dirty="0"/>
          </a:p>
        </p:txBody>
      </p:sp>
    </p:spTree>
    <p:extLst>
      <p:ext uri="{BB962C8B-B14F-4D97-AF65-F5344CB8AC3E}">
        <p14:creationId xmlns:p14="http://schemas.microsoft.com/office/powerpoint/2010/main" val="441219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0283" y="136525"/>
            <a:ext cx="10515600" cy="1325563"/>
          </a:xfrm>
        </p:spPr>
        <p:txBody>
          <a:bodyPr/>
          <a:lstStyle/>
          <a:p>
            <a:r>
              <a:rPr lang="es-UY" dirty="0" smtClean="0"/>
              <a:t>3. </a:t>
            </a:r>
            <a:r>
              <a:rPr lang="es-UY" dirty="0"/>
              <a:t>Múltiples lecciones del caso uruguayo </a:t>
            </a:r>
          </a:p>
        </p:txBody>
      </p:sp>
      <p:pic>
        <p:nvPicPr>
          <p:cNvPr id="7" name="Imagen 6"/>
          <p:cNvPicPr>
            <a:picLocks noChangeAspect="1"/>
          </p:cNvPicPr>
          <p:nvPr/>
        </p:nvPicPr>
        <p:blipFill>
          <a:blip r:embed="rId2"/>
          <a:stretch>
            <a:fillRect/>
          </a:stretch>
        </p:blipFill>
        <p:spPr>
          <a:xfrm>
            <a:off x="6495333" y="1762339"/>
            <a:ext cx="5320080" cy="3338512"/>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83" y="2621334"/>
            <a:ext cx="5195047" cy="3896285"/>
          </a:xfrm>
          <a:prstGeom prst="rect">
            <a:avLst/>
          </a:prstGeom>
        </p:spPr>
      </p:pic>
    </p:spTree>
    <p:extLst>
      <p:ext uri="{BB962C8B-B14F-4D97-AF65-F5344CB8AC3E}">
        <p14:creationId xmlns:p14="http://schemas.microsoft.com/office/powerpoint/2010/main" val="3222476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25793"/>
          </a:xfrm>
        </p:spPr>
        <p:txBody>
          <a:bodyPr>
            <a:normAutofit fontScale="90000"/>
          </a:bodyPr>
          <a:lstStyle/>
          <a:p>
            <a:r>
              <a:rPr lang="es-UY" dirty="0" smtClean="0"/>
              <a:t>Uruguay ofrece un contexto favorable para que las reformas de profesionalización funcionen…</a:t>
            </a:r>
            <a:endParaRPr lang="es-ES" dirty="0"/>
          </a:p>
        </p:txBody>
      </p:sp>
      <p:pic>
        <p:nvPicPr>
          <p:cNvPr id="4" name="Marcador de contenido 3"/>
          <p:cNvPicPr>
            <a:picLocks noGrp="1" noChangeAspect="1"/>
          </p:cNvPicPr>
          <p:nvPr>
            <p:ph idx="1"/>
          </p:nvPr>
        </p:nvPicPr>
        <p:blipFill>
          <a:blip r:embed="rId2"/>
          <a:stretch>
            <a:fillRect/>
          </a:stretch>
        </p:blipFill>
        <p:spPr>
          <a:xfrm>
            <a:off x="1321128" y="1556080"/>
            <a:ext cx="6785642" cy="5311084"/>
          </a:xfrm>
          <a:prstGeom prst="rect">
            <a:avLst/>
          </a:prstGeom>
        </p:spPr>
      </p:pic>
      <p:sp>
        <p:nvSpPr>
          <p:cNvPr id="5" name="CuadroTexto 4"/>
          <p:cNvSpPr txBox="1"/>
          <p:nvPr/>
        </p:nvSpPr>
        <p:spPr>
          <a:xfrm>
            <a:off x="8557146" y="4981433"/>
            <a:ext cx="2961564" cy="830997"/>
          </a:xfrm>
          <a:prstGeom prst="rect">
            <a:avLst/>
          </a:prstGeom>
          <a:noFill/>
        </p:spPr>
        <p:txBody>
          <a:bodyPr wrap="square" rtlCol="0">
            <a:spAutoFit/>
          </a:bodyPr>
          <a:lstStyle/>
          <a:p>
            <a:r>
              <a:rPr lang="es-UY" sz="2400" dirty="0" smtClean="0"/>
              <a:t>Pero… </a:t>
            </a:r>
          </a:p>
          <a:p>
            <a:r>
              <a:rPr lang="es-UY" sz="2400" dirty="0" smtClean="0"/>
              <a:t>(siempre hay un pero</a:t>
            </a:r>
            <a:r>
              <a:rPr lang="es-UY" dirty="0" smtClean="0"/>
              <a:t>)</a:t>
            </a:r>
            <a:endParaRPr lang="es-ES" dirty="0"/>
          </a:p>
        </p:txBody>
      </p:sp>
    </p:spTree>
    <p:extLst>
      <p:ext uri="{BB962C8B-B14F-4D97-AF65-F5344CB8AC3E}">
        <p14:creationId xmlns:p14="http://schemas.microsoft.com/office/powerpoint/2010/main" val="1530141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477672" y="423081"/>
            <a:ext cx="10959152" cy="5800297"/>
          </a:xfrm>
        </p:spPr>
        <p:txBody>
          <a:bodyPr>
            <a:noAutofit/>
          </a:bodyPr>
          <a:lstStyle/>
          <a:p>
            <a:pPr algn="just"/>
            <a:r>
              <a:rPr lang="es-ES" sz="1900" dirty="0" smtClean="0"/>
              <a:t>Históricamente: carrera </a:t>
            </a:r>
            <a:r>
              <a:rPr lang="es-ES" sz="1900" dirty="0"/>
              <a:t>funcionarial de larga </a:t>
            </a:r>
            <a:r>
              <a:rPr lang="es-ES" sz="1900" dirty="0" smtClean="0"/>
              <a:t>data; distancia </a:t>
            </a:r>
            <a:r>
              <a:rPr lang="es-ES" sz="1900" dirty="0"/>
              <a:t>entre lo </a:t>
            </a:r>
            <a:r>
              <a:rPr lang="es-ES" sz="1900" dirty="0" smtClean="0"/>
              <a:t>normativo </a:t>
            </a:r>
            <a:r>
              <a:rPr lang="es-ES" sz="1900" dirty="0"/>
              <a:t>y la </a:t>
            </a:r>
            <a:r>
              <a:rPr lang="es-ES" sz="1900" dirty="0" smtClean="0"/>
              <a:t>realidad (reglas </a:t>
            </a:r>
            <a:r>
              <a:rPr lang="es-ES" sz="1900" dirty="0"/>
              <a:t>ad </a:t>
            </a:r>
            <a:r>
              <a:rPr lang="es-ES" sz="1900" dirty="0" smtClean="0"/>
              <a:t>hoc); </a:t>
            </a:r>
            <a:r>
              <a:rPr lang="es-ES" sz="1900" dirty="0" err="1" smtClean="0"/>
              <a:t>meritocracia</a:t>
            </a:r>
            <a:r>
              <a:rPr lang="es-ES" sz="1900" dirty="0" smtClean="0"/>
              <a:t> heterogénea; regulaciones superpuestas; </a:t>
            </a:r>
            <a:r>
              <a:rPr lang="es-ES" sz="1900" dirty="0"/>
              <a:t>percepción de inamovilidad generalizada. </a:t>
            </a:r>
            <a:r>
              <a:rPr lang="es-ES" sz="1900" dirty="0"/>
              <a:t>En 2004: Índice de Desarrollo de Servicio Civil (IDSC) de 47 </a:t>
            </a:r>
            <a:r>
              <a:rPr lang="es-ES" sz="1900" dirty="0" smtClean="0"/>
              <a:t>puntos (“intermedio”)</a:t>
            </a:r>
            <a:endParaRPr lang="es-ES" sz="1900" dirty="0" smtClean="0"/>
          </a:p>
          <a:p>
            <a:pPr algn="just"/>
            <a:r>
              <a:rPr lang="es-ES" sz="1900" dirty="0" smtClean="0"/>
              <a:t>En 2005, el </a:t>
            </a:r>
            <a:r>
              <a:rPr lang="es-ES" sz="1900" dirty="0"/>
              <a:t>Frente Amplio, </a:t>
            </a:r>
            <a:r>
              <a:rPr lang="es-ES" sz="1900" dirty="0" smtClean="0"/>
              <a:t>realizó cambios importantes en el servicio civil: eliminación de </a:t>
            </a:r>
            <a:r>
              <a:rPr lang="es-ES" sz="1900" dirty="0"/>
              <a:t>restricciones al ingreso de </a:t>
            </a:r>
            <a:r>
              <a:rPr lang="es-ES" sz="1900" dirty="0" smtClean="0"/>
              <a:t>personal; </a:t>
            </a:r>
            <a:r>
              <a:rPr lang="es-ES" sz="1900" dirty="0"/>
              <a:t>creación de un nuevo sistema de </a:t>
            </a:r>
            <a:r>
              <a:rPr lang="es-ES" sz="1900" dirty="0" smtClean="0"/>
              <a:t>información; reformulación del </a:t>
            </a:r>
            <a:r>
              <a:rPr lang="es-ES" sz="1900" dirty="0"/>
              <a:t>sistema de </a:t>
            </a:r>
            <a:r>
              <a:rPr lang="es-ES" sz="1900" dirty="0" smtClean="0"/>
              <a:t>carrera (simplificación </a:t>
            </a:r>
            <a:r>
              <a:rPr lang="es-ES" sz="1900" dirty="0"/>
              <a:t>de los vínculos </a:t>
            </a:r>
            <a:r>
              <a:rPr lang="es-ES" sz="1900" dirty="0" smtClean="0"/>
              <a:t>personales </a:t>
            </a:r>
            <a:r>
              <a:rPr lang="es-ES" sz="1900" dirty="0"/>
              <a:t>con el </a:t>
            </a:r>
            <a:r>
              <a:rPr lang="es-ES" sz="1900" dirty="0" smtClean="0"/>
              <a:t>Estado); </a:t>
            </a:r>
            <a:r>
              <a:rPr lang="es-ES" sz="1900" dirty="0"/>
              <a:t>acceso </a:t>
            </a:r>
            <a:r>
              <a:rPr lang="es-ES" sz="1900" dirty="0" smtClean="0"/>
              <a:t>transparente al empleo público (portal web); impulso a la ENAP; nuevo </a:t>
            </a:r>
            <a:r>
              <a:rPr lang="es-ES" sz="1900" dirty="0"/>
              <a:t>Estatuto del </a:t>
            </a:r>
            <a:r>
              <a:rPr lang="es-ES" sz="1900" dirty="0"/>
              <a:t>Funcionario </a:t>
            </a:r>
            <a:r>
              <a:rPr lang="es-ES" sz="1900" dirty="0"/>
              <a:t>Público; negociación colectiva; ampliación </a:t>
            </a:r>
            <a:r>
              <a:rPr lang="es-ES" sz="1900" dirty="0"/>
              <a:t>de las competencias de la Oficina Nacional del Servicio Civil (</a:t>
            </a:r>
            <a:r>
              <a:rPr lang="es-ES" sz="1900" dirty="0"/>
              <a:t>ONSC) para </a:t>
            </a:r>
            <a:r>
              <a:rPr lang="es-ES" sz="1900" dirty="0"/>
              <a:t>reclutamiento y </a:t>
            </a:r>
            <a:r>
              <a:rPr lang="es-ES" sz="1900" dirty="0" smtClean="0"/>
              <a:t>selección; aumento de concursos de oposición. </a:t>
            </a:r>
            <a:r>
              <a:rPr lang="es-ES" sz="1900" dirty="0"/>
              <a:t>Como resultado, </a:t>
            </a:r>
            <a:r>
              <a:rPr lang="es-ES" sz="1900" dirty="0"/>
              <a:t>el IDSC pasó de 47 a 52 puntos. </a:t>
            </a:r>
            <a:endParaRPr lang="es-ES" sz="1900" dirty="0" smtClean="0"/>
          </a:p>
          <a:p>
            <a:pPr algn="just"/>
            <a:r>
              <a:rPr lang="es-ES" sz="1900" dirty="0"/>
              <a:t>S</a:t>
            </a:r>
            <a:r>
              <a:rPr lang="es-ES" sz="1900" dirty="0" smtClean="0"/>
              <a:t>ignificativo </a:t>
            </a:r>
            <a:r>
              <a:rPr lang="es-ES" sz="1900" dirty="0"/>
              <a:t>avance del Índice de </a:t>
            </a:r>
            <a:r>
              <a:rPr lang="es-ES" sz="1900" dirty="0" smtClean="0"/>
              <a:t>Mérito (supera 70 en escala de 0 a 100).</a:t>
            </a:r>
          </a:p>
          <a:p>
            <a:pPr algn="just"/>
            <a:r>
              <a:rPr lang="es-UY" sz="1900" dirty="0"/>
              <a:t>El nuevo Estatuto </a:t>
            </a:r>
            <a:r>
              <a:rPr lang="es-ES" sz="1900" dirty="0"/>
              <a:t>regula condiciones de trabajo, derechos, deberes y obligaciones, las prohibiciones e incompatibilidades, y la evaluación del desempeño; remuneración, la carrera administrativa, las condiciones para el ascenso, rotación y subrogación, etc. La migración al nuevo esquema de carrera implica un complejo proceso de negociación dentro de los ministerios y con los sindicatos. </a:t>
            </a:r>
          </a:p>
          <a:p>
            <a:pPr algn="just"/>
            <a:r>
              <a:rPr lang="es-ES" sz="1900" dirty="0"/>
              <a:t>Desafíos: la implementación del nuevo Estatuto, las capacidades de las Áreas de Gestión Humana, mejorar información cualitativa, fortalecer la función directiva (alta conducción), implantar evaluación de desempeño y sistema de indicadores a nivel organizacional y de competencias.</a:t>
            </a:r>
          </a:p>
          <a:p>
            <a:pPr algn="just"/>
            <a:r>
              <a:rPr lang="es-ES" sz="1900" dirty="0"/>
              <a:t>Dos problemas persistentes: sobrerregulación e inadecuación entre funciones y competencias. Un servicio civil más meritocrático, tecnificado, “de carrera” y menos envejecido. A la vez, es más grande y mantiene serias limitaciones para una gestión eficiente y eficaz.</a:t>
            </a:r>
          </a:p>
          <a:p>
            <a:pPr marL="0" indent="0" algn="just">
              <a:buNone/>
            </a:pPr>
            <a:r>
              <a:rPr lang="es-ES" sz="2200" dirty="0" smtClean="0"/>
              <a:t> </a:t>
            </a:r>
          </a:p>
          <a:p>
            <a:pPr algn="just"/>
            <a:endParaRPr lang="es-ES" sz="2000" dirty="0"/>
          </a:p>
        </p:txBody>
      </p:sp>
    </p:spTree>
    <p:extLst>
      <p:ext uri="{BB962C8B-B14F-4D97-AF65-F5344CB8AC3E}">
        <p14:creationId xmlns:p14="http://schemas.microsoft.com/office/powerpoint/2010/main" val="3251225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9018" y="212972"/>
            <a:ext cx="10515600" cy="873458"/>
          </a:xfrm>
        </p:spPr>
        <p:txBody>
          <a:bodyPr>
            <a:normAutofit/>
          </a:bodyPr>
          <a:lstStyle/>
          <a:p>
            <a:r>
              <a:rPr lang="es-UY" dirty="0" smtClean="0"/>
              <a:t>¿Cómo se explica lo limitado </a:t>
            </a:r>
            <a:r>
              <a:rPr lang="es-UY" dirty="0" smtClean="0"/>
              <a:t>de</a:t>
            </a:r>
            <a:r>
              <a:rPr lang="es-UY" dirty="0" smtClean="0"/>
              <a:t> las reformas?</a:t>
            </a:r>
            <a:endParaRPr lang="es-ES" dirty="0"/>
          </a:p>
        </p:txBody>
      </p:sp>
      <p:sp>
        <p:nvSpPr>
          <p:cNvPr id="3" name="Marcador de contenido 2"/>
          <p:cNvSpPr>
            <a:spLocks noGrp="1"/>
          </p:cNvSpPr>
          <p:nvPr>
            <p:ph idx="1"/>
          </p:nvPr>
        </p:nvSpPr>
        <p:spPr>
          <a:xfrm>
            <a:off x="838200" y="1214650"/>
            <a:ext cx="10515600" cy="5281683"/>
          </a:xfrm>
        </p:spPr>
        <p:txBody>
          <a:bodyPr>
            <a:normAutofit/>
          </a:bodyPr>
          <a:lstStyle/>
          <a:p>
            <a:endParaRPr lang="es-ES" dirty="0"/>
          </a:p>
          <a:p>
            <a:endParaRPr lang="es-ES" dirty="0"/>
          </a:p>
        </p:txBody>
      </p:sp>
      <p:sp>
        <p:nvSpPr>
          <p:cNvPr id="4" name="Rectángulo 3"/>
          <p:cNvSpPr/>
          <p:nvPr/>
        </p:nvSpPr>
        <p:spPr>
          <a:xfrm>
            <a:off x="487339" y="1255593"/>
            <a:ext cx="10998958" cy="4708981"/>
          </a:xfrm>
          <a:prstGeom prst="rect">
            <a:avLst/>
          </a:prstGeom>
        </p:spPr>
        <p:txBody>
          <a:bodyPr wrap="square">
            <a:spAutoFit/>
          </a:bodyPr>
          <a:lstStyle/>
          <a:p>
            <a:pPr marL="285750" indent="-285750" algn="just">
              <a:buFont typeface="Arial" panose="020B0604020202020204" pitchFamily="34" charset="0"/>
              <a:buChar char="•"/>
            </a:pPr>
            <a:r>
              <a:rPr lang="es-ES" sz="2000" dirty="0" smtClean="0"/>
              <a:t>En Uruguay, el </a:t>
            </a:r>
            <a:r>
              <a:rPr lang="es-ES" sz="2000" dirty="0"/>
              <a:t>vínculo entre partidos y burocracias se basó históricamente en </a:t>
            </a:r>
            <a:r>
              <a:rPr lang="es-ES" sz="2000" dirty="0" smtClean="0"/>
              <a:t>patronazgo </a:t>
            </a:r>
            <a:r>
              <a:rPr lang="es-ES" sz="2000" dirty="0"/>
              <a:t>y </a:t>
            </a:r>
            <a:r>
              <a:rPr lang="es-ES" sz="2000" dirty="0" smtClean="0"/>
              <a:t>clientelismo, bloqueando </a:t>
            </a:r>
            <a:r>
              <a:rPr lang="es-ES" sz="2000" dirty="0"/>
              <a:t>una burocracia autónoma de los partidos (Ramos, 2003). Este vínculo </a:t>
            </a:r>
            <a:r>
              <a:rPr lang="es-ES" sz="2000" dirty="0" smtClean="0"/>
              <a:t>entre </a:t>
            </a:r>
            <a:r>
              <a:rPr lang="es-ES" sz="2000" dirty="0"/>
              <a:t>Partidos, Estado y Burocracia contribuyó a un discurso hegemónico pro-estatista </a:t>
            </a:r>
            <a:r>
              <a:rPr lang="es-ES" sz="2000" dirty="0" smtClean="0"/>
              <a:t>con </a:t>
            </a:r>
            <a:r>
              <a:rPr lang="es-ES" sz="2000" dirty="0"/>
              <a:t>actores de veto fuertes frente a intentos de cambios en la administración pública (Panizza, 2004). </a:t>
            </a:r>
          </a:p>
          <a:p>
            <a:pPr marL="285750" indent="-285750" algn="just">
              <a:buFont typeface="Arial" panose="020B0604020202020204" pitchFamily="34" charset="0"/>
              <a:buChar char="•"/>
            </a:pPr>
            <a:r>
              <a:rPr lang="es-ES" sz="2000" dirty="0"/>
              <a:t>El uso de la maquinaria estatal como </a:t>
            </a:r>
            <a:r>
              <a:rPr lang="es-ES" sz="2000" dirty="0" smtClean="0"/>
              <a:t>moneda </a:t>
            </a:r>
            <a:r>
              <a:rPr lang="es-ES" sz="2000" dirty="0"/>
              <a:t>de negociación inter e intra partidario </a:t>
            </a:r>
            <a:r>
              <a:rPr lang="es-ES" sz="2000" dirty="0" smtClean="0"/>
              <a:t>hace primar la </a:t>
            </a:r>
            <a:r>
              <a:rPr lang="es-ES" sz="2000" dirty="0"/>
              <a:t>lógica política sobre la racionalidad técnica en el diseño e implementación de </a:t>
            </a:r>
            <a:r>
              <a:rPr lang="es-ES" sz="2000" dirty="0" smtClean="0"/>
              <a:t>políticas, generando déficit de capacidades.</a:t>
            </a:r>
            <a:endParaRPr lang="es-ES" sz="2000" dirty="0"/>
          </a:p>
          <a:p>
            <a:pPr marL="285750" indent="-285750" algn="just">
              <a:buFont typeface="Arial" panose="020B0604020202020204" pitchFamily="34" charset="0"/>
              <a:buChar char="•"/>
            </a:pPr>
            <a:r>
              <a:rPr lang="es-ES" sz="2000" dirty="0"/>
              <a:t>Burocracia con “fachada” </a:t>
            </a:r>
            <a:r>
              <a:rPr lang="es-ES" sz="2000" dirty="0" err="1"/>
              <a:t>weberiana</a:t>
            </a:r>
            <a:r>
              <a:rPr lang="es-ES" sz="2000" dirty="0"/>
              <a:t> y fuertemente centrada en los controles procedimentales. En Uruguay los procesos de reformas administrativas no sólo tienen que pasar por un proceso de negociación multipartidaria sino también ser implementados por un aparato burocrático con capacidad para bloquear. Dificulta incorporar mejoras de los procesos de gestión. </a:t>
            </a:r>
          </a:p>
          <a:p>
            <a:pPr marL="285750" indent="-285750" algn="just">
              <a:buFont typeface="Arial" panose="020B0604020202020204" pitchFamily="34" charset="0"/>
              <a:buChar char="•"/>
            </a:pPr>
            <a:r>
              <a:rPr lang="es-ES" sz="2000" dirty="0"/>
              <a:t>La alta burocracia tiene una participación limitada en el </a:t>
            </a:r>
            <a:r>
              <a:rPr lang="es-ES" sz="2000" i="1" dirty="0" err="1"/>
              <a:t>decision-making</a:t>
            </a:r>
            <a:r>
              <a:rPr lang="es-ES" sz="2000" dirty="0"/>
              <a:t>, </a:t>
            </a:r>
            <a:r>
              <a:rPr lang="es-ES" sz="2000" dirty="0" smtClean="0"/>
              <a:t>a </a:t>
            </a:r>
            <a:r>
              <a:rPr lang="es-ES" sz="2000" dirty="0"/>
              <a:t>cargo de funcionarios de confianza. </a:t>
            </a:r>
            <a:r>
              <a:rPr lang="es-UY" sz="2000" dirty="0"/>
              <a:t>En la actualidad, el vínculo entre políticos y burócratas no implica entrada masiva de funcionarios públicos, sino el ingreso selectivo en cargos de conducción con alta remuneración y estatus, mediante mecanismos informales paralelos a la carrera administrativa. </a:t>
            </a:r>
            <a:endParaRPr lang="es-E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7268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8489" y="313899"/>
            <a:ext cx="10809027" cy="5813946"/>
          </a:xfrm>
        </p:spPr>
        <p:txBody>
          <a:bodyPr>
            <a:noAutofit/>
          </a:bodyPr>
          <a:lstStyle/>
          <a:p>
            <a:pPr algn="just"/>
            <a:r>
              <a:rPr lang="es-UY" sz="2000" dirty="0"/>
              <a:t>Durante los gobiernos del Frente Amplio, todas las designaciones a nivel alto y la mayoría a nivel medio son discrecionales. El motivo para esas designaciones es controlar la política, levantar puntos de veto y controlar a la burocracia. El Frente Amplio considera que los burócratas responden a los partidos tradicionales. </a:t>
            </a:r>
            <a:r>
              <a:rPr lang="es-UY" sz="2000" dirty="0" smtClean="0"/>
              <a:t>Actitudes del Presidente Mujica exacerbaron </a:t>
            </a:r>
            <a:r>
              <a:rPr lang="es-UY" sz="2000" dirty="0"/>
              <a:t>esa </a:t>
            </a:r>
            <a:r>
              <a:rPr lang="es-ES" sz="2000" dirty="0"/>
              <a:t>desconfianza hacia el  funcionario público (“son muchos y hacen poco”) y reforzó controles “</a:t>
            </a:r>
            <a:r>
              <a:rPr lang="es-ES" sz="2000" dirty="0" err="1"/>
              <a:t>comisariales</a:t>
            </a:r>
            <a:r>
              <a:rPr lang="es-ES" sz="2000" dirty="0" smtClean="0"/>
              <a:t>”. </a:t>
            </a:r>
            <a:r>
              <a:rPr lang="es-ES" sz="2000" dirty="0"/>
              <a:t>Privilegio de la </a:t>
            </a:r>
            <a:r>
              <a:rPr lang="es-ES" sz="2000" i="1" dirty="0"/>
              <a:t>political responsiveness </a:t>
            </a:r>
            <a:r>
              <a:rPr lang="es-ES" sz="2000" dirty="0"/>
              <a:t>frente a la racionalidad burocrática (Panizza et al, 2014). </a:t>
            </a:r>
          </a:p>
          <a:p>
            <a:pPr algn="just"/>
            <a:r>
              <a:rPr lang="es-ES" sz="2000" dirty="0" smtClean="0"/>
              <a:t>Los </a:t>
            </a:r>
            <a:r>
              <a:rPr lang="es-ES" sz="2000" dirty="0"/>
              <a:t>políticos no </a:t>
            </a:r>
            <a:r>
              <a:rPr lang="es-ES" sz="2000" dirty="0" smtClean="0"/>
              <a:t>pierden </a:t>
            </a:r>
            <a:r>
              <a:rPr lang="es-ES" sz="2000" dirty="0"/>
              <a:t>las riendas del aparato </a:t>
            </a:r>
            <a:r>
              <a:rPr lang="es-ES" sz="2000" dirty="0" smtClean="0"/>
              <a:t>estatal y no enfrentan incentivos para </a:t>
            </a:r>
            <a:r>
              <a:rPr lang="es-ES" sz="2000" dirty="0"/>
              <a:t>avanzar </a:t>
            </a:r>
            <a:r>
              <a:rPr lang="es-ES" sz="2000" dirty="0" smtClean="0"/>
              <a:t>en </a:t>
            </a:r>
            <a:r>
              <a:rPr lang="es-ES" sz="2000" dirty="0"/>
              <a:t>evaluación de desempeño y compromisos de </a:t>
            </a:r>
            <a:r>
              <a:rPr lang="es-ES" sz="2000" dirty="0" smtClean="0"/>
              <a:t>gestión. Propuesta </a:t>
            </a:r>
            <a:r>
              <a:rPr lang="es-ES" sz="2000" dirty="0"/>
              <a:t>de “</a:t>
            </a:r>
            <a:r>
              <a:rPr lang="es-ES" sz="2000" i="1" dirty="0" err="1"/>
              <a:t>make</a:t>
            </a:r>
            <a:r>
              <a:rPr lang="es-ES" sz="2000" i="1" dirty="0"/>
              <a:t> managers</a:t>
            </a:r>
            <a:r>
              <a:rPr lang="es-ES" sz="2000" dirty="0"/>
              <a:t>” </a:t>
            </a:r>
            <a:r>
              <a:rPr lang="es-ES" sz="2000" dirty="0" smtClean="0"/>
              <a:t>es combatida desde por neoliberal y atentaría </a:t>
            </a:r>
            <a:r>
              <a:rPr lang="es-ES" sz="2000" dirty="0"/>
              <a:t>contra </a:t>
            </a:r>
            <a:r>
              <a:rPr lang="es-ES" sz="2000" dirty="0" smtClean="0"/>
              <a:t>la práctica de controlar mediante cargos </a:t>
            </a:r>
            <a:r>
              <a:rPr lang="es-ES" sz="2000" dirty="0"/>
              <a:t>de </a:t>
            </a:r>
            <a:r>
              <a:rPr lang="es-ES" sz="2000" dirty="0" smtClean="0"/>
              <a:t>confianza.</a:t>
            </a:r>
            <a:endParaRPr lang="es-ES" sz="2000" dirty="0"/>
          </a:p>
          <a:p>
            <a:pPr algn="just"/>
            <a:r>
              <a:rPr lang="es-ES" sz="2000" dirty="0"/>
              <a:t>L</a:t>
            </a:r>
            <a:r>
              <a:rPr lang="es-ES" sz="2000" dirty="0" smtClean="0"/>
              <a:t>as </a:t>
            </a:r>
            <a:r>
              <a:rPr lang="es-ES" sz="2000" dirty="0"/>
              <a:t>herramientas de </a:t>
            </a:r>
            <a:r>
              <a:rPr lang="es-ES" sz="2000" i="1" dirty="0" err="1" smtClean="0"/>
              <a:t>perfomance</a:t>
            </a:r>
            <a:r>
              <a:rPr lang="es-ES" sz="2000" i="1" dirty="0" smtClean="0"/>
              <a:t> </a:t>
            </a:r>
            <a:r>
              <a:rPr lang="es-ES" sz="2000" i="1" dirty="0" err="1"/>
              <a:t>management</a:t>
            </a:r>
            <a:r>
              <a:rPr lang="es-ES" sz="2000" dirty="0"/>
              <a:t> </a:t>
            </a:r>
            <a:r>
              <a:rPr lang="es-ES" sz="2000" dirty="0" smtClean="0"/>
              <a:t>pasan </a:t>
            </a:r>
            <a:r>
              <a:rPr lang="es-ES" sz="2000" dirty="0"/>
              <a:t>a ser </a:t>
            </a:r>
            <a:r>
              <a:rPr lang="es-ES" sz="2000" dirty="0" smtClean="0"/>
              <a:t>parte </a:t>
            </a:r>
            <a:r>
              <a:rPr lang="es-ES" sz="2000" dirty="0"/>
              <a:t>del rito burocrático, “una planilla más a completar” más que un medio para tomar mejores </a:t>
            </a:r>
            <a:r>
              <a:rPr lang="es-ES" sz="2000" dirty="0" smtClean="0"/>
              <a:t>decisiones, fagocitado por las rutinas. Para reformar la administración, se debe romper </a:t>
            </a:r>
            <a:r>
              <a:rPr lang="es-ES" sz="2000" dirty="0"/>
              <a:t>vínculo </a:t>
            </a:r>
            <a:r>
              <a:rPr lang="es-ES" sz="2000" dirty="0" smtClean="0"/>
              <a:t>de patronazgo entre </a:t>
            </a:r>
            <a:r>
              <a:rPr lang="es-ES" sz="2000" dirty="0"/>
              <a:t>partidos y </a:t>
            </a:r>
            <a:r>
              <a:rPr lang="es-ES" sz="2000" dirty="0" smtClean="0"/>
              <a:t>alta burocracia.  </a:t>
            </a:r>
            <a:endParaRPr lang="es-ES" sz="2000" dirty="0"/>
          </a:p>
          <a:p>
            <a:pPr algn="just"/>
            <a:r>
              <a:rPr lang="es-ES" sz="2000" dirty="0" smtClean="0"/>
              <a:t>Falta </a:t>
            </a:r>
            <a:r>
              <a:rPr lang="es-ES" sz="2000" dirty="0"/>
              <a:t>de consenso político para acordar una agenda de cambios en el </a:t>
            </a:r>
            <a:r>
              <a:rPr lang="es-ES" sz="2000" dirty="0" smtClean="0"/>
              <a:t>gobierno: diversas opiniones y repartición de cargos por cuotas entre sectores. No existen dentro de </a:t>
            </a:r>
            <a:r>
              <a:rPr lang="es-ES" sz="2000" dirty="0"/>
              <a:t>los </a:t>
            </a:r>
            <a:r>
              <a:rPr lang="es-ES" sz="2000" dirty="0" smtClean="0"/>
              <a:t>partidos </a:t>
            </a:r>
            <a:r>
              <a:rPr lang="es-ES" sz="2000" dirty="0"/>
              <a:t>centros especializados </a:t>
            </a:r>
            <a:r>
              <a:rPr lang="es-ES" sz="2000" dirty="0" smtClean="0"/>
              <a:t>que generen ideas y falta </a:t>
            </a:r>
            <a:r>
              <a:rPr lang="es-ES" sz="2000" dirty="0"/>
              <a:t>una comunidad epistémica (academia, partidos y alta burocracia) que </a:t>
            </a:r>
            <a:r>
              <a:rPr lang="es-ES" sz="2000" dirty="0" smtClean="0"/>
              <a:t>abogue.</a:t>
            </a:r>
          </a:p>
          <a:p>
            <a:pPr algn="just"/>
            <a:r>
              <a:rPr lang="es-ES" sz="2000" dirty="0" smtClean="0"/>
              <a:t>No </a:t>
            </a:r>
            <a:r>
              <a:rPr lang="es-ES" sz="2000" dirty="0"/>
              <a:t>hay una construcción discursiva clara de </a:t>
            </a:r>
            <a:r>
              <a:rPr lang="es-ES" sz="2000" dirty="0" smtClean="0"/>
              <a:t>qué “paquete </a:t>
            </a:r>
            <a:r>
              <a:rPr lang="es-ES" sz="2000" dirty="0"/>
              <a:t>de reformas</a:t>
            </a:r>
            <a:r>
              <a:rPr lang="es-ES" sz="2000" dirty="0" smtClean="0"/>
              <a:t>” sino </a:t>
            </a:r>
            <a:r>
              <a:rPr lang="es-ES" sz="2000" dirty="0"/>
              <a:t>alusiones a vacías a “eficiencia”, “calidad” o “fortalecimiento”. No está en la agenda central de los gobernantes, por la falta de movilización ciudadana: los gobiernos privilegian políticas con fuerte </a:t>
            </a:r>
            <a:r>
              <a:rPr lang="es-ES" sz="2000" dirty="0" smtClean="0"/>
              <a:t>impacto </a:t>
            </a:r>
            <a:r>
              <a:rPr lang="es-ES" sz="2000" dirty="0"/>
              <a:t>político sobre problemas complejos con poco rédito inmediato (</a:t>
            </a:r>
            <a:r>
              <a:rPr lang="es-ES" sz="2000" dirty="0" err="1"/>
              <a:t>Ramió</a:t>
            </a:r>
            <a:r>
              <a:rPr lang="es-ES" sz="2000" dirty="0"/>
              <a:t>, 2001). </a:t>
            </a:r>
          </a:p>
          <a:p>
            <a:endParaRPr lang="es-ES" sz="2000" dirty="0"/>
          </a:p>
          <a:p>
            <a:endParaRPr lang="es-ES" sz="2000" dirty="0"/>
          </a:p>
          <a:p>
            <a:endParaRPr lang="es-ES" sz="2000" dirty="0"/>
          </a:p>
          <a:p>
            <a:endParaRPr lang="es-ES" sz="2000" dirty="0"/>
          </a:p>
        </p:txBody>
      </p:sp>
    </p:spTree>
    <p:extLst>
      <p:ext uri="{BB962C8B-B14F-4D97-AF65-F5344CB8AC3E}">
        <p14:creationId xmlns:p14="http://schemas.microsoft.com/office/powerpoint/2010/main" val="151915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7672" y="436728"/>
            <a:ext cx="10821537" cy="5849417"/>
          </a:xfrm>
        </p:spPr>
        <p:txBody>
          <a:bodyPr>
            <a:normAutofit fontScale="92500" lnSpcReduction="20000"/>
          </a:bodyPr>
          <a:lstStyle/>
          <a:p>
            <a:pPr algn="just"/>
            <a:r>
              <a:rPr lang="es-ES" sz="2400" dirty="0" smtClean="0"/>
              <a:t>Con el Frente Amplio, Uruguay transitó un “</a:t>
            </a:r>
            <a:r>
              <a:rPr lang="es-ES" sz="2400" dirty="0" err="1" smtClean="0"/>
              <a:t>Neoweberianismo</a:t>
            </a:r>
            <a:r>
              <a:rPr lang="es-ES" sz="2400" dirty="0" smtClean="0"/>
              <a:t> </a:t>
            </a:r>
            <a:r>
              <a:rPr lang="es-ES" sz="2400" dirty="0"/>
              <a:t>imperfecto” (Ramos y </a:t>
            </a:r>
            <a:r>
              <a:rPr lang="es-ES" sz="2400" dirty="0" err="1"/>
              <a:t>Milanesi</a:t>
            </a:r>
            <a:r>
              <a:rPr lang="es-ES" sz="2400" dirty="0"/>
              <a:t>, 2016). No se fortalece un Servicio Civil de carrera basado en la excelencia de sus competencias profesionales, y tampoco ha logrado avanzar el desarrollo de una cultura administrativa basada en la evaluación. No hay una profesionalización sistemática de la gestión pública para el desarrollo.</a:t>
            </a:r>
          </a:p>
          <a:p>
            <a:pPr algn="just"/>
            <a:r>
              <a:rPr lang="es-ES" sz="2400" dirty="0"/>
              <a:t>Reformas erráticas, con marchas y contramarchas, sin romper prácticas burocráticas y corporativas arraigadas. Resultados ligados a la negociación política, a la interna del gobierno y con resistencias corporativas en áreas muy sensibles: relativo inmovilismo. </a:t>
            </a:r>
          </a:p>
          <a:p>
            <a:pPr algn="just"/>
            <a:r>
              <a:rPr lang="es-ES" sz="2400" dirty="0"/>
              <a:t>El estilo </a:t>
            </a:r>
            <a:r>
              <a:rPr lang="es-ES" sz="2400" dirty="0" err="1"/>
              <a:t>consensualista</a:t>
            </a:r>
            <a:r>
              <a:rPr lang="es-ES" sz="2400" dirty="0"/>
              <a:t> exacerbado no permite reformas de </a:t>
            </a:r>
            <a:r>
              <a:rPr lang="es-ES" sz="2400" dirty="0" err="1"/>
              <a:t>big</a:t>
            </a:r>
            <a:r>
              <a:rPr lang="es-ES" sz="2400" dirty="0"/>
              <a:t> </a:t>
            </a:r>
            <a:r>
              <a:rPr lang="es-ES" sz="2400" dirty="0" err="1"/>
              <a:t>bang</a:t>
            </a:r>
            <a:r>
              <a:rPr lang="es-ES" sz="2400" dirty="0"/>
              <a:t>. No existe un liderazgo unívoco para implementar; ni sanciones o incentivos, o incluso prestigio de la Oficina de Servicio Civil para transformar organizaciones más grandes, con mayor presupuesto y relevancia política. Reformas atadas a la voluntad política de la agencia y del Ministerio de Economía, por los costos asociados.</a:t>
            </a:r>
          </a:p>
          <a:p>
            <a:pPr algn="just"/>
            <a:r>
              <a:rPr lang="es-ES" sz="2400" dirty="0"/>
              <a:t>“Reformas silenciosas” sin una pauta sistemática de “hacia dónde” debe marchar el modelo de gestión pública (</a:t>
            </a:r>
            <a:r>
              <a:rPr lang="es-ES" sz="2400" dirty="0" err="1"/>
              <a:t>Narbondo</a:t>
            </a:r>
            <a:r>
              <a:rPr lang="es-ES" sz="2400" dirty="0"/>
              <a:t> 2010). Las reformas tienen un carácter </a:t>
            </a:r>
            <a:r>
              <a:rPr lang="es-ES" sz="2400" i="1" dirty="0"/>
              <a:t>sui generis</a:t>
            </a:r>
            <a:r>
              <a:rPr lang="es-ES" sz="2400" dirty="0"/>
              <a:t> intencional para hacerlas políticamente “pasables”: “reformas sin perdedores” (Panizza 2004). </a:t>
            </a:r>
          </a:p>
          <a:p>
            <a:pPr algn="just"/>
            <a:r>
              <a:rPr lang="es-ES" sz="2400" dirty="0"/>
              <a:t>La carrera en el sector público no goza de prestigio o posibilidades de desarrollo profesional: espacio de resguardo y estabilidad. Modificar la estructura de incentivos, hacer más flexible el sistema de carrera e incluso innovar en las estrategias de captación, formación y evaluación de personal. </a:t>
            </a:r>
          </a:p>
          <a:p>
            <a:endParaRPr lang="es-ES" dirty="0"/>
          </a:p>
        </p:txBody>
      </p:sp>
    </p:spTree>
    <p:extLst>
      <p:ext uri="{BB962C8B-B14F-4D97-AF65-F5344CB8AC3E}">
        <p14:creationId xmlns:p14="http://schemas.microsoft.com/office/powerpoint/2010/main" val="3402991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832514" y="1518149"/>
            <a:ext cx="9316872" cy="2387600"/>
          </a:xfrm>
        </p:spPr>
        <p:txBody>
          <a:bodyPr>
            <a:normAutofit fontScale="90000"/>
          </a:bodyPr>
          <a:lstStyle/>
          <a:p>
            <a:pPr marL="514350" indent="-514350" algn="l"/>
            <a:r>
              <a:rPr lang="es-UY" dirty="0" smtClean="0"/>
              <a:t/>
            </a:r>
            <a:br>
              <a:rPr lang="es-UY" dirty="0" smtClean="0"/>
            </a:br>
            <a:r>
              <a:rPr lang="es-UY" dirty="0"/>
              <a:t/>
            </a:r>
            <a:br>
              <a:rPr lang="es-UY" dirty="0"/>
            </a:br>
            <a:r>
              <a:rPr lang="es-UY" dirty="0" smtClean="0"/>
              <a:t/>
            </a:r>
            <a:br>
              <a:rPr lang="es-UY" dirty="0" smtClean="0"/>
            </a:br>
            <a:r>
              <a:rPr lang="es-UY" dirty="0"/>
              <a:t/>
            </a:r>
            <a:br>
              <a:rPr lang="es-UY" dirty="0"/>
            </a:br>
            <a:r>
              <a:rPr lang="es-UY" dirty="0" smtClean="0"/>
              <a:t/>
            </a:r>
            <a:br>
              <a:rPr lang="es-UY" dirty="0" smtClean="0"/>
            </a:br>
            <a:r>
              <a:rPr lang="es-UY" dirty="0" smtClean="0"/>
              <a:t/>
            </a:r>
            <a:br>
              <a:rPr lang="es-UY" dirty="0" smtClean="0"/>
            </a:br>
            <a:r>
              <a:rPr lang="es-UY" dirty="0"/>
              <a:t/>
            </a:r>
            <a:br>
              <a:rPr lang="es-UY" dirty="0"/>
            </a:br>
            <a:r>
              <a:rPr lang="es-UY" dirty="0" smtClean="0"/>
              <a:t>4. Preguntas </a:t>
            </a:r>
            <a:r>
              <a:rPr lang="es-UY" dirty="0"/>
              <a:t>abiertas sobre el rol de la burocracia:</a:t>
            </a:r>
            <a:br>
              <a:rPr lang="es-UY" dirty="0"/>
            </a:br>
            <a:r>
              <a:rPr lang="es-UY" dirty="0"/>
              <a:t>	</a:t>
            </a:r>
            <a:br>
              <a:rPr lang="es-UY" dirty="0"/>
            </a:br>
            <a:endParaRPr lang="es-ES" dirty="0"/>
          </a:p>
        </p:txBody>
      </p:sp>
      <p:sp>
        <p:nvSpPr>
          <p:cNvPr id="5" name="Subtítulo 4"/>
          <p:cNvSpPr>
            <a:spLocks noGrp="1"/>
          </p:cNvSpPr>
          <p:nvPr>
            <p:ph type="subTitle" idx="1"/>
          </p:nvPr>
        </p:nvSpPr>
        <p:spPr/>
        <p:txBody>
          <a:bodyPr>
            <a:normAutofit/>
          </a:bodyPr>
          <a:lstStyle/>
          <a:p>
            <a:pPr algn="l"/>
            <a:r>
              <a:rPr lang="es-UY" sz="3000" dirty="0"/>
              <a:t>A- </a:t>
            </a:r>
            <a:r>
              <a:rPr lang="es-UY" sz="3000" dirty="0" smtClean="0"/>
              <a:t>¿Un justo medio entre </a:t>
            </a:r>
            <a:r>
              <a:rPr lang="es-UY" sz="3000" dirty="0" err="1" smtClean="0"/>
              <a:t>meritocracia</a:t>
            </a:r>
            <a:r>
              <a:rPr lang="es-UY" sz="3000" dirty="0" smtClean="0"/>
              <a:t> y politización?</a:t>
            </a:r>
            <a:endParaRPr lang="es-ES" sz="3000" dirty="0"/>
          </a:p>
        </p:txBody>
      </p:sp>
    </p:spTree>
    <p:extLst>
      <p:ext uri="{BB962C8B-B14F-4D97-AF65-F5344CB8AC3E}">
        <p14:creationId xmlns:p14="http://schemas.microsoft.com/office/powerpoint/2010/main" val="1682601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5910" y="545909"/>
            <a:ext cx="10807890" cy="5800300"/>
          </a:xfrm>
        </p:spPr>
        <p:txBody>
          <a:bodyPr>
            <a:normAutofit fontScale="55000" lnSpcReduction="20000"/>
          </a:bodyPr>
          <a:lstStyle/>
          <a:p>
            <a:pPr algn="just"/>
            <a:r>
              <a:rPr lang="es-ES" sz="3500" dirty="0" smtClean="0"/>
              <a:t>La relación entre burocracia y política es preocupación central histórica de los estudios administrativos.</a:t>
            </a:r>
          </a:p>
          <a:p>
            <a:pPr algn="just"/>
            <a:r>
              <a:rPr lang="es-ES" sz="3500" dirty="0" smtClean="0"/>
              <a:t>Tradición de considerar a la burocracia una fuerza imparcial cuyo propósito es implementar los objetivos políticos del gobierno. </a:t>
            </a:r>
            <a:r>
              <a:rPr lang="es-ES" sz="3500" dirty="0" smtClean="0"/>
              <a:t>Instancias política y burocrática diferenciadas y separadas (Weber). La </a:t>
            </a:r>
            <a:r>
              <a:rPr lang="es-ES" sz="3500" dirty="0" err="1" smtClean="0"/>
              <a:t>meritocracia</a:t>
            </a:r>
            <a:r>
              <a:rPr lang="es-ES" sz="3500" dirty="0" smtClean="0"/>
              <a:t> resuelve el problema de “burócratas haciendo exactamente lo que los políticos quieren”, que puede no ser en interés del público (Peters)</a:t>
            </a:r>
            <a:endParaRPr lang="es-ES" sz="3500" dirty="0" smtClean="0"/>
          </a:p>
          <a:p>
            <a:pPr algn="just"/>
            <a:r>
              <a:rPr lang="es-ES" sz="3500" dirty="0" smtClean="0"/>
              <a:t>La búsqueda de “capacidad neutral” (</a:t>
            </a:r>
            <a:r>
              <a:rPr lang="es-ES" sz="3500" dirty="0" err="1" smtClean="0"/>
              <a:t>Kaufman</a:t>
            </a:r>
            <a:r>
              <a:rPr lang="es-ES" sz="3500" dirty="0" smtClean="0"/>
              <a:t> 1960) supone que una burocracia desinteresada ideológicamente y aislada puede proveer de conocimiento y aptitud a gobiernos de distinta orientación, por lo que es necesario desarrollar servicios civiles profesionales, </a:t>
            </a:r>
            <a:r>
              <a:rPr lang="es-ES" sz="3500" dirty="0" err="1" smtClean="0"/>
              <a:t>meritocráticos</a:t>
            </a:r>
            <a:r>
              <a:rPr lang="es-ES" sz="3500" dirty="0" smtClean="0"/>
              <a:t>, siendo igualmente comprometidos y leales hacia cualquier gobierno a cargo (Hood &amp; </a:t>
            </a:r>
            <a:r>
              <a:rPr lang="es-ES" sz="3500" dirty="0" err="1" smtClean="0"/>
              <a:t>Lodge</a:t>
            </a:r>
            <a:r>
              <a:rPr lang="es-ES" sz="3500" dirty="0" smtClean="0"/>
              <a:t>, 2006), asegurando así una </a:t>
            </a:r>
            <a:r>
              <a:rPr lang="es-ES" sz="3500" dirty="0" err="1" smtClean="0"/>
              <a:t>governance</a:t>
            </a:r>
            <a:r>
              <a:rPr lang="es-ES" sz="3500" dirty="0" smtClean="0"/>
              <a:t> transparente, competente, responsable, despolitizada y </a:t>
            </a:r>
            <a:r>
              <a:rPr lang="es-ES" sz="3500" dirty="0" err="1" smtClean="0"/>
              <a:t>accountable</a:t>
            </a:r>
            <a:r>
              <a:rPr lang="es-ES" sz="3500" dirty="0" smtClean="0"/>
              <a:t>. Esta perspectiva considera a la politización como negativa para la performance, la moral, el capital humano y la reputación de las organizaciones públicas (</a:t>
            </a:r>
            <a:r>
              <a:rPr lang="es-ES" sz="3500" dirty="0" err="1" smtClean="0"/>
              <a:t>Negri</a:t>
            </a:r>
            <a:r>
              <a:rPr lang="es-ES" sz="3500" dirty="0" smtClean="0"/>
              <a:t>, 2015: 45).</a:t>
            </a:r>
          </a:p>
          <a:p>
            <a:pPr algn="just"/>
            <a:r>
              <a:rPr lang="es-ES" sz="3500" dirty="0" smtClean="0"/>
              <a:t>Un burocracia competente y no capturada por intereses particularistas es considerada crucial para fortalecer las capacidades del Estado y su autonomía, particularmente en el contexto latinoamericano de Estados en desarrollo con carencias de </a:t>
            </a:r>
            <a:r>
              <a:rPr lang="es-ES" sz="3500" dirty="0" err="1" smtClean="0"/>
              <a:t>expertise</a:t>
            </a:r>
            <a:r>
              <a:rPr lang="es-ES" sz="3500" dirty="0" smtClean="0"/>
              <a:t>, ineficiente distribución de recursos escasos y escaso compromiso a metas de largo plazo (Geddes 1990; Evans, 1995; </a:t>
            </a:r>
            <a:r>
              <a:rPr lang="es-ES" sz="3500" dirty="0" err="1" smtClean="0"/>
              <a:t>Negri</a:t>
            </a:r>
            <a:r>
              <a:rPr lang="es-ES" sz="3500" dirty="0" smtClean="0"/>
              <a:t>, 2015).</a:t>
            </a:r>
          </a:p>
          <a:p>
            <a:pPr algn="just"/>
            <a:r>
              <a:rPr lang="es-ES" sz="3500" dirty="0" smtClean="0"/>
              <a:t>El problema es cómo volver a los burócratas </a:t>
            </a:r>
            <a:r>
              <a:rPr lang="es-ES" sz="3500" i="1" dirty="0" smtClean="0"/>
              <a:t>responsivas</a:t>
            </a:r>
            <a:r>
              <a:rPr lang="es-ES" sz="3500" dirty="0" smtClean="0"/>
              <a:t>, </a:t>
            </a:r>
            <a:r>
              <a:rPr lang="es-ES" sz="3500" dirty="0" err="1" smtClean="0"/>
              <a:t>accountable</a:t>
            </a:r>
            <a:r>
              <a:rPr lang="es-ES" sz="3500" dirty="0" smtClean="0"/>
              <a:t> y bajo control del entorno político; el Gobierno, como legítimo representante de la ciudadanía. Dilema clásico de ‘</a:t>
            </a:r>
            <a:r>
              <a:rPr lang="es-ES" sz="3500" dirty="0" err="1" smtClean="0"/>
              <a:t>bureaucratic</a:t>
            </a:r>
            <a:r>
              <a:rPr lang="es-ES" sz="3500" dirty="0" smtClean="0"/>
              <a:t> </a:t>
            </a:r>
            <a:r>
              <a:rPr lang="es-ES" sz="3500" dirty="0" err="1" smtClean="0"/>
              <a:t>politics</a:t>
            </a:r>
            <a:r>
              <a:rPr lang="es-ES" sz="3500" dirty="0" smtClean="0"/>
              <a:t>’, a partir de los modelos de principal-agente (</a:t>
            </a:r>
            <a:r>
              <a:rPr lang="es-ES" sz="3500" dirty="0" err="1" smtClean="0"/>
              <a:t>Meier</a:t>
            </a:r>
            <a:r>
              <a:rPr lang="es-ES" sz="3500" dirty="0" smtClean="0"/>
              <a:t> et. al. 1998). </a:t>
            </a:r>
          </a:p>
          <a:p>
            <a:pPr algn="just"/>
            <a:r>
              <a:rPr lang="es-ES" sz="3500" dirty="0" smtClean="0"/>
              <a:t>La concepción simplista y jerárquica de la relación entre burócratas y políticos se ve desafiada por el </a:t>
            </a:r>
            <a:r>
              <a:rPr lang="es-ES" sz="3500" dirty="0" err="1" smtClean="0"/>
              <a:t>incrementalismo</a:t>
            </a:r>
            <a:r>
              <a:rPr lang="es-ES" sz="3500" dirty="0" smtClean="0"/>
              <a:t> (</a:t>
            </a:r>
            <a:r>
              <a:rPr lang="es-ES" sz="3500" dirty="0" err="1" smtClean="0"/>
              <a:t>Lindblom</a:t>
            </a:r>
            <a:r>
              <a:rPr lang="es-ES" sz="3500" dirty="0" smtClean="0"/>
              <a:t> 1959; </a:t>
            </a:r>
            <a:r>
              <a:rPr lang="es-ES" sz="3500" dirty="0" err="1" smtClean="0"/>
              <a:t>Elmore</a:t>
            </a:r>
            <a:r>
              <a:rPr lang="es-ES" sz="3500" dirty="0" smtClean="0"/>
              <a:t> (1980); los </a:t>
            </a:r>
            <a:r>
              <a:rPr lang="es-ES" sz="3500" dirty="0" err="1" smtClean="0"/>
              <a:t>politicos</a:t>
            </a:r>
            <a:r>
              <a:rPr lang="es-ES" sz="3500" dirty="0" smtClean="0"/>
              <a:t> deben negociar para superar las resistencias organizacionales en la implementación y considerar la autoridad informal y </a:t>
            </a:r>
            <a:r>
              <a:rPr lang="es-ES" sz="3500" dirty="0" err="1" smtClean="0"/>
              <a:t>expertise</a:t>
            </a:r>
            <a:r>
              <a:rPr lang="es-ES" sz="3500" dirty="0" smtClean="0"/>
              <a:t> de burócratas de calle (literatura sobre el poder del ‘</a:t>
            </a:r>
            <a:r>
              <a:rPr lang="es-ES" sz="3500" dirty="0" err="1" smtClean="0"/>
              <a:t>street-level</a:t>
            </a:r>
            <a:r>
              <a:rPr lang="es-ES" sz="3500" dirty="0" smtClean="0"/>
              <a:t> </a:t>
            </a:r>
            <a:r>
              <a:rPr lang="es-ES" sz="3500" dirty="0" err="1" smtClean="0"/>
              <a:t>bureaucrat</a:t>
            </a:r>
            <a:r>
              <a:rPr lang="es-ES" sz="3500" dirty="0" smtClean="0"/>
              <a:t>’ (</a:t>
            </a:r>
            <a:r>
              <a:rPr lang="es-ES" sz="3500" dirty="0" err="1" smtClean="0"/>
              <a:t>Lipksy</a:t>
            </a:r>
            <a:r>
              <a:rPr lang="es-ES" sz="3500" dirty="0" smtClean="0"/>
              <a:t> 1980 </a:t>
            </a:r>
            <a:r>
              <a:rPr lang="es-ES" sz="3500" dirty="0" err="1" smtClean="0"/>
              <a:t>Brodkin</a:t>
            </a:r>
            <a:r>
              <a:rPr lang="es-ES" sz="3500" dirty="0" smtClean="0"/>
              <a:t>, 2012).</a:t>
            </a:r>
          </a:p>
          <a:p>
            <a:pPr algn="just"/>
            <a:endParaRPr lang="es-ES" sz="3500" dirty="0"/>
          </a:p>
          <a:p>
            <a:endParaRPr lang="es-ES" dirty="0"/>
          </a:p>
        </p:txBody>
      </p:sp>
    </p:spTree>
    <p:extLst>
      <p:ext uri="{BB962C8B-B14F-4D97-AF65-F5344CB8AC3E}">
        <p14:creationId xmlns:p14="http://schemas.microsoft.com/office/powerpoint/2010/main" val="3804281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7953" y="393406"/>
            <a:ext cx="10715847" cy="6021042"/>
          </a:xfrm>
        </p:spPr>
        <p:txBody>
          <a:bodyPr>
            <a:normAutofit fontScale="40000" lnSpcReduction="20000"/>
          </a:bodyPr>
          <a:lstStyle/>
          <a:p>
            <a:pPr marL="0" indent="0" algn="just">
              <a:buNone/>
            </a:pPr>
            <a:r>
              <a:rPr lang="es-UY" sz="4500" i="1" dirty="0" smtClean="0"/>
              <a:t>Mecanismos de control para generar comportamiento burocrático responsivo</a:t>
            </a:r>
            <a:endParaRPr lang="es-ES" sz="4500" dirty="0"/>
          </a:p>
          <a:p>
            <a:pPr marL="0" indent="0" algn="just">
              <a:buNone/>
            </a:pPr>
            <a:r>
              <a:rPr lang="en-US" sz="4500" dirty="0"/>
              <a:t> </a:t>
            </a:r>
            <a:endParaRPr lang="es-ES" sz="4500" dirty="0"/>
          </a:p>
          <a:p>
            <a:pPr marL="0" indent="0" algn="just">
              <a:buNone/>
            </a:pPr>
            <a:r>
              <a:rPr lang="es-ES" sz="4500" dirty="0" smtClean="0"/>
              <a:t>P</a:t>
            </a:r>
            <a:r>
              <a:rPr lang="es-ES" sz="4500" dirty="0" smtClean="0"/>
              <a:t>odríamos confiar en el sentido interno de obligación personal de burócratas con altos estándares éticos y profesionales. Pero en general, los políticos han preferido fijar controles externos de diferente tipo:</a:t>
            </a:r>
          </a:p>
          <a:p>
            <a:pPr algn="just"/>
            <a:r>
              <a:rPr lang="es-ES" sz="4500" dirty="0" smtClean="0"/>
              <a:t>Organizacionales (jerárquico, disciplinario, ‘</a:t>
            </a:r>
            <a:r>
              <a:rPr lang="es-ES" sz="4500" dirty="0" err="1" smtClean="0"/>
              <a:t>oversight</a:t>
            </a:r>
            <a:r>
              <a:rPr lang="es-ES" sz="4500" dirty="0" smtClean="0"/>
              <a:t>’) que escrutan y lideran a los burócratas desde arriba o desde afuera. Crítica: expone a la organización ante el entorno, es caro, se ve minado por el espíritu de cuerpo. </a:t>
            </a:r>
          </a:p>
          <a:p>
            <a:pPr algn="just"/>
            <a:r>
              <a:rPr lang="es-ES" sz="4500" dirty="0" smtClean="0"/>
              <a:t>De Mercado, que adopta prácticas privadas, procesos competitivos, consideración de señales de Mercado, rivalidad </a:t>
            </a:r>
            <a:r>
              <a:rPr lang="es-ES" sz="4500" dirty="0" smtClean="0"/>
              <a:t>que fuerce a los burócratas a competir por recompensas</a:t>
            </a:r>
            <a:r>
              <a:rPr lang="es-ES" sz="4500" dirty="0" smtClean="0"/>
              <a:t>. Crítica: énfasis en la eficiencia sobre otros criterios valiosos.</a:t>
            </a:r>
          </a:p>
          <a:p>
            <a:pPr algn="just"/>
            <a:r>
              <a:rPr lang="es-ES" sz="4500" dirty="0" smtClean="0"/>
              <a:t>Mutualismo</a:t>
            </a:r>
            <a:r>
              <a:rPr lang="es-ES" sz="4500" dirty="0" smtClean="0"/>
              <a:t>, que controla a los individuos mediante procesos grupales formales o informales</a:t>
            </a:r>
            <a:r>
              <a:rPr lang="es-ES" sz="4500" dirty="0" smtClean="0"/>
              <a:t>. Crítica: el riesgo de bloqueos o acuerdos mutualmente beneficiosos de ‘</a:t>
            </a:r>
            <a:r>
              <a:rPr lang="es-ES" sz="4500" dirty="0" err="1" smtClean="0"/>
              <a:t>knock</a:t>
            </a:r>
            <a:r>
              <a:rPr lang="es-ES" sz="4500" dirty="0" smtClean="0"/>
              <a:t>-for-</a:t>
            </a:r>
            <a:r>
              <a:rPr lang="es-ES" sz="4500" dirty="0" err="1" smtClean="0"/>
              <a:t>knock</a:t>
            </a:r>
            <a:r>
              <a:rPr lang="es-ES" sz="4500" dirty="0" smtClean="0"/>
              <a:t>'.</a:t>
            </a:r>
          </a:p>
          <a:p>
            <a:pPr algn="just"/>
            <a:r>
              <a:rPr lang="es-ES" sz="4500" dirty="0" smtClean="0"/>
              <a:t>‘</a:t>
            </a:r>
            <a:r>
              <a:rPr lang="es-ES" sz="4500" dirty="0" err="1" smtClean="0"/>
              <a:t>Contrived</a:t>
            </a:r>
            <a:r>
              <a:rPr lang="es-ES" sz="4500" dirty="0" smtClean="0"/>
              <a:t> </a:t>
            </a:r>
            <a:r>
              <a:rPr lang="es-ES" sz="4500" dirty="0" err="1" smtClean="0"/>
              <a:t>randomness</a:t>
            </a:r>
            <a:r>
              <a:rPr lang="es-ES" sz="4500" dirty="0" smtClean="0"/>
              <a:t>’ (aleatoriedad artificial), que vuelve la vida de los burócratas impredecibles y las ventajas de un comportamiento auto-interesado inciertas, a través de inspecciones o cambios de posición aleatorios. Crítica: se destruyen incentivos a la innovación y pueden ser burlados por </a:t>
            </a:r>
            <a:r>
              <a:rPr lang="es-ES" sz="4500" dirty="0" smtClean="0"/>
              <a:t>fuertes vínculos corporativos</a:t>
            </a:r>
            <a:r>
              <a:rPr lang="es-ES" sz="4500" dirty="0" smtClean="0"/>
              <a:t>.</a:t>
            </a:r>
          </a:p>
          <a:p>
            <a:pPr algn="just"/>
            <a:r>
              <a:rPr lang="es-ES" sz="4500" dirty="0" smtClean="0"/>
              <a:t>Métodos políticos de las instituciones democráticas, como </a:t>
            </a:r>
            <a:r>
              <a:rPr lang="es-ES" sz="4500" dirty="0" smtClean="0"/>
              <a:t>fuente del poder delegado a las burocracias: l</a:t>
            </a:r>
            <a:r>
              <a:rPr lang="es-ES" sz="4500" dirty="0" smtClean="0"/>
              <a:t>egislativos, </a:t>
            </a:r>
            <a:r>
              <a:rPr lang="es-ES" sz="4500" dirty="0" smtClean="0"/>
              <a:t>investigativos, reestructuras, poderes fiscales y el poder de reclutamiento del personal</a:t>
            </a:r>
            <a:r>
              <a:rPr lang="es-ES" sz="4500" dirty="0" smtClean="0"/>
              <a:t>. </a:t>
            </a:r>
          </a:p>
          <a:p>
            <a:pPr algn="just"/>
            <a:r>
              <a:rPr lang="es-ES" sz="4500" dirty="0" smtClean="0"/>
              <a:t>El reclutamiento de personal plantea el dilema de la regresión infinita del control: ¿quién controla a los controladores? Pero ofrece una respuesta al problema de la </a:t>
            </a:r>
            <a:r>
              <a:rPr lang="es-ES" sz="4500" dirty="0" err="1" smtClean="0"/>
              <a:t>accountability</a:t>
            </a:r>
            <a:r>
              <a:rPr lang="es-ES" sz="4500" dirty="0" smtClean="0"/>
              <a:t> antes expresado. Directamente, suprime la división entre “administración</a:t>
            </a:r>
            <a:r>
              <a:rPr lang="es-ES" sz="4500" dirty="0" smtClean="0"/>
              <a:t>” y “política” que es la fuente del mismo. En este sistema de spoilers, los burócratas conservan su puesto según la voluntad del político y sus expectativas acerca de su rendimiento. Indudablemente, este Sistema presenta consecuencias muy negativas, que son las que llevaron a adoptar burocracias profesionales en un principio. </a:t>
            </a:r>
          </a:p>
          <a:p>
            <a:endParaRPr lang="en-US" dirty="0" smtClean="0"/>
          </a:p>
          <a:p>
            <a:endParaRPr lang="es-ES" dirty="0"/>
          </a:p>
          <a:p>
            <a:endParaRPr lang="es-ES" dirty="0"/>
          </a:p>
        </p:txBody>
      </p:sp>
    </p:spTree>
    <p:extLst>
      <p:ext uri="{BB962C8B-B14F-4D97-AF65-F5344CB8AC3E}">
        <p14:creationId xmlns:p14="http://schemas.microsoft.com/office/powerpoint/2010/main" val="1120087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6888" y="368490"/>
            <a:ext cx="10866912" cy="6079607"/>
          </a:xfrm>
        </p:spPr>
        <p:txBody>
          <a:bodyPr>
            <a:normAutofit fontScale="70000" lnSpcReduction="20000"/>
          </a:bodyPr>
          <a:lstStyle/>
          <a:p>
            <a:pPr algn="just"/>
            <a:r>
              <a:rPr lang="es-ES" dirty="0" smtClean="0"/>
              <a:t>Por lo tanto, el fenómeno del patronazgo implica el poder de los políticos para designar discrecionalmente individuos a positions no electivas en el sector público, sin seguir procesos administrativos prescriptos y llevando a la politización del servicio civil.</a:t>
            </a:r>
          </a:p>
          <a:p>
            <a:pPr algn="just"/>
            <a:r>
              <a:rPr lang="es-ES" dirty="0" smtClean="0"/>
              <a:t>El patronazgo se ha considerado una actividad inmoral, patología que deslegitima la democracia y características de sistemas políticos corruptos, así como un obstáculo para el desarrollo, debilitador de la capacidad estatal y de la calidad de las políticas, negando su rol inherente al gobierno de partidos; y la relación entre votantes, partido y aparato estatal (Katz, 1986; Mair, 2008). </a:t>
            </a:r>
          </a:p>
          <a:p>
            <a:pPr algn="just"/>
            <a:r>
              <a:rPr lang="es-ES" dirty="0" smtClean="0"/>
              <a:t>Asimismo, este modelo politizado implica un potente mecanismo para asegurar el compromiso de la burocracia con los objetivos del Gobierno en funciones. Autores como Schneider (1991) han argumentado que la politización refuerza el desempeño del Estado al permitir a las autoridades controlar el curso de la política pública, escapar a las rigideces de las organizaciones y alcanzar sus metas sustantivas rápidamente. </a:t>
            </a:r>
          </a:p>
          <a:p>
            <a:pPr algn="just"/>
            <a:r>
              <a:rPr lang="es-ES" dirty="0" smtClean="0"/>
              <a:t>En el caso de Estados Unidos, autores como Wood &amp; </a:t>
            </a:r>
            <a:r>
              <a:rPr lang="es-ES" dirty="0" err="1" smtClean="0"/>
              <a:t>Waterman</a:t>
            </a:r>
            <a:r>
              <a:rPr lang="es-ES" dirty="0" smtClean="0"/>
              <a:t> (1991) afirman que la designación política es un instrumento extraordinario para el control institucional y modificar el comportamiento de agencias no electivas; así como Lewis (2009) argumenta que los presidentes están dispuestos a intercambiar “algo de competencia burocrática por obediencia”, para mejorar el desempeño gubernamental en el corto plazo. </a:t>
            </a:r>
          </a:p>
          <a:p>
            <a:pPr algn="just"/>
            <a:r>
              <a:rPr lang="es-ES" dirty="0" smtClean="0"/>
              <a:t>No obstante, Lewis (2009) reconoce que una politización demasiado profunda impone consecuencias negativas al largo plazo, si los designados están poco preparados para sus puestos, generando un “gobierno de extraños”. Los designados permanecen en sus puestos menos tiempo que los burócratas y ello dificulta la implementación y monitoreo de política, el trabajo cooperativo inter-agencias y el compromiso con reformas de largo plazo vitales, cuyos réditos no cobrarán. A la vez, al ocupar los designados los puestos de mayor prestigio, los burócratas pueden sentir socavada su función, desmotivarse y cometer más errores. </a:t>
            </a:r>
            <a:endParaRPr lang="es-ES" dirty="0"/>
          </a:p>
        </p:txBody>
      </p:sp>
    </p:spTree>
    <p:extLst>
      <p:ext uri="{BB962C8B-B14F-4D97-AF65-F5344CB8AC3E}">
        <p14:creationId xmlns:p14="http://schemas.microsoft.com/office/powerpoint/2010/main" val="1370543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Guía de esta presentación</a:t>
            </a:r>
            <a:endParaRPr lang="es-ES" dirty="0"/>
          </a:p>
        </p:txBody>
      </p:sp>
      <p:sp>
        <p:nvSpPr>
          <p:cNvPr id="3" name="Marcador de contenido 2"/>
          <p:cNvSpPr>
            <a:spLocks noGrp="1"/>
          </p:cNvSpPr>
          <p:nvPr>
            <p:ph idx="1"/>
          </p:nvPr>
        </p:nvSpPr>
        <p:spPr/>
        <p:txBody>
          <a:bodyPr/>
          <a:lstStyle/>
          <a:p>
            <a:pPr marL="514350" indent="-514350">
              <a:buFont typeface="+mj-lt"/>
              <a:buAutoNum type="arabicPeriod"/>
            </a:pPr>
            <a:r>
              <a:rPr lang="es-UY" dirty="0" smtClean="0"/>
              <a:t>¿Cómo esta el servicio civil en América Latina hoy?</a:t>
            </a:r>
          </a:p>
          <a:p>
            <a:pPr marL="514350" indent="-514350">
              <a:buFont typeface="+mj-lt"/>
              <a:buAutoNum type="arabicPeriod"/>
            </a:pPr>
            <a:r>
              <a:rPr lang="es-UY" dirty="0" smtClean="0"/>
              <a:t>¿Cómo </a:t>
            </a:r>
            <a:r>
              <a:rPr lang="es-UY" dirty="0"/>
              <a:t>hacer reformas al servicio </a:t>
            </a:r>
            <a:r>
              <a:rPr lang="es-UY" dirty="0" smtClean="0"/>
              <a:t>civil? </a:t>
            </a:r>
          </a:p>
          <a:p>
            <a:pPr marL="514350" indent="-514350">
              <a:buFont typeface="+mj-lt"/>
              <a:buAutoNum type="arabicPeriod"/>
            </a:pPr>
            <a:r>
              <a:rPr lang="es-UY" dirty="0" smtClean="0"/>
              <a:t>Múltiples lecciones del caso uruguayo </a:t>
            </a:r>
          </a:p>
          <a:p>
            <a:pPr marL="514350" indent="-514350">
              <a:buFont typeface="+mj-lt"/>
              <a:buAutoNum type="arabicPeriod"/>
            </a:pPr>
            <a:r>
              <a:rPr lang="es-UY" dirty="0" smtClean="0"/>
              <a:t>Preguntas abiertas sobre el rol de la burocracia:</a:t>
            </a:r>
          </a:p>
          <a:p>
            <a:pPr marL="0" indent="0">
              <a:buNone/>
            </a:pPr>
            <a:r>
              <a:rPr lang="es-UY" dirty="0"/>
              <a:t>	</a:t>
            </a:r>
            <a:r>
              <a:rPr lang="es-UY" dirty="0" smtClean="0"/>
              <a:t>A- ¿Un justo medio entre </a:t>
            </a:r>
            <a:r>
              <a:rPr lang="es-UY" dirty="0" err="1" smtClean="0"/>
              <a:t>meritocracia</a:t>
            </a:r>
            <a:r>
              <a:rPr lang="es-UY" dirty="0" smtClean="0"/>
              <a:t> y politización?</a:t>
            </a:r>
          </a:p>
          <a:p>
            <a:pPr marL="0" indent="0">
              <a:buNone/>
            </a:pPr>
            <a:r>
              <a:rPr lang="es-UY" dirty="0" smtClean="0"/>
              <a:t>	B- ¿Puede la burocracia representar a la ciudadanía?</a:t>
            </a:r>
          </a:p>
          <a:p>
            <a:pPr marL="0" indent="0">
              <a:buNone/>
            </a:pPr>
            <a:r>
              <a:rPr lang="es-UY" dirty="0" smtClean="0"/>
              <a:t>	C- ¿Qué tipo de asesoramiento pueden dar los burócratas?</a:t>
            </a:r>
            <a:endParaRPr lang="es-ES" dirty="0"/>
          </a:p>
        </p:txBody>
      </p:sp>
    </p:spTree>
    <p:extLst>
      <p:ext uri="{BB962C8B-B14F-4D97-AF65-F5344CB8AC3E}">
        <p14:creationId xmlns:p14="http://schemas.microsoft.com/office/powerpoint/2010/main" val="2743365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UY" dirty="0"/>
              <a:t>B- ¿Puede la burocracia representar a la ciudadanía?</a:t>
            </a:r>
            <a:endParaRPr lang="es-ES"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3445751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Y" dirty="0"/>
              <a:t/>
            </a:r>
            <a:br>
              <a:rPr lang="es-UY" dirty="0"/>
            </a:br>
            <a:endParaRPr lang="es-ES" dirty="0"/>
          </a:p>
        </p:txBody>
      </p:sp>
      <p:sp>
        <p:nvSpPr>
          <p:cNvPr id="3" name="Marcador de contenido 2"/>
          <p:cNvSpPr>
            <a:spLocks noGrp="1"/>
          </p:cNvSpPr>
          <p:nvPr>
            <p:ph idx="1"/>
          </p:nvPr>
        </p:nvSpPr>
        <p:spPr>
          <a:xfrm>
            <a:off x="518615" y="365125"/>
            <a:ext cx="10835185" cy="5811838"/>
          </a:xfrm>
        </p:spPr>
        <p:txBody>
          <a:bodyPr>
            <a:normAutofit fontScale="70000" lnSpcReduction="20000"/>
          </a:bodyPr>
          <a:lstStyle/>
          <a:p>
            <a:pPr algn="just"/>
            <a:r>
              <a:rPr lang="es-ES" dirty="0" smtClean="0"/>
              <a:t>La idea de representación burocrática expresa que la representación de las instituciones políticas es insuficiente y limitada por la regla de la mayoría, que frecuentemente ignora a las minorías y posterga a grupos sociales desventajados (</a:t>
            </a:r>
            <a:r>
              <a:rPr lang="es-ES" dirty="0" err="1" smtClean="0"/>
              <a:t>Meier</a:t>
            </a:r>
            <a:r>
              <a:rPr lang="es-ES" dirty="0" smtClean="0"/>
              <a:t> </a:t>
            </a:r>
            <a:r>
              <a:rPr lang="es-ES" dirty="0" err="1" smtClean="0"/>
              <a:t>et.al</a:t>
            </a:r>
            <a:r>
              <a:rPr lang="es-ES" dirty="0" smtClean="0"/>
              <a:t>. 2013: 421; </a:t>
            </a:r>
            <a:r>
              <a:rPr lang="es-ES" dirty="0" err="1" smtClean="0"/>
              <a:t>Subramaniam</a:t>
            </a:r>
            <a:r>
              <a:rPr lang="es-ES" dirty="0" smtClean="0"/>
              <a:t>, 1967). Así, mediante una burocracia representativa se evita el perjuicio a grupos sub-representados, dejando implícito que los burócratas cargan con sus parcialidades y predisposiciones sesgadas individuales.</a:t>
            </a:r>
          </a:p>
          <a:p>
            <a:pPr algn="just"/>
            <a:r>
              <a:rPr lang="es-ES" dirty="0" smtClean="0"/>
              <a:t>La </a:t>
            </a:r>
            <a:r>
              <a:rPr lang="es-ES" dirty="0" smtClean="0"/>
              <a:t>representación burocrática puede adoptar dos formas: </a:t>
            </a:r>
            <a:r>
              <a:rPr lang="es-ES" b="1" dirty="0" smtClean="0"/>
              <a:t>pasiva/simbólica</a:t>
            </a:r>
            <a:r>
              <a:rPr lang="es-ES" dirty="0" smtClean="0"/>
              <a:t> (foco en los orígenes y características demográficas de los servidores, cuánto reflejan a la sociedad)</a:t>
            </a:r>
            <a:r>
              <a:rPr lang="es-ES" dirty="0" smtClean="0"/>
              <a:t> y </a:t>
            </a:r>
            <a:r>
              <a:rPr lang="es-ES" b="1" dirty="0" smtClean="0"/>
              <a:t>activa</a:t>
            </a:r>
            <a:r>
              <a:rPr lang="es-ES" b="1" dirty="0" smtClean="0"/>
              <a:t>/sustantiva</a:t>
            </a:r>
            <a:r>
              <a:rPr lang="es-ES" dirty="0" smtClean="0"/>
              <a:t> (foco en cómo se comportan para defender los intereses de sus representados</a:t>
            </a:r>
          </a:p>
          <a:p>
            <a:pPr algn="just"/>
            <a:r>
              <a:rPr lang="es-ES" dirty="0" smtClean="0"/>
              <a:t>La burocracia </a:t>
            </a:r>
            <a:r>
              <a:rPr lang="es-ES" dirty="0" err="1" smtClean="0"/>
              <a:t>weberiana</a:t>
            </a:r>
            <a:r>
              <a:rPr lang="es-ES" dirty="0" smtClean="0"/>
              <a:t> fue concebida como una fuerza imparcial, distinta a la política, para responder a la demanda de que </a:t>
            </a:r>
            <a:r>
              <a:rPr lang="es-ES" b="1" dirty="0" smtClean="0"/>
              <a:t>todo ciudadano fuese tratado equitativamente</a:t>
            </a:r>
            <a:r>
              <a:rPr lang="es-ES" dirty="0" smtClean="0"/>
              <a:t>, desde un impersonalismo deliberado, para evitar cualquier influencia de las diferencias individuales en la forma en que los servidores tratan a los usuarios. No obstante, durante las últimas décadas, las burocracias han adoptado representación pasiva mediante la implementación de acciones afirmativas en sus sistemas de reclutamiento.</a:t>
            </a:r>
          </a:p>
          <a:p>
            <a:pPr algn="just"/>
            <a:r>
              <a:rPr lang="es-ES" dirty="0" smtClean="0"/>
              <a:t>La representación pasiva incluye a los grupos en desventaja y contribuye así a mejorar la conexión del aparato estatal con los distintos grupos sociales, aportando a objetivos de justicia y de legitimidad, al proveer a personas con diferentes características de la oportunidad de demostrar su capacidad, reconociendo que los sistemas de reclutamiento tradicionales son un campo de juego injusto en el que la “</a:t>
            </a:r>
            <a:r>
              <a:rPr lang="es-ES" dirty="0" err="1" smtClean="0"/>
              <a:t>meritocracia</a:t>
            </a:r>
            <a:r>
              <a:rPr lang="es-ES" dirty="0" smtClean="0"/>
              <a:t>” sobre-representa a personas blancas, ricas y de sexo masculino. Asimismo, se asegura la heterogeneidad para los grupos de trabajo, lo cual tiende a estimular el análisis crítico, la innovación y las decisiones de alta calidad. Puede afirmarse que es una idea compatible con la burocracia </a:t>
            </a:r>
            <a:r>
              <a:rPr lang="es-ES" dirty="0" err="1" smtClean="0"/>
              <a:t>weberiana</a:t>
            </a:r>
            <a:r>
              <a:rPr lang="en-US" dirty="0" smtClean="0"/>
              <a:t>. </a:t>
            </a:r>
            <a:endParaRPr lang="es-ES" dirty="0" smtClean="0"/>
          </a:p>
          <a:p>
            <a:endParaRPr lang="es-ES" dirty="0"/>
          </a:p>
          <a:p>
            <a:endParaRPr lang="es-ES" dirty="0"/>
          </a:p>
        </p:txBody>
      </p:sp>
    </p:spTree>
    <p:extLst>
      <p:ext uri="{BB962C8B-B14F-4D97-AF65-F5344CB8AC3E}">
        <p14:creationId xmlns:p14="http://schemas.microsoft.com/office/powerpoint/2010/main" val="70489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04967"/>
            <a:ext cx="10515600" cy="5671996"/>
          </a:xfrm>
        </p:spPr>
        <p:txBody>
          <a:bodyPr>
            <a:normAutofit fontScale="77500" lnSpcReduction="20000"/>
          </a:bodyPr>
          <a:lstStyle/>
          <a:p>
            <a:pPr algn="just"/>
            <a:r>
              <a:rPr lang="es-ES" dirty="0" smtClean="0"/>
              <a:t>Por el contrario, la búsqueda de una representación activa de los distintos intereses de los grupos sociales dentro del servicio público a través de la selección de burócratas identificados con ellos </a:t>
            </a:r>
            <a:r>
              <a:rPr lang="es-ES" b="1" dirty="0" smtClean="0"/>
              <a:t>colida con los principios esenciales de imparcialidad e igual tratamiento a todos los ciudadanos de la burocracia </a:t>
            </a:r>
            <a:r>
              <a:rPr lang="es-ES" b="1" dirty="0" err="1" smtClean="0"/>
              <a:t>weberiana</a:t>
            </a:r>
            <a:r>
              <a:rPr lang="es-ES" dirty="0" smtClean="0"/>
              <a:t>. </a:t>
            </a:r>
          </a:p>
          <a:p>
            <a:pPr algn="just"/>
            <a:r>
              <a:rPr lang="es-ES" dirty="0" smtClean="0"/>
              <a:t>Una representación activa implica el riesgo de aumentar las diferencias en el acceso a bienes públicos al legitimar que los burócratas repliquen tratamientos diferenciales de acuerdo a las identidades de las personas con las que lidian. Esta lógica incorpora las diferencias de poder, intereses y necesidades de los grupos sociales dentro de la burocracia, y conlleva una fragmentación del aparato estatal, contraviniendo la función de representación del conjunto de la ciudadanía. Al responder a colectivos con preferencias disímiles, la burocracia generaría servicios y políticas desiguales y contradictorios en sus formatos y orientaciones. </a:t>
            </a:r>
          </a:p>
          <a:p>
            <a:pPr algn="just"/>
            <a:r>
              <a:rPr lang="es-ES" dirty="0" smtClean="0"/>
              <a:t>La representación active distorsiona la “autonomía enraizada” </a:t>
            </a:r>
            <a:r>
              <a:rPr lang="es-ES" dirty="0" err="1" smtClean="0"/>
              <a:t>weberiana</a:t>
            </a:r>
            <a:r>
              <a:rPr lang="es-ES" dirty="0" smtClean="0"/>
              <a:t>. Si bien durante el desarrollo de sus funciones, los servidores públicos desarrollan “enraizamiento” (Evans 1996) con sus públicos específicos, desde una lógica </a:t>
            </a:r>
            <a:r>
              <a:rPr lang="es-ES" dirty="0" err="1" smtClean="0"/>
              <a:t>weberiana</a:t>
            </a:r>
            <a:r>
              <a:rPr lang="es-ES" dirty="0" smtClean="0"/>
              <a:t>, es crucial que este se combina con una igualmente fuerte autonomía para actuar en conformidad con los principios del Derecho Público y el interés general definido por el Sistema democrático. </a:t>
            </a:r>
          </a:p>
          <a:p>
            <a:pPr algn="just"/>
            <a:r>
              <a:rPr lang="es-ES" dirty="0" smtClean="0"/>
              <a:t>Una representación activa conduce a conflictos con los postulados básicos de la burocracia </a:t>
            </a:r>
            <a:r>
              <a:rPr lang="es-ES" dirty="0" err="1" smtClean="0"/>
              <a:t>weberiana</a:t>
            </a:r>
            <a:r>
              <a:rPr lang="es-ES" dirty="0" smtClean="0"/>
              <a:t> acerca de los roles del servicio civil en cuanto al tratamiento igualitario hacia todos los ciudadanos, produciendo desviaciones de su comportamiento deseable.</a:t>
            </a:r>
          </a:p>
          <a:p>
            <a:endParaRPr lang="es-ES" dirty="0"/>
          </a:p>
          <a:p>
            <a:endParaRPr lang="es-ES" dirty="0"/>
          </a:p>
        </p:txBody>
      </p:sp>
    </p:spTree>
    <p:extLst>
      <p:ext uri="{BB962C8B-B14F-4D97-AF65-F5344CB8AC3E}">
        <p14:creationId xmlns:p14="http://schemas.microsoft.com/office/powerpoint/2010/main" val="245530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UY" dirty="0"/>
              <a:t>C- ¿Qué tipo de </a:t>
            </a:r>
            <a:r>
              <a:rPr lang="es-UY" dirty="0" smtClean="0"/>
              <a:t>asesoramiento pueden dar los </a:t>
            </a:r>
            <a:r>
              <a:rPr lang="es-UY" dirty="0"/>
              <a:t>burócratas?</a:t>
            </a:r>
            <a:endParaRPr lang="es-ES"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2937565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
            </a:r>
            <a:br>
              <a:rPr lang="es-ES" dirty="0"/>
            </a:br>
            <a:endParaRPr lang="es-ES" dirty="0"/>
          </a:p>
        </p:txBody>
      </p:sp>
      <p:sp>
        <p:nvSpPr>
          <p:cNvPr id="3" name="Marcador de contenido 2"/>
          <p:cNvSpPr>
            <a:spLocks noGrp="1"/>
          </p:cNvSpPr>
          <p:nvPr>
            <p:ph idx="1"/>
          </p:nvPr>
        </p:nvSpPr>
        <p:spPr>
          <a:xfrm>
            <a:off x="414669" y="365124"/>
            <a:ext cx="11251813" cy="6224861"/>
          </a:xfrm>
        </p:spPr>
        <p:txBody>
          <a:bodyPr>
            <a:normAutofit fontScale="77500" lnSpcReduction="20000"/>
          </a:bodyPr>
          <a:lstStyle/>
          <a:p>
            <a:pPr marL="0" indent="0">
              <a:buNone/>
            </a:pPr>
            <a:r>
              <a:rPr lang="en-US" dirty="0" err="1" smtClean="0"/>
              <a:t>Tres</a:t>
            </a:r>
            <a:r>
              <a:rPr lang="en-US" dirty="0" smtClean="0"/>
              <a:t> </a:t>
            </a:r>
            <a:r>
              <a:rPr lang="en-US" dirty="0" err="1" smtClean="0"/>
              <a:t>tipos</a:t>
            </a:r>
            <a:r>
              <a:rPr lang="en-US" dirty="0" smtClean="0"/>
              <a:t> de </a:t>
            </a:r>
            <a:r>
              <a:rPr lang="en-US" dirty="0" smtClean="0"/>
              <a:t>‘policy advice’: la </a:t>
            </a:r>
            <a:r>
              <a:rPr lang="en-US" dirty="0" err="1" smtClean="0"/>
              <a:t>verdad</a:t>
            </a:r>
            <a:r>
              <a:rPr lang="en-US" dirty="0" smtClean="0"/>
              <a:t>, los </a:t>
            </a:r>
            <a:r>
              <a:rPr lang="en-US" dirty="0" err="1" smtClean="0"/>
              <a:t>intereses</a:t>
            </a:r>
            <a:r>
              <a:rPr lang="en-US" dirty="0" smtClean="0"/>
              <a:t> </a:t>
            </a:r>
            <a:r>
              <a:rPr lang="en-US" dirty="0" err="1" smtClean="0"/>
              <a:t>propios</a:t>
            </a:r>
            <a:r>
              <a:rPr lang="en-US" dirty="0"/>
              <a:t> </a:t>
            </a:r>
            <a:r>
              <a:rPr lang="en-US" dirty="0" smtClean="0"/>
              <a:t>y los </a:t>
            </a:r>
            <a:r>
              <a:rPr lang="en-US" dirty="0" err="1" smtClean="0"/>
              <a:t>temas</a:t>
            </a:r>
            <a:r>
              <a:rPr lang="en-US" dirty="0" smtClean="0"/>
              <a:t> en </a:t>
            </a:r>
            <a:r>
              <a:rPr lang="en-US" dirty="0" err="1" smtClean="0"/>
              <a:t>cuestión</a:t>
            </a:r>
            <a:endParaRPr lang="es-ES" dirty="0"/>
          </a:p>
          <a:p>
            <a:pPr marL="0" indent="0">
              <a:buNone/>
            </a:pPr>
            <a:endParaRPr lang="es-ES" dirty="0"/>
          </a:p>
          <a:p>
            <a:pPr marL="0" indent="0">
              <a:buNone/>
            </a:pPr>
            <a:r>
              <a:rPr lang="en-US" i="1" dirty="0" smtClean="0"/>
              <a:t>1. ‘Speaking </a:t>
            </a:r>
            <a:r>
              <a:rPr lang="en-US" i="1" dirty="0"/>
              <a:t>truth to power’ </a:t>
            </a:r>
            <a:r>
              <a:rPr lang="en-US" dirty="0"/>
              <a:t>(</a:t>
            </a:r>
            <a:r>
              <a:rPr lang="en-US" dirty="0" err="1"/>
              <a:t>Wildavsky</a:t>
            </a:r>
            <a:r>
              <a:rPr lang="en-US" dirty="0" smtClean="0"/>
              <a:t>):</a:t>
            </a:r>
            <a:r>
              <a:rPr lang="en-US" b="1" dirty="0" smtClean="0"/>
              <a:t> </a:t>
            </a:r>
            <a:r>
              <a:rPr lang="en-US" dirty="0" err="1" smtClean="0"/>
              <a:t>Técnicos</a:t>
            </a:r>
            <a:r>
              <a:rPr lang="en-US" dirty="0" smtClean="0"/>
              <a:t> </a:t>
            </a:r>
            <a:r>
              <a:rPr lang="en-US" dirty="0" err="1" smtClean="0"/>
              <a:t>objetivos</a:t>
            </a:r>
            <a:endParaRPr lang="es-ES" dirty="0"/>
          </a:p>
          <a:p>
            <a:pPr marL="0" indent="0">
              <a:buNone/>
            </a:pPr>
            <a:r>
              <a:rPr lang="en-US" i="1" dirty="0" smtClean="0"/>
              <a:t>2. ‘What </a:t>
            </a:r>
            <a:r>
              <a:rPr lang="en-US" i="1" dirty="0"/>
              <a:t>you advise depends on where you sit’</a:t>
            </a:r>
            <a:r>
              <a:rPr lang="en-US" b="1" dirty="0"/>
              <a:t> </a:t>
            </a:r>
            <a:r>
              <a:rPr lang="en-US" dirty="0"/>
              <a:t>(Allison’s ‘Essence of decision’, 1971</a:t>
            </a:r>
            <a:r>
              <a:rPr lang="en-US" dirty="0"/>
              <a:t>): </a:t>
            </a:r>
            <a:r>
              <a:rPr lang="en-US" dirty="0" err="1" smtClean="0"/>
              <a:t>Defensores</a:t>
            </a:r>
            <a:r>
              <a:rPr lang="en-US" dirty="0" smtClean="0"/>
              <a:t> del “</a:t>
            </a:r>
            <a:r>
              <a:rPr lang="en-US" dirty="0" err="1" smtClean="0"/>
              <a:t>cliente</a:t>
            </a:r>
            <a:r>
              <a:rPr lang="en-US" dirty="0" smtClean="0"/>
              <a:t>” (el </a:t>
            </a:r>
            <a:r>
              <a:rPr lang="en-US" dirty="0" err="1" smtClean="0"/>
              <a:t>Gobierno</a:t>
            </a:r>
            <a:r>
              <a:rPr lang="en-US" dirty="0" smtClean="0"/>
              <a:t>)</a:t>
            </a:r>
            <a:endParaRPr lang="es-ES" dirty="0"/>
          </a:p>
          <a:p>
            <a:pPr marL="0" indent="0">
              <a:buNone/>
            </a:pPr>
            <a:r>
              <a:rPr lang="en-US" i="1" dirty="0" smtClean="0"/>
              <a:t>3. ‘What </a:t>
            </a:r>
            <a:r>
              <a:rPr lang="en-US" i="1" dirty="0"/>
              <a:t>you advise depends on what you value</a:t>
            </a:r>
            <a:r>
              <a:rPr lang="en-US" i="1" dirty="0" smtClean="0"/>
              <a:t>’</a:t>
            </a:r>
            <a:r>
              <a:rPr lang="en-US" dirty="0" smtClean="0"/>
              <a:t> (</a:t>
            </a:r>
            <a:r>
              <a:rPr lang="en-US" dirty="0"/>
              <a:t>cf. Weimer and Vining</a:t>
            </a:r>
            <a:r>
              <a:rPr lang="en-US" dirty="0" smtClean="0"/>
              <a:t>):</a:t>
            </a:r>
            <a:r>
              <a:rPr lang="en-US" dirty="0" smtClean="0"/>
              <a:t> </a:t>
            </a:r>
            <a:r>
              <a:rPr lang="es-UY" dirty="0" smtClean="0"/>
              <a:t>Defensores de una opinión</a:t>
            </a:r>
            <a:endParaRPr lang="es-ES" dirty="0"/>
          </a:p>
          <a:p>
            <a:pPr marL="0" indent="0">
              <a:buNone/>
            </a:pPr>
            <a:endParaRPr lang="es-UY" dirty="0" smtClean="0"/>
          </a:p>
          <a:p>
            <a:pPr marL="0" indent="0">
              <a:buNone/>
            </a:pPr>
            <a:r>
              <a:rPr lang="es-UY" dirty="0" smtClean="0"/>
              <a:t>¿Pueden los burócratas usar evidencia científica trabajando para el Gobierno?</a:t>
            </a:r>
          </a:p>
          <a:p>
            <a:pPr marL="0" indent="0">
              <a:buNone/>
            </a:pPr>
            <a:endParaRPr lang="es-UY" dirty="0" smtClean="0"/>
          </a:p>
          <a:p>
            <a:pPr marL="0" indent="0" algn="just">
              <a:buNone/>
            </a:pPr>
            <a:r>
              <a:rPr lang="en-US" dirty="0" smtClean="0"/>
              <a:t>‘Telling </a:t>
            </a:r>
            <a:r>
              <a:rPr lang="en-US" dirty="0"/>
              <a:t>Policy Stories’ </a:t>
            </a:r>
            <a:r>
              <a:rPr lang="en-US" dirty="0" smtClean="0"/>
              <a:t>(Stevens 2011</a:t>
            </a:r>
            <a:r>
              <a:rPr lang="en-US" dirty="0"/>
              <a:t>): </a:t>
            </a:r>
            <a:r>
              <a:rPr lang="en-US" i="1" dirty="0"/>
              <a:t>‘Uncertainty was seen by many of my colleagues as the enemy of policy making. If we are unsure of what the real problem is, and we cannot predict the effects of our actions, then we would not, they implied, get anything done … Uncertainty, which is –of course –a fundamental feature of </a:t>
            </a:r>
            <a:r>
              <a:rPr lang="en-US" i="1" dirty="0" smtClean="0"/>
              <a:t>knowledge </a:t>
            </a:r>
            <a:r>
              <a:rPr lang="en-US" i="1" dirty="0"/>
              <a:t>threatens to disrupt the narrative of a policy” </a:t>
            </a:r>
            <a:r>
              <a:rPr lang="en-US" i="1" dirty="0" smtClean="0"/>
              <a:t>(...) “The </a:t>
            </a:r>
            <a:r>
              <a:rPr lang="en-US" i="1" dirty="0"/>
              <a:t>caveats that I had inserted on the uncertainties in the literature were quickly removed.” </a:t>
            </a:r>
            <a:r>
              <a:rPr lang="en-US" i="1" dirty="0" smtClean="0"/>
              <a:t>(…)</a:t>
            </a:r>
            <a:r>
              <a:rPr lang="en-US" b="1" i="1" dirty="0"/>
              <a:t> </a:t>
            </a:r>
            <a:r>
              <a:rPr lang="en-US" i="1" dirty="0" smtClean="0"/>
              <a:t>‘After </a:t>
            </a:r>
            <a:r>
              <a:rPr lang="en-US" i="1" dirty="0"/>
              <a:t>I gave my views on the failures of current policies in a team </a:t>
            </a:r>
            <a:r>
              <a:rPr lang="en-US" i="1" dirty="0" smtClean="0"/>
              <a:t>meeting, </a:t>
            </a:r>
            <a:r>
              <a:rPr lang="en-US" i="1" dirty="0"/>
              <a:t>Phillip said </a:t>
            </a:r>
            <a:r>
              <a:rPr lang="en-US" b="1" i="1" dirty="0"/>
              <a:t>‘I’d love to see you say that to a minister … the laughter which ensued reveal an implicit understanding which goes against my interviewee’s comment on telling truth to </a:t>
            </a:r>
            <a:r>
              <a:rPr lang="en-US" b="1" i="1" dirty="0" smtClean="0"/>
              <a:t>power’</a:t>
            </a:r>
            <a:r>
              <a:rPr lang="en-US" i="1" dirty="0" smtClean="0"/>
              <a:t>. (…) </a:t>
            </a:r>
            <a:r>
              <a:rPr lang="en-US" i="1" dirty="0"/>
              <a:t>T</a:t>
            </a:r>
            <a:r>
              <a:rPr lang="en-US" i="1" dirty="0" smtClean="0"/>
              <a:t>o </a:t>
            </a:r>
            <a:r>
              <a:rPr lang="en-US" i="1" dirty="0"/>
              <a:t>tell people in power that their current narrative is fundamentally mistaken is (a) never done and(b) impossible to imagine </a:t>
            </a:r>
            <a:r>
              <a:rPr lang="en-US" i="1" dirty="0" smtClean="0"/>
              <a:t>doing (…) I </a:t>
            </a:r>
            <a:r>
              <a:rPr lang="en-US" i="1" dirty="0"/>
              <a:t>think if you always use the </a:t>
            </a:r>
            <a:r>
              <a:rPr lang="en-US" i="1" dirty="0" smtClean="0"/>
              <a:t>evidence </a:t>
            </a:r>
            <a:r>
              <a:rPr lang="en-US" i="1" dirty="0"/>
              <a:t>then you're always going to be the awkward person that’s saying, “the Emperor has no clothes</a:t>
            </a:r>
            <a:r>
              <a:rPr lang="en-US" i="1" dirty="0" smtClean="0"/>
              <a:t>”’.</a:t>
            </a:r>
            <a:endParaRPr lang="es-ES" i="1" dirty="0"/>
          </a:p>
          <a:p>
            <a:pPr marL="0" indent="0">
              <a:buNone/>
            </a:pPr>
            <a:endParaRPr lang="es-ES" dirty="0"/>
          </a:p>
          <a:p>
            <a:endParaRPr lang="es-ES" dirty="0" smtClean="0"/>
          </a:p>
          <a:p>
            <a:endParaRPr lang="es-ES" dirty="0"/>
          </a:p>
        </p:txBody>
      </p:sp>
    </p:spTree>
    <p:extLst>
      <p:ext uri="{BB962C8B-B14F-4D97-AF65-F5344CB8AC3E}">
        <p14:creationId xmlns:p14="http://schemas.microsoft.com/office/powerpoint/2010/main" val="2511354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6028" y="567559"/>
            <a:ext cx="10817772" cy="5609404"/>
          </a:xfrm>
        </p:spPr>
        <p:txBody>
          <a:bodyPr>
            <a:normAutofit fontScale="85000" lnSpcReduction="20000"/>
          </a:bodyPr>
          <a:lstStyle/>
          <a:p>
            <a:pPr marL="0" indent="0" algn="just">
              <a:buNone/>
            </a:pPr>
            <a:r>
              <a:rPr lang="en-US" dirty="0" err="1"/>
              <a:t>Estructura</a:t>
            </a:r>
            <a:r>
              <a:rPr lang="en-US" dirty="0"/>
              <a:t> de </a:t>
            </a:r>
            <a:r>
              <a:rPr lang="en-US" dirty="0" err="1"/>
              <a:t>incentivos</a:t>
            </a:r>
            <a:r>
              <a:rPr lang="en-US" dirty="0"/>
              <a:t> de los </a:t>
            </a:r>
            <a:r>
              <a:rPr lang="en-US" dirty="0" err="1"/>
              <a:t>burócratas</a:t>
            </a:r>
            <a:r>
              <a:rPr lang="en-US" dirty="0"/>
              <a:t> a la </a:t>
            </a:r>
            <a:r>
              <a:rPr lang="en-US" dirty="0" err="1"/>
              <a:t>hora</a:t>
            </a:r>
            <a:r>
              <a:rPr lang="en-US" dirty="0"/>
              <a:t> de </a:t>
            </a:r>
            <a:r>
              <a:rPr lang="en-US" dirty="0" err="1"/>
              <a:t>trabajar</a:t>
            </a:r>
            <a:r>
              <a:rPr lang="en-US" dirty="0"/>
              <a:t> con </a:t>
            </a:r>
            <a:r>
              <a:rPr lang="en-US" dirty="0" err="1" smtClean="0"/>
              <a:t>políticos</a:t>
            </a:r>
            <a:r>
              <a:rPr lang="en-US" b="1" dirty="0" smtClean="0"/>
              <a:t> </a:t>
            </a:r>
          </a:p>
          <a:p>
            <a:pPr marL="0" indent="0" algn="just">
              <a:buNone/>
            </a:pPr>
            <a:endParaRPr lang="es-ES" dirty="0"/>
          </a:p>
          <a:p>
            <a:pPr algn="just"/>
            <a:r>
              <a:rPr lang="en-US" b="1" dirty="0" smtClean="0"/>
              <a:t>Carrera: </a:t>
            </a:r>
            <a:r>
              <a:rPr lang="en-US" dirty="0" smtClean="0"/>
              <a:t>El </a:t>
            </a:r>
            <a:r>
              <a:rPr lang="en-US" dirty="0" err="1" smtClean="0"/>
              <a:t>burócrata</a:t>
            </a:r>
            <a:r>
              <a:rPr lang="en-US" dirty="0" smtClean="0"/>
              <a:t> </a:t>
            </a:r>
            <a:r>
              <a:rPr lang="en-US" dirty="0" err="1" smtClean="0"/>
              <a:t>debe</a:t>
            </a:r>
            <a:r>
              <a:rPr lang="en-US" dirty="0" smtClean="0"/>
              <a:t> </a:t>
            </a:r>
            <a:r>
              <a:rPr lang="en-US" dirty="0" err="1" smtClean="0"/>
              <a:t>ser</a:t>
            </a:r>
            <a:r>
              <a:rPr lang="en-US" dirty="0" smtClean="0"/>
              <a:t> “</a:t>
            </a:r>
            <a:r>
              <a:rPr lang="en-US" dirty="0" err="1" smtClean="0"/>
              <a:t>útil</a:t>
            </a:r>
            <a:r>
              <a:rPr lang="en-US" dirty="0" smtClean="0"/>
              <a:t>” </a:t>
            </a:r>
            <a:r>
              <a:rPr lang="en-US" dirty="0" err="1" smtClean="0"/>
              <a:t>si</a:t>
            </a:r>
            <a:r>
              <a:rPr lang="en-US" dirty="0" smtClean="0"/>
              <a:t> </a:t>
            </a:r>
            <a:r>
              <a:rPr lang="en-US" dirty="0" err="1" smtClean="0"/>
              <a:t>quiere</a:t>
            </a:r>
            <a:r>
              <a:rPr lang="en-US" dirty="0" smtClean="0"/>
              <a:t> </a:t>
            </a:r>
            <a:r>
              <a:rPr lang="en-US" dirty="0" err="1" smtClean="0"/>
              <a:t>avanzar</a:t>
            </a:r>
            <a:r>
              <a:rPr lang="en-US" dirty="0" smtClean="0"/>
              <a:t> en </a:t>
            </a:r>
            <a:r>
              <a:rPr lang="en-US" dirty="0" err="1" smtClean="0"/>
              <a:t>su</a:t>
            </a:r>
            <a:r>
              <a:rPr lang="en-US" dirty="0" smtClean="0"/>
              <a:t> </a:t>
            </a:r>
            <a:r>
              <a:rPr lang="en-US" dirty="0" err="1" smtClean="0"/>
              <a:t>carrera</a:t>
            </a:r>
            <a:r>
              <a:rPr lang="en-US" dirty="0" smtClean="0"/>
              <a:t>; </a:t>
            </a:r>
            <a:r>
              <a:rPr lang="en-US" dirty="0" err="1" smtClean="0"/>
              <a:t>removiendo</a:t>
            </a:r>
            <a:r>
              <a:rPr lang="en-US" dirty="0" smtClean="0"/>
              <a:t> </a:t>
            </a:r>
            <a:r>
              <a:rPr lang="en-US" dirty="0" err="1" smtClean="0"/>
              <a:t>incertidumbre</a:t>
            </a:r>
            <a:r>
              <a:rPr lang="en-US" dirty="0" smtClean="0"/>
              <a:t>, </a:t>
            </a:r>
            <a:r>
              <a:rPr lang="en-US" dirty="0" err="1" smtClean="0"/>
              <a:t>dispensando</a:t>
            </a:r>
            <a:r>
              <a:rPr lang="en-US" dirty="0" smtClean="0"/>
              <a:t> </a:t>
            </a:r>
            <a:r>
              <a:rPr lang="en-US" dirty="0" err="1" smtClean="0"/>
              <a:t>evidencia</a:t>
            </a:r>
            <a:r>
              <a:rPr lang="en-US" dirty="0" smtClean="0"/>
              <a:t> y </a:t>
            </a:r>
            <a:r>
              <a:rPr lang="en-US" dirty="0" err="1" smtClean="0"/>
              <a:t>evitando</a:t>
            </a:r>
            <a:r>
              <a:rPr lang="en-US" dirty="0" smtClean="0"/>
              <a:t> </a:t>
            </a:r>
            <a:r>
              <a:rPr lang="en-US" dirty="0" err="1" smtClean="0"/>
              <a:t>cuestionar</a:t>
            </a:r>
            <a:r>
              <a:rPr lang="en-US" dirty="0" smtClean="0"/>
              <a:t> </a:t>
            </a:r>
            <a:r>
              <a:rPr lang="en-US" dirty="0" err="1" smtClean="0"/>
              <a:t>las</a:t>
            </a:r>
            <a:r>
              <a:rPr lang="en-US" dirty="0" smtClean="0"/>
              <a:t> </a:t>
            </a:r>
            <a:r>
              <a:rPr lang="en-US" dirty="0" err="1" smtClean="0"/>
              <a:t>relaciones</a:t>
            </a:r>
            <a:r>
              <a:rPr lang="en-US" dirty="0" smtClean="0"/>
              <a:t> de </a:t>
            </a:r>
            <a:r>
              <a:rPr lang="en-US" dirty="0" err="1" smtClean="0"/>
              <a:t>poder</a:t>
            </a:r>
            <a:r>
              <a:rPr lang="en-US" dirty="0" smtClean="0"/>
              <a:t>.</a:t>
            </a:r>
            <a:endParaRPr lang="es-ES" dirty="0"/>
          </a:p>
          <a:p>
            <a:pPr algn="just"/>
            <a:r>
              <a:rPr lang="en-US" b="1" dirty="0" err="1" smtClean="0"/>
              <a:t>Credibilidad</a:t>
            </a:r>
            <a:r>
              <a:rPr lang="en-US" b="1" dirty="0" smtClean="0"/>
              <a:t>: </a:t>
            </a:r>
            <a:r>
              <a:rPr lang="en-US" dirty="0" smtClean="0"/>
              <a:t>A la </a:t>
            </a:r>
            <a:r>
              <a:rPr lang="en-US" dirty="0" err="1" smtClean="0"/>
              <a:t>vez</a:t>
            </a:r>
            <a:r>
              <a:rPr lang="en-US" dirty="0" smtClean="0"/>
              <a:t>, el </a:t>
            </a:r>
            <a:r>
              <a:rPr lang="en-US" dirty="0" err="1" smtClean="0"/>
              <a:t>burócrata</a:t>
            </a:r>
            <a:r>
              <a:rPr lang="en-US" dirty="0" smtClean="0"/>
              <a:t> </a:t>
            </a:r>
            <a:r>
              <a:rPr lang="en-US" dirty="0" err="1" smtClean="0"/>
              <a:t>tiende</a:t>
            </a:r>
            <a:r>
              <a:rPr lang="en-US" dirty="0" smtClean="0"/>
              <a:t> a </a:t>
            </a:r>
            <a:r>
              <a:rPr lang="en-US" dirty="0" err="1" smtClean="0"/>
              <a:t>alinearse</a:t>
            </a:r>
            <a:r>
              <a:rPr lang="en-US" dirty="0" smtClean="0"/>
              <a:t> con la </a:t>
            </a:r>
            <a:r>
              <a:rPr lang="en-US" dirty="0" err="1" smtClean="0"/>
              <a:t>concepción</a:t>
            </a:r>
            <a:r>
              <a:rPr lang="en-US" dirty="0" smtClean="0"/>
              <a:t> del </a:t>
            </a:r>
            <a:r>
              <a:rPr lang="en-US" dirty="0" err="1" smtClean="0"/>
              <a:t>mundo</a:t>
            </a:r>
            <a:r>
              <a:rPr lang="en-US" dirty="0" smtClean="0"/>
              <a:t> de </a:t>
            </a:r>
            <a:r>
              <a:rPr lang="en-US" dirty="0" err="1" smtClean="0"/>
              <a:t>su</a:t>
            </a:r>
            <a:r>
              <a:rPr lang="en-US" dirty="0" smtClean="0"/>
              <a:t> </a:t>
            </a:r>
            <a:r>
              <a:rPr lang="en-US" dirty="0" err="1" smtClean="0"/>
              <a:t>grupo</a:t>
            </a:r>
            <a:r>
              <a:rPr lang="en-US" dirty="0" smtClean="0"/>
              <a:t> de pares.</a:t>
            </a:r>
            <a:endParaRPr lang="es-ES" dirty="0"/>
          </a:p>
          <a:p>
            <a:pPr algn="just"/>
            <a:r>
              <a:rPr lang="en-US" b="1" dirty="0" err="1" smtClean="0"/>
              <a:t>Legitimidad</a:t>
            </a:r>
            <a:r>
              <a:rPr lang="en-US" b="1" dirty="0" smtClean="0"/>
              <a:t>: </a:t>
            </a:r>
            <a:r>
              <a:rPr lang="en-US" dirty="0" err="1" smtClean="0"/>
              <a:t>Demuestra</a:t>
            </a:r>
            <a:r>
              <a:rPr lang="en-US" dirty="0" smtClean="0"/>
              <a:t> </a:t>
            </a:r>
            <a:r>
              <a:rPr lang="en-US" dirty="0" err="1" smtClean="0"/>
              <a:t>su</a:t>
            </a:r>
            <a:r>
              <a:rPr lang="en-US" dirty="0" smtClean="0"/>
              <a:t> </a:t>
            </a:r>
            <a:r>
              <a:rPr lang="en-US" dirty="0" err="1" smtClean="0"/>
              <a:t>competencia</a:t>
            </a:r>
            <a:r>
              <a:rPr lang="en-US" dirty="0" smtClean="0"/>
              <a:t> </a:t>
            </a:r>
            <a:r>
              <a:rPr lang="en-US" dirty="0" err="1" smtClean="0"/>
              <a:t>dispensando</a:t>
            </a:r>
            <a:r>
              <a:rPr lang="en-US" dirty="0" smtClean="0"/>
              <a:t> </a:t>
            </a:r>
            <a:r>
              <a:rPr lang="en-US" dirty="0" err="1" smtClean="0"/>
              <a:t>propuestas</a:t>
            </a:r>
            <a:r>
              <a:rPr lang="en-US" dirty="0" smtClean="0"/>
              <a:t> </a:t>
            </a:r>
            <a:r>
              <a:rPr lang="en-US" dirty="0" err="1" smtClean="0"/>
              <a:t>aceptables</a:t>
            </a:r>
            <a:r>
              <a:rPr lang="en-US" dirty="0" smtClean="0"/>
              <a:t> y </a:t>
            </a:r>
            <a:r>
              <a:rPr lang="en-US" dirty="0" err="1" smtClean="0"/>
              <a:t>factibles</a:t>
            </a:r>
            <a:r>
              <a:rPr lang="en-US" dirty="0" smtClean="0"/>
              <a:t>, </a:t>
            </a:r>
            <a:r>
              <a:rPr lang="en-US" dirty="0" err="1" smtClean="0"/>
              <a:t>privilegiando</a:t>
            </a:r>
            <a:r>
              <a:rPr lang="en-US" dirty="0" smtClean="0"/>
              <a:t> la </a:t>
            </a:r>
            <a:r>
              <a:rPr lang="en-US" dirty="0" err="1" smtClean="0"/>
              <a:t>certeza</a:t>
            </a:r>
            <a:r>
              <a:rPr lang="en-US" dirty="0" smtClean="0"/>
              <a:t> y la precision </a:t>
            </a:r>
            <a:r>
              <a:rPr lang="en-US" dirty="0" err="1" smtClean="0"/>
              <a:t>sobre</a:t>
            </a:r>
            <a:r>
              <a:rPr lang="en-US" dirty="0" smtClean="0"/>
              <a:t> </a:t>
            </a:r>
            <a:r>
              <a:rPr lang="en-US" dirty="0" err="1" smtClean="0"/>
              <a:t>las</a:t>
            </a:r>
            <a:r>
              <a:rPr lang="en-US" dirty="0" smtClean="0"/>
              <a:t> </a:t>
            </a:r>
            <a:r>
              <a:rPr lang="en-US" dirty="0" err="1" smtClean="0"/>
              <a:t>posibles</a:t>
            </a:r>
            <a:r>
              <a:rPr lang="en-US" dirty="0" smtClean="0"/>
              <a:t> </a:t>
            </a:r>
            <a:r>
              <a:rPr lang="en-US" dirty="0" err="1" smtClean="0"/>
              <a:t>contradicciones</a:t>
            </a:r>
            <a:r>
              <a:rPr lang="en-US" dirty="0" smtClean="0"/>
              <a:t>)</a:t>
            </a:r>
            <a:endParaRPr lang="es-ES" dirty="0"/>
          </a:p>
          <a:p>
            <a:pPr algn="just"/>
            <a:r>
              <a:rPr lang="en-US" b="1" dirty="0" err="1" smtClean="0"/>
              <a:t>Influencia</a:t>
            </a:r>
            <a:r>
              <a:rPr lang="en-US" b="1" dirty="0" smtClean="0"/>
              <a:t>:  </a:t>
            </a:r>
            <a:r>
              <a:rPr lang="en-US" dirty="0" err="1" smtClean="0"/>
              <a:t>Usa</a:t>
            </a:r>
            <a:r>
              <a:rPr lang="en-US" dirty="0" smtClean="0"/>
              <a:t> la </a:t>
            </a:r>
            <a:r>
              <a:rPr lang="en-US" dirty="0" err="1" smtClean="0"/>
              <a:t>evidencia</a:t>
            </a:r>
            <a:r>
              <a:rPr lang="en-US" dirty="0" smtClean="0"/>
              <a:t> para </a:t>
            </a:r>
            <a:r>
              <a:rPr lang="en-US" dirty="0" err="1" smtClean="0"/>
              <a:t>creac</a:t>
            </a:r>
            <a:r>
              <a:rPr lang="en-US" dirty="0" smtClean="0"/>
              <a:t> </a:t>
            </a:r>
            <a:r>
              <a:rPr lang="en-US" dirty="0" err="1" smtClean="0"/>
              <a:t>historias</a:t>
            </a:r>
            <a:r>
              <a:rPr lang="en-US" dirty="0" smtClean="0"/>
              <a:t> </a:t>
            </a:r>
            <a:r>
              <a:rPr lang="en-US" dirty="0" err="1" smtClean="0"/>
              <a:t>políticas</a:t>
            </a:r>
            <a:r>
              <a:rPr lang="en-US" dirty="0" smtClean="0"/>
              <a:t> </a:t>
            </a:r>
            <a:r>
              <a:rPr lang="en-US" dirty="0" err="1" smtClean="0"/>
              <a:t>convincentes</a:t>
            </a:r>
            <a:r>
              <a:rPr lang="en-US" dirty="0" smtClean="0"/>
              <a:t> y </a:t>
            </a:r>
            <a:r>
              <a:rPr lang="en-US" dirty="0" err="1" smtClean="0"/>
              <a:t>aceptables</a:t>
            </a:r>
            <a:r>
              <a:rPr lang="en-US" dirty="0" smtClean="0"/>
              <a:t>-</a:t>
            </a:r>
            <a:endParaRPr lang="en-US" dirty="0"/>
          </a:p>
          <a:p>
            <a:pPr algn="just"/>
            <a:endParaRPr lang="en-US" dirty="0" smtClean="0"/>
          </a:p>
          <a:p>
            <a:pPr algn="just"/>
            <a:r>
              <a:rPr lang="en-US" dirty="0" smtClean="0"/>
              <a:t>Los </a:t>
            </a:r>
            <a:r>
              <a:rPr lang="en-US" dirty="0" err="1" smtClean="0"/>
              <a:t>burócratas</a:t>
            </a:r>
            <a:r>
              <a:rPr lang="en-US" dirty="0" smtClean="0"/>
              <a:t> </a:t>
            </a:r>
            <a:r>
              <a:rPr lang="en-US" dirty="0" err="1" smtClean="0"/>
              <a:t>tienen</a:t>
            </a:r>
            <a:r>
              <a:rPr lang="en-US" dirty="0" smtClean="0"/>
              <a:t> el </a:t>
            </a:r>
            <a:r>
              <a:rPr lang="en-US" dirty="0" err="1" smtClean="0"/>
              <a:t>mandato</a:t>
            </a:r>
            <a:r>
              <a:rPr lang="en-US" dirty="0" smtClean="0"/>
              <a:t> legal de </a:t>
            </a:r>
            <a:r>
              <a:rPr lang="en-US" dirty="0" err="1" smtClean="0"/>
              <a:t>asesorar</a:t>
            </a:r>
            <a:r>
              <a:rPr lang="en-US" dirty="0" smtClean="0"/>
              <a:t> de </a:t>
            </a:r>
            <a:r>
              <a:rPr lang="en-US" dirty="0" err="1" smtClean="0"/>
              <a:t>manera</a:t>
            </a:r>
            <a:r>
              <a:rPr lang="en-US" dirty="0" smtClean="0"/>
              <a:t> franca, </a:t>
            </a:r>
            <a:r>
              <a:rPr lang="en-US" dirty="0" err="1" smtClean="0"/>
              <a:t>libre</a:t>
            </a:r>
            <a:r>
              <a:rPr lang="en-US" dirty="0" smtClean="0"/>
              <a:t> y </a:t>
            </a:r>
            <a:r>
              <a:rPr lang="en-US" dirty="0" err="1" smtClean="0"/>
              <a:t>amplia</a:t>
            </a:r>
            <a:r>
              <a:rPr lang="en-US" dirty="0" smtClean="0"/>
              <a:t>, y </a:t>
            </a:r>
            <a:r>
              <a:rPr lang="en-US" dirty="0" err="1" smtClean="0"/>
              <a:t>partir</a:t>
            </a:r>
            <a:r>
              <a:rPr lang="en-US" dirty="0" smtClean="0"/>
              <a:t> de un compromise con la </a:t>
            </a:r>
            <a:r>
              <a:rPr lang="en-US" dirty="0" err="1" smtClean="0"/>
              <a:t>evidencia</a:t>
            </a:r>
            <a:r>
              <a:rPr lang="en-US" dirty="0" smtClean="0"/>
              <a:t>. No obstante, hay </a:t>
            </a:r>
            <a:r>
              <a:rPr lang="en-US" dirty="0" err="1" smtClean="0"/>
              <a:t>incentivos</a:t>
            </a:r>
            <a:r>
              <a:rPr lang="en-US" dirty="0" smtClean="0"/>
              <a:t> para </a:t>
            </a:r>
            <a:r>
              <a:rPr lang="en-US" dirty="0" err="1" smtClean="0"/>
              <a:t>sesgar</a:t>
            </a:r>
            <a:r>
              <a:rPr lang="en-US" dirty="0" smtClean="0"/>
              <a:t> los </a:t>
            </a:r>
            <a:r>
              <a:rPr lang="en-US" dirty="0" err="1" smtClean="0"/>
              <a:t>consejos</a:t>
            </a:r>
            <a:r>
              <a:rPr lang="en-US" dirty="0" smtClean="0"/>
              <a:t> en </a:t>
            </a:r>
            <a:r>
              <a:rPr lang="en-US" dirty="0" err="1" smtClean="0"/>
              <a:t>línea</a:t>
            </a:r>
            <a:r>
              <a:rPr lang="en-US" dirty="0" smtClean="0"/>
              <a:t> con </a:t>
            </a:r>
            <a:r>
              <a:rPr lang="en-US" dirty="0" err="1" smtClean="0"/>
              <a:t>las</a:t>
            </a:r>
            <a:r>
              <a:rPr lang="en-US" dirty="0" smtClean="0"/>
              <a:t> </a:t>
            </a:r>
            <a:r>
              <a:rPr lang="en-US" dirty="0" err="1" smtClean="0"/>
              <a:t>preferencias</a:t>
            </a:r>
            <a:r>
              <a:rPr lang="en-US" dirty="0" smtClean="0"/>
              <a:t> de politico a cargo y </a:t>
            </a:r>
            <a:r>
              <a:rPr lang="en-US" dirty="0" err="1" smtClean="0"/>
              <a:t>suprimir</a:t>
            </a:r>
            <a:r>
              <a:rPr lang="en-US" dirty="0" smtClean="0"/>
              <a:t> la </a:t>
            </a:r>
            <a:r>
              <a:rPr lang="en-US" dirty="0" err="1" smtClean="0"/>
              <a:t>incertidumbre</a:t>
            </a:r>
            <a:r>
              <a:rPr lang="en-US" dirty="0" smtClean="0"/>
              <a:t> de forma de </a:t>
            </a:r>
            <a:r>
              <a:rPr lang="en-US" dirty="0" err="1" smtClean="0"/>
              <a:t>asegurar</a:t>
            </a:r>
            <a:r>
              <a:rPr lang="en-US" dirty="0" smtClean="0"/>
              <a:t> ‘political stories’ ponderosas y </a:t>
            </a:r>
            <a:r>
              <a:rPr lang="en-US" dirty="0" err="1" smtClean="0"/>
              <a:t>útiles</a:t>
            </a:r>
            <a:r>
              <a:rPr lang="en-US" dirty="0" smtClean="0"/>
              <a:t> </a:t>
            </a:r>
            <a:r>
              <a:rPr lang="en-US" dirty="0" err="1" smtClean="0"/>
              <a:t>que</a:t>
            </a:r>
            <a:r>
              <a:rPr lang="en-US" dirty="0" smtClean="0"/>
              <a:t> </a:t>
            </a:r>
            <a:r>
              <a:rPr lang="en-US" dirty="0" err="1" smtClean="0"/>
              <a:t>refuercen</a:t>
            </a:r>
            <a:r>
              <a:rPr lang="en-US" dirty="0" smtClean="0"/>
              <a:t> </a:t>
            </a:r>
            <a:r>
              <a:rPr lang="en-US" dirty="0" err="1" smtClean="0"/>
              <a:t>las</a:t>
            </a:r>
            <a:r>
              <a:rPr lang="en-US" dirty="0" smtClean="0"/>
              <a:t> </a:t>
            </a:r>
            <a:r>
              <a:rPr lang="en-US" dirty="0" err="1" smtClean="0"/>
              <a:t>narrativas</a:t>
            </a:r>
            <a:r>
              <a:rPr lang="en-US" dirty="0" smtClean="0"/>
              <a:t> </a:t>
            </a:r>
            <a:r>
              <a:rPr lang="en-US" dirty="0" err="1" smtClean="0"/>
              <a:t>preferidas</a:t>
            </a:r>
            <a:r>
              <a:rPr lang="en-US" dirty="0" smtClean="0"/>
              <a:t> de los superiors. </a:t>
            </a:r>
            <a:r>
              <a:rPr lang="en-US" dirty="0"/>
              <a:t>civil servants may self-select into state institutions whose values they share (but: heads of institutions change; civil servants may be generalists</a:t>
            </a:r>
            <a:r>
              <a:rPr lang="en-US" dirty="0" smtClean="0"/>
              <a:t>).</a:t>
            </a:r>
            <a:endParaRPr lang="es-ES" dirty="0"/>
          </a:p>
        </p:txBody>
      </p:sp>
    </p:spTree>
    <p:extLst>
      <p:ext uri="{BB962C8B-B14F-4D97-AF65-F5344CB8AC3E}">
        <p14:creationId xmlns:p14="http://schemas.microsoft.com/office/powerpoint/2010/main" val="176999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r"/>
            <a:r>
              <a:rPr lang="es-UY" dirty="0" err="1" smtClean="0"/>
              <a:t>Muito</a:t>
            </a:r>
            <a:r>
              <a:rPr lang="es-UY" dirty="0" smtClean="0"/>
              <a:t> </a:t>
            </a:r>
            <a:r>
              <a:rPr lang="es-UY" dirty="0" err="1" smtClean="0"/>
              <a:t>obrigado</a:t>
            </a:r>
            <a:endParaRPr lang="es-ES"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126329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UY" dirty="0" smtClean="0"/>
              <a:t>1. ¿Cómo </a:t>
            </a:r>
            <a:r>
              <a:rPr lang="es-UY" dirty="0"/>
              <a:t>esta el servicio civil en América Latina hoy? </a:t>
            </a:r>
            <a:r>
              <a:rPr lang="es-UY" dirty="0" smtClean="0"/>
              <a:t>Mejoras </a:t>
            </a:r>
            <a:r>
              <a:rPr lang="es-UY" dirty="0"/>
              <a:t>modestas y heterogéneas</a:t>
            </a:r>
            <a:endParaRPr lang="es-ES"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3545027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82138" y="589463"/>
            <a:ext cx="11396082" cy="5698042"/>
          </a:xfrm>
          <a:prstGeom prst="rect">
            <a:avLst/>
          </a:prstGeom>
        </p:spPr>
      </p:pic>
    </p:spTree>
    <p:extLst>
      <p:ext uri="{BB962C8B-B14F-4D97-AF65-F5344CB8AC3E}">
        <p14:creationId xmlns:p14="http://schemas.microsoft.com/office/powerpoint/2010/main" val="2294949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8964" y="0"/>
            <a:ext cx="7166235" cy="3281431"/>
          </a:xfrm>
          <a:prstGeom prst="rect">
            <a:avLst/>
          </a:prstGeom>
        </p:spPr>
      </p:pic>
      <p:pic>
        <p:nvPicPr>
          <p:cNvPr id="6" name="Imagen 5"/>
          <p:cNvPicPr>
            <a:picLocks noChangeAspect="1"/>
          </p:cNvPicPr>
          <p:nvPr/>
        </p:nvPicPr>
        <p:blipFill>
          <a:blip r:embed="rId3"/>
          <a:stretch>
            <a:fillRect/>
          </a:stretch>
        </p:blipFill>
        <p:spPr>
          <a:xfrm>
            <a:off x="4195483" y="3281431"/>
            <a:ext cx="7996518" cy="3543767"/>
          </a:xfrm>
          <a:prstGeom prst="rect">
            <a:avLst/>
          </a:prstGeom>
        </p:spPr>
      </p:pic>
    </p:spTree>
    <p:extLst>
      <p:ext uri="{BB962C8B-B14F-4D97-AF65-F5344CB8AC3E}">
        <p14:creationId xmlns:p14="http://schemas.microsoft.com/office/powerpoint/2010/main" val="72817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2164976" y="698649"/>
            <a:ext cx="8003386" cy="5492165"/>
          </a:xfrm>
          <a:prstGeom prst="rect">
            <a:avLst/>
          </a:prstGeom>
        </p:spPr>
      </p:pic>
    </p:spTree>
    <p:extLst>
      <p:ext uri="{BB962C8B-B14F-4D97-AF65-F5344CB8AC3E}">
        <p14:creationId xmlns:p14="http://schemas.microsoft.com/office/powerpoint/2010/main" val="2439065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UY" dirty="0" smtClean="0"/>
              <a:t>2. ¿Cómo </a:t>
            </a:r>
            <a:r>
              <a:rPr lang="es-UY" dirty="0"/>
              <a:t>hacer reformas al servicio civil?</a:t>
            </a:r>
            <a:endParaRPr lang="es-ES"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2334438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1325563"/>
          </a:xfrm>
        </p:spPr>
        <p:txBody>
          <a:bodyPr>
            <a:noAutofit/>
          </a:bodyPr>
          <a:lstStyle/>
          <a:p>
            <a:r>
              <a:rPr lang="es-UY" sz="3600" dirty="0" smtClean="0"/>
              <a:t>Necesidades comunes del servicio civil en AL </a:t>
            </a:r>
            <a:br>
              <a:rPr lang="es-UY" sz="3600" dirty="0" smtClean="0"/>
            </a:br>
            <a:endParaRPr lang="es-ES" sz="3600" dirty="0"/>
          </a:p>
        </p:txBody>
      </p:sp>
      <p:sp>
        <p:nvSpPr>
          <p:cNvPr id="5" name="Marcador de contenido 4"/>
          <p:cNvSpPr>
            <a:spLocks noGrp="1"/>
          </p:cNvSpPr>
          <p:nvPr>
            <p:ph idx="1"/>
          </p:nvPr>
        </p:nvSpPr>
        <p:spPr>
          <a:xfrm>
            <a:off x="838200" y="1610874"/>
            <a:ext cx="10515600" cy="4351338"/>
          </a:xfrm>
        </p:spPr>
        <p:txBody>
          <a:bodyPr>
            <a:normAutofit fontScale="92500" lnSpcReduction="20000"/>
          </a:bodyPr>
          <a:lstStyle/>
          <a:p>
            <a:pPr marL="0" indent="0">
              <a:buNone/>
            </a:pPr>
            <a:r>
              <a:rPr lang="es-ES" dirty="0"/>
              <a:t>1. Reducir la dependencia excesiva en medidas de mérito e introducir mayor flexibilidad en la GRH.</a:t>
            </a:r>
          </a:p>
          <a:p>
            <a:pPr marL="0" indent="0">
              <a:buNone/>
            </a:pPr>
            <a:r>
              <a:rPr lang="es-ES" dirty="0"/>
              <a:t>2. Reducir el énfasis en procedimientos uniformes y centralizados para toda la administración y permitirle a las instituciones </a:t>
            </a:r>
            <a:r>
              <a:rPr lang="es-ES" dirty="0" smtClean="0"/>
              <a:t>atraer </a:t>
            </a:r>
            <a:r>
              <a:rPr lang="es-ES" dirty="0"/>
              <a:t>al personal adecuado </a:t>
            </a:r>
            <a:r>
              <a:rPr lang="es-ES" dirty="0" smtClean="0"/>
              <a:t>a </a:t>
            </a:r>
            <a:r>
              <a:rPr lang="es-ES" dirty="0"/>
              <a:t>sus necesidades.</a:t>
            </a:r>
          </a:p>
          <a:p>
            <a:pPr marL="0" indent="0">
              <a:buNone/>
            </a:pPr>
            <a:r>
              <a:rPr lang="es-ES" dirty="0"/>
              <a:t>3. Profesionalizar el segmento directivo.</a:t>
            </a:r>
          </a:p>
          <a:p>
            <a:pPr marL="0" indent="0">
              <a:buNone/>
            </a:pPr>
            <a:r>
              <a:rPr lang="es-ES" dirty="0"/>
              <a:t>4. Institucionalizar los sistemas de gestión e información.</a:t>
            </a:r>
          </a:p>
          <a:p>
            <a:pPr marL="0" indent="0">
              <a:buNone/>
            </a:pPr>
            <a:r>
              <a:rPr lang="es-ES" dirty="0"/>
              <a:t>5. Implantar la gestión por </a:t>
            </a:r>
            <a:r>
              <a:rPr lang="es-ES" dirty="0" smtClean="0"/>
              <a:t>competencias.</a:t>
            </a:r>
            <a:endParaRPr lang="es-ES" dirty="0"/>
          </a:p>
          <a:p>
            <a:pPr marL="0" indent="0">
              <a:buNone/>
            </a:pPr>
            <a:r>
              <a:rPr lang="es-ES" dirty="0"/>
              <a:t>6. Avanzar en la Gestión del Rendimiento con una visión estratégica y realista.</a:t>
            </a:r>
          </a:p>
          <a:p>
            <a:pPr marL="0" indent="0">
              <a:buNone/>
            </a:pPr>
            <a:r>
              <a:rPr lang="es-ES" dirty="0"/>
              <a:t>8. Mejorar la Gestión de la Compensación para </a:t>
            </a:r>
            <a:r>
              <a:rPr lang="es-ES" dirty="0" smtClean="0"/>
              <a:t>motivar </a:t>
            </a:r>
            <a:r>
              <a:rPr lang="es-ES" dirty="0"/>
              <a:t>y retener al personal.</a:t>
            </a:r>
          </a:p>
          <a:p>
            <a:pPr marL="0" indent="0">
              <a:buNone/>
            </a:pPr>
            <a:r>
              <a:rPr lang="es-ES" dirty="0"/>
              <a:t>9. Fomentar la captación y retención de talento joven para el sector público.</a:t>
            </a:r>
          </a:p>
          <a:p>
            <a:endParaRPr lang="es-ES" dirty="0"/>
          </a:p>
        </p:txBody>
      </p:sp>
    </p:spTree>
    <p:extLst>
      <p:ext uri="{BB962C8B-B14F-4D97-AF65-F5344CB8AC3E}">
        <p14:creationId xmlns:p14="http://schemas.microsoft.com/office/powerpoint/2010/main" val="2432591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331" y="146762"/>
            <a:ext cx="10515600" cy="1054241"/>
          </a:xfrm>
        </p:spPr>
        <p:txBody>
          <a:bodyPr>
            <a:normAutofit/>
          </a:bodyPr>
          <a:lstStyle/>
          <a:p>
            <a:r>
              <a:rPr lang="es-UY" sz="3000" dirty="0" smtClean="0"/>
              <a:t>Lecciones de 3 </a:t>
            </a:r>
            <a:r>
              <a:rPr lang="es-UY" sz="3000" dirty="0"/>
              <a:t>áreas con resultados </a:t>
            </a:r>
            <a:r>
              <a:rPr lang="es-UY" sz="3000" dirty="0" smtClean="0"/>
              <a:t>disímiles</a:t>
            </a:r>
            <a:endParaRPr lang="es-ES" sz="3000" dirty="0"/>
          </a:p>
        </p:txBody>
      </p:sp>
      <p:sp>
        <p:nvSpPr>
          <p:cNvPr id="4" name="Marcador de contenido 2"/>
          <p:cNvSpPr>
            <a:spLocks noGrp="1"/>
          </p:cNvSpPr>
          <p:nvPr>
            <p:ph idx="1"/>
          </p:nvPr>
        </p:nvSpPr>
        <p:spPr>
          <a:xfrm>
            <a:off x="723331" y="1310185"/>
            <a:ext cx="10672550" cy="5254388"/>
          </a:xfrm>
        </p:spPr>
        <p:txBody>
          <a:bodyPr>
            <a:normAutofit fontScale="55000" lnSpcReduction="20000"/>
          </a:bodyPr>
          <a:lstStyle/>
          <a:p>
            <a:pPr marL="0" indent="0" algn="just">
              <a:buNone/>
            </a:pPr>
            <a:r>
              <a:rPr lang="es-ES" sz="4000" dirty="0" smtClean="0"/>
              <a:t>(</a:t>
            </a:r>
            <a:r>
              <a:rPr lang="es-ES" sz="4000" dirty="0"/>
              <a:t>i) la profesionalización del </a:t>
            </a:r>
            <a:r>
              <a:rPr lang="es-ES" sz="4000" dirty="0" smtClean="0"/>
              <a:t>segmento directivo </a:t>
            </a:r>
            <a:r>
              <a:rPr lang="es-ES" sz="4000" dirty="0"/>
              <a:t>(Chile, Perú y Uruguay); </a:t>
            </a:r>
            <a:endParaRPr lang="es-ES" sz="4000" dirty="0" smtClean="0"/>
          </a:p>
          <a:p>
            <a:pPr marL="0" indent="0" algn="just">
              <a:buNone/>
            </a:pPr>
            <a:r>
              <a:rPr lang="es-ES" sz="4000" dirty="0" smtClean="0"/>
              <a:t>(</a:t>
            </a:r>
            <a:r>
              <a:rPr lang="es-ES" sz="4000" dirty="0"/>
              <a:t>ii) las garantías contra la politización (Paraguay y </a:t>
            </a:r>
            <a:r>
              <a:rPr lang="es-ES" sz="4000" dirty="0" smtClean="0"/>
              <a:t>República Dominicana</a:t>
            </a:r>
            <a:r>
              <a:rPr lang="es-ES" sz="4000" dirty="0"/>
              <a:t>); y </a:t>
            </a:r>
            <a:endParaRPr lang="es-ES" sz="4000" dirty="0" smtClean="0"/>
          </a:p>
          <a:p>
            <a:pPr marL="0" indent="0" algn="just">
              <a:buNone/>
            </a:pPr>
            <a:r>
              <a:rPr lang="es-ES" sz="4000" dirty="0" smtClean="0"/>
              <a:t>(</a:t>
            </a:r>
            <a:r>
              <a:rPr lang="es-ES" sz="4000" dirty="0"/>
              <a:t>iii) la gestión de la compensación (Costa Rica, Honduras y Paraguay</a:t>
            </a:r>
            <a:r>
              <a:rPr lang="es-ES" sz="4000" dirty="0" smtClean="0"/>
              <a:t>).</a:t>
            </a:r>
            <a:endParaRPr lang="es-ES" sz="4000" dirty="0"/>
          </a:p>
          <a:p>
            <a:pPr marL="0" indent="0" algn="just">
              <a:buNone/>
            </a:pPr>
            <a:endParaRPr lang="es-ES" sz="4000" dirty="0"/>
          </a:p>
          <a:p>
            <a:pPr marL="514350" indent="-514350" algn="just">
              <a:buFont typeface="+mj-lt"/>
              <a:buAutoNum type="arabicPeriod"/>
            </a:pPr>
            <a:r>
              <a:rPr lang="es-ES" sz="4000" dirty="0" smtClean="0"/>
              <a:t>Promover </a:t>
            </a:r>
            <a:r>
              <a:rPr lang="es-ES" sz="4000" dirty="0"/>
              <a:t>la cooperación entre </a:t>
            </a:r>
            <a:r>
              <a:rPr lang="es-ES" sz="4000" dirty="0" smtClean="0"/>
              <a:t>servicio </a:t>
            </a:r>
            <a:r>
              <a:rPr lang="es-ES" sz="4000" dirty="0"/>
              <a:t>civil </a:t>
            </a:r>
            <a:r>
              <a:rPr lang="es-ES" sz="4000" dirty="0" smtClean="0"/>
              <a:t>e </a:t>
            </a:r>
            <a:r>
              <a:rPr lang="es-ES" sz="4000" dirty="0"/>
              <a:t>instituciones fiscales, y </a:t>
            </a:r>
            <a:r>
              <a:rPr lang="es-ES" sz="4000" dirty="0" smtClean="0"/>
              <a:t>construir coaliciones </a:t>
            </a:r>
            <a:r>
              <a:rPr lang="es-ES" sz="4000" dirty="0"/>
              <a:t>amplias </a:t>
            </a:r>
            <a:r>
              <a:rPr lang="es-ES" sz="4000" dirty="0" smtClean="0"/>
              <a:t>dentro del </a:t>
            </a:r>
            <a:r>
              <a:rPr lang="es-ES" sz="4000" dirty="0"/>
              <a:t>Poder Ejecutivo en favor de la reforma</a:t>
            </a:r>
            <a:r>
              <a:rPr lang="es-ES" sz="4000" dirty="0" smtClean="0"/>
              <a:t>; </a:t>
            </a:r>
            <a:endParaRPr lang="es-ES" sz="4000" dirty="0" smtClean="0"/>
          </a:p>
          <a:p>
            <a:pPr marL="514350" indent="-514350" algn="just">
              <a:buFont typeface="+mj-lt"/>
              <a:buAutoNum type="arabicPeriod"/>
            </a:pPr>
            <a:r>
              <a:rPr lang="es-ES" sz="4000" dirty="0" smtClean="0"/>
              <a:t>Diseñar </a:t>
            </a:r>
            <a:r>
              <a:rPr lang="es-ES" sz="4000" dirty="0"/>
              <a:t>reformas graduales que </a:t>
            </a:r>
            <a:r>
              <a:rPr lang="es-ES" sz="4000" dirty="0" smtClean="0"/>
              <a:t>se implementen progresivamente, </a:t>
            </a:r>
            <a:r>
              <a:rPr lang="es-ES" sz="4000" dirty="0" smtClean="0"/>
              <a:t>contemplando </a:t>
            </a:r>
            <a:r>
              <a:rPr lang="es-ES" sz="4000" dirty="0" smtClean="0"/>
              <a:t>las </a:t>
            </a:r>
            <a:r>
              <a:rPr lang="es-ES" sz="4000" dirty="0"/>
              <a:t>posibilidades y limitaciones técnicas y políticas de cada contexto nacional; </a:t>
            </a:r>
            <a:r>
              <a:rPr lang="es-ES" sz="4000" dirty="0" smtClean="0"/>
              <a:t>autonomizar de reformas integrales</a:t>
            </a:r>
            <a:endParaRPr lang="es-ES" sz="4000" dirty="0"/>
          </a:p>
          <a:p>
            <a:pPr marL="514350" indent="-514350" algn="just">
              <a:buFont typeface="+mj-lt"/>
              <a:buAutoNum type="arabicPeriod"/>
            </a:pPr>
            <a:r>
              <a:rPr lang="es-ES" sz="4000" dirty="0" smtClean="0"/>
              <a:t>Priorizar la </a:t>
            </a:r>
            <a:r>
              <a:rPr lang="es-ES" sz="4000" dirty="0"/>
              <a:t>mejora efectiva de las prácticas de gestión de recursos humanos (GRH) y no solo </a:t>
            </a:r>
            <a:r>
              <a:rPr lang="es-ES" sz="4000" dirty="0" smtClean="0"/>
              <a:t>del </a:t>
            </a:r>
            <a:r>
              <a:rPr lang="es-ES" sz="4000" dirty="0"/>
              <a:t>marco normativo; </a:t>
            </a:r>
          </a:p>
          <a:p>
            <a:pPr marL="514350" indent="-514350" algn="just">
              <a:buFont typeface="+mj-lt"/>
              <a:buAutoNum type="arabicPeriod"/>
            </a:pPr>
            <a:r>
              <a:rPr lang="es-ES" sz="4000" dirty="0" smtClean="0"/>
              <a:t>Fomentar </a:t>
            </a:r>
            <a:r>
              <a:rPr lang="es-ES" sz="4000" dirty="0"/>
              <a:t>la capacidad técnica para la reforma</a:t>
            </a:r>
            <a:r>
              <a:rPr lang="es-ES" sz="4000" dirty="0" smtClean="0"/>
              <a:t>, tanto </a:t>
            </a:r>
            <a:r>
              <a:rPr lang="es-ES" sz="4000" dirty="0"/>
              <a:t>en la entidad rectora a nivel central como en las unidades de recursos humanos </a:t>
            </a:r>
            <a:r>
              <a:rPr lang="es-ES" sz="4000" dirty="0" smtClean="0"/>
              <a:t>de las </a:t>
            </a:r>
            <a:r>
              <a:rPr lang="es-ES" sz="4000" dirty="0"/>
              <a:t>instituciones sectoriales; </a:t>
            </a:r>
          </a:p>
          <a:p>
            <a:pPr marL="514350" indent="-514350" algn="just">
              <a:buFont typeface="+mj-lt"/>
              <a:buAutoNum type="arabicPeriod"/>
            </a:pPr>
            <a:r>
              <a:rPr lang="es-ES" sz="4000" dirty="0"/>
              <a:t>P</a:t>
            </a:r>
            <a:r>
              <a:rPr lang="es-ES" sz="4000" dirty="0" smtClean="0"/>
              <a:t>rocurar </a:t>
            </a:r>
            <a:r>
              <a:rPr lang="es-ES" sz="4000" dirty="0"/>
              <a:t>aumentar los incentivos políticos pro-reforma; </a:t>
            </a:r>
            <a:r>
              <a:rPr lang="es-ES" sz="4000" dirty="0" smtClean="0"/>
              <a:t>a</a:t>
            </a:r>
            <a:r>
              <a:rPr lang="es-ES" sz="4000" dirty="0" smtClean="0"/>
              <a:t>rticular </a:t>
            </a:r>
            <a:r>
              <a:rPr lang="es-ES" sz="4000" dirty="0"/>
              <a:t>con otras prioridades de política</a:t>
            </a:r>
            <a:endParaRPr lang="es-ES" sz="4000" dirty="0" smtClean="0"/>
          </a:p>
          <a:p>
            <a:pPr marL="514350" indent="-514350" algn="just">
              <a:buFont typeface="+mj-lt"/>
              <a:buAutoNum type="arabicPeriod"/>
            </a:pPr>
            <a:r>
              <a:rPr lang="es-ES" sz="4000" dirty="0"/>
              <a:t>P</a:t>
            </a:r>
            <a:r>
              <a:rPr lang="es-ES" sz="4000" dirty="0" smtClean="0"/>
              <a:t>romover </a:t>
            </a:r>
            <a:r>
              <a:rPr lang="es-ES" sz="4000" dirty="0"/>
              <a:t>el aprendizaje mediante el ajuste continuo de las medidas de reforma</a:t>
            </a:r>
            <a:r>
              <a:rPr lang="es-ES" sz="4000" dirty="0" smtClean="0"/>
              <a:t>.</a:t>
            </a:r>
            <a:endParaRPr lang="es-ES" sz="4000" dirty="0"/>
          </a:p>
          <a:p>
            <a:pPr marL="0" indent="0">
              <a:buNone/>
            </a:pPr>
            <a:endParaRPr lang="es-ES" dirty="0"/>
          </a:p>
        </p:txBody>
      </p:sp>
    </p:spTree>
    <p:extLst>
      <p:ext uri="{BB962C8B-B14F-4D97-AF65-F5344CB8AC3E}">
        <p14:creationId xmlns:p14="http://schemas.microsoft.com/office/powerpoint/2010/main" val="2487596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3373</Words>
  <Application>Microsoft Office PowerPoint</Application>
  <PresentationFormat>Panorámica</PresentationFormat>
  <Paragraphs>117</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Calibri Light</vt:lpstr>
      <vt:lpstr>Times New Roman</vt:lpstr>
      <vt:lpstr>Tema de Office</vt:lpstr>
      <vt:lpstr>Desafíos y preguntas abiertas para el Servicio Civil en América Latina</vt:lpstr>
      <vt:lpstr>Guía de esta presentación</vt:lpstr>
      <vt:lpstr>1. ¿Cómo esta el servicio civil en América Latina hoy? Mejoras modestas y heterogéneas</vt:lpstr>
      <vt:lpstr>Presentación de PowerPoint</vt:lpstr>
      <vt:lpstr>Presentación de PowerPoint</vt:lpstr>
      <vt:lpstr>Presentación de PowerPoint</vt:lpstr>
      <vt:lpstr>2. ¿Cómo hacer reformas al servicio civil?</vt:lpstr>
      <vt:lpstr>Necesidades comunes del servicio civil en AL  </vt:lpstr>
      <vt:lpstr>Lecciones de 3 áreas con resultados disímiles</vt:lpstr>
      <vt:lpstr>3. Múltiples lecciones del caso uruguayo </vt:lpstr>
      <vt:lpstr>Uruguay ofrece un contexto favorable para que las reformas de profesionalización funcionen…</vt:lpstr>
      <vt:lpstr>Presentación de PowerPoint</vt:lpstr>
      <vt:lpstr>¿Cómo se explica lo limitado de las reformas?</vt:lpstr>
      <vt:lpstr>Presentación de PowerPoint</vt:lpstr>
      <vt:lpstr>Presentación de PowerPoint</vt:lpstr>
      <vt:lpstr>       4. Preguntas abiertas sobre el rol de la burocracia:   </vt:lpstr>
      <vt:lpstr>Presentación de PowerPoint</vt:lpstr>
      <vt:lpstr>Presentación de PowerPoint</vt:lpstr>
      <vt:lpstr>Presentación de PowerPoint</vt:lpstr>
      <vt:lpstr>B- ¿Puede la burocracia representar a la ciudadanía?</vt:lpstr>
      <vt:lpstr> </vt:lpstr>
      <vt:lpstr>Presentación de PowerPoint</vt:lpstr>
      <vt:lpstr>C- ¿Qué tipo de asesoramiento pueden dar los burócratas?</vt:lpstr>
      <vt:lpstr> </vt:lpstr>
      <vt:lpstr>Presentación de PowerPoint</vt:lpstr>
      <vt:lpstr>Muito obrigado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Desafíos del Servicio Civil en América Latina</dc:title>
  <dc:creator>Mauro</dc:creator>
  <cp:lastModifiedBy>Mauro</cp:lastModifiedBy>
  <cp:revision>52</cp:revision>
  <dcterms:created xsi:type="dcterms:W3CDTF">2017-06-16T18:35:41Z</dcterms:created>
  <dcterms:modified xsi:type="dcterms:W3CDTF">2017-06-19T01:26:33Z</dcterms:modified>
</cp:coreProperties>
</file>