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6" r:id="rId4"/>
    <p:sldId id="270" r:id="rId5"/>
    <p:sldId id="269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71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768EF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6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24869-BB9D-4161-AD65-968A1DB32079}" type="datetimeFigureOut">
              <a:rPr lang="es-ES" smtClean="0"/>
              <a:t>19/06/17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8B4F0-861D-4968-B566-33634F8427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590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ES" dirty="0" smtClean="0"/>
          </a:p>
          <a:p>
            <a:pPr>
              <a:defRPr/>
            </a:pPr>
            <a:r>
              <a:rPr lang="es-ES" u="sng" dirty="0" smtClean="0"/>
              <a:t>Democracia</a:t>
            </a:r>
            <a:r>
              <a:rPr lang="es-ES" dirty="0" smtClean="0"/>
              <a:t>: los ciudadanos participan e influyen (Carta Europea)</a:t>
            </a:r>
          </a:p>
          <a:p>
            <a:pPr>
              <a:defRPr/>
            </a:pPr>
            <a:endParaRPr lang="es-ES" dirty="0"/>
          </a:p>
          <a:p>
            <a:pPr>
              <a:defRPr/>
            </a:pPr>
            <a:r>
              <a:rPr lang="es-ES" u="sng" dirty="0" smtClean="0"/>
              <a:t>Seguridad jurídica</a:t>
            </a:r>
            <a:r>
              <a:rPr lang="es-ES" dirty="0" smtClean="0"/>
              <a:t>: marco institucional fiable que protege los derechos, reduce costes de transacción y facilita la acción de los mercados (BM, Instituciones multilaterales de desarrollo)</a:t>
            </a:r>
          </a:p>
          <a:p>
            <a:pPr>
              <a:defRPr/>
            </a:pPr>
            <a:endParaRPr lang="es-ES" dirty="0"/>
          </a:p>
          <a:p>
            <a:pPr>
              <a:defRPr/>
            </a:pPr>
            <a:r>
              <a:rPr lang="es-ES" u="sng" dirty="0" smtClean="0"/>
              <a:t>Efectividad</a:t>
            </a:r>
            <a:r>
              <a:rPr lang="es-ES" dirty="0" smtClean="0"/>
              <a:t>: el estado está presente y es fuerte y eficaz (Aguilar: eficacia directiva)</a:t>
            </a:r>
          </a:p>
          <a:p>
            <a:pPr>
              <a:defRPr/>
            </a:pPr>
            <a:endParaRPr lang="es-ES" dirty="0"/>
          </a:p>
          <a:p>
            <a:pPr>
              <a:defRPr/>
            </a:pPr>
            <a:endParaRPr lang="es-ES" dirty="0" smtClean="0"/>
          </a:p>
          <a:p>
            <a:pPr>
              <a:defRPr/>
            </a:pPr>
            <a:r>
              <a:rPr lang="es-ES" dirty="0" smtClean="0"/>
              <a:t>Relación con marco analítico de Fukuyama (</a:t>
            </a:r>
            <a:r>
              <a:rPr lang="es-ES" i="1" dirty="0" smtClean="0"/>
              <a:t>The origins of political order</a:t>
            </a:r>
            <a:r>
              <a:rPr lang="es-ES" dirty="0" smtClean="0"/>
              <a:t>): (Accountability/Rule of Law/Strong state). Sólo algunas democracias liberales de Occidente reúnen los tres requisitos. Ejemplos:</a:t>
            </a:r>
          </a:p>
          <a:p>
            <a:pPr marL="171450" indent="-171450">
              <a:buFontTx/>
              <a:buChar char="-"/>
              <a:defRPr/>
            </a:pPr>
            <a:r>
              <a:rPr lang="es-ES" dirty="0" smtClean="0"/>
              <a:t>Afganistan: sólo algo del primero</a:t>
            </a:r>
          </a:p>
          <a:p>
            <a:pPr marL="171450" indent="-171450">
              <a:buFontTx/>
              <a:buChar char="-"/>
              <a:defRPr/>
            </a:pPr>
            <a:r>
              <a:rPr lang="es-ES" dirty="0" smtClean="0"/>
              <a:t>Singapur: Segundo y tercero, pero el primero en mínimos</a:t>
            </a:r>
          </a:p>
          <a:p>
            <a:pPr marL="171450" indent="-171450">
              <a:buFontTx/>
              <a:buChar char="-"/>
              <a:defRPr/>
            </a:pPr>
            <a:r>
              <a:rPr lang="es-ES" dirty="0" smtClean="0"/>
              <a:t>Rusia: Primero y tercero sin segundo</a:t>
            </a:r>
          </a:p>
          <a:p>
            <a:pPr marL="171450" indent="-171450">
              <a:buFontTx/>
              <a:buChar char="-"/>
              <a:defRPr/>
            </a:pPr>
            <a:endParaRPr lang="es-ES" dirty="0"/>
          </a:p>
        </p:txBody>
      </p:sp>
      <p:sp>
        <p:nvSpPr>
          <p:cNvPr id="8397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978C67E-58C4-4518-B060-914EB40DD9EA}" type="slidenum">
              <a:rPr lang="es-ES_tradnl" altLang="es-ES" sz="1200" smtClean="0">
                <a:solidFill>
                  <a:srgbClr val="000000"/>
                </a:solidFill>
              </a:rPr>
              <a:pPr/>
              <a:t>2</a:t>
            </a:fld>
            <a:endParaRPr lang="es-ES_tradnl" altLang="es-E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89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AD10-63F5-3143-9420-50772E7BBE6F}" type="slidenum">
              <a:rPr lang="es-ES_tradnl" smtClean="0"/>
              <a:pPr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93432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Schumacher: problemas convergentes/divergentes</a:t>
            </a:r>
          </a:p>
          <a:p>
            <a:endParaRPr lang="es-ES" dirty="0" smtClean="0"/>
          </a:p>
          <a:p>
            <a:r>
              <a:rPr lang="es-ES" dirty="0" err="1" smtClean="0"/>
              <a:t>Heifetz</a:t>
            </a:r>
            <a:r>
              <a:rPr lang="es-ES" dirty="0" smtClean="0"/>
              <a:t>: problemas técnicos/adaptativos</a:t>
            </a:r>
          </a:p>
          <a:p>
            <a:endParaRPr lang="es-ES" dirty="0"/>
          </a:p>
          <a:p>
            <a:r>
              <a:rPr lang="es-ES" dirty="0" smtClean="0"/>
              <a:t>UK: </a:t>
            </a:r>
            <a:r>
              <a:rPr lang="es-ES" dirty="0" err="1" smtClean="0"/>
              <a:t>Wicked</a:t>
            </a:r>
            <a:r>
              <a:rPr lang="es-ES" dirty="0" smtClean="0"/>
              <a:t> </a:t>
            </a:r>
            <a:r>
              <a:rPr lang="es-ES" dirty="0" err="1" smtClean="0"/>
              <a:t>problems</a:t>
            </a:r>
            <a:r>
              <a:rPr lang="es-ES" dirty="0" smtClean="0"/>
              <a:t> (problemas terribles)</a:t>
            </a:r>
          </a:p>
          <a:p>
            <a:endParaRPr lang="es-ES" dirty="0"/>
          </a:p>
          <a:p>
            <a:r>
              <a:rPr lang="es-ES" dirty="0" smtClean="0"/>
              <a:t>En síntesis: problemas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Resistentes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Inmunes a la acción vertical/unilateral de los gobiernos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Exigen interacciones complejas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Difícil medir los impactos</a:t>
            </a:r>
          </a:p>
          <a:p>
            <a:pPr marL="171450" indent="-171450">
              <a:buFontTx/>
              <a:buChar char="-"/>
            </a:pPr>
            <a:endParaRPr lang="es-ES" dirty="0"/>
          </a:p>
          <a:p>
            <a:r>
              <a:rPr lang="es-ES" dirty="0" smtClean="0"/>
              <a:t>El mercado resuelve problemas complicados pero no complejos; quedan para los gobiernos</a:t>
            </a:r>
          </a:p>
          <a:p>
            <a:endParaRPr lang="es-ES" dirty="0"/>
          </a:p>
          <a:p>
            <a:r>
              <a:rPr lang="es-ES" dirty="0" smtClean="0"/>
              <a:t>Afrontarlos exige poder, pero…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AD10-63F5-3143-9420-50772E7BBE6F}" type="slidenum">
              <a:rPr lang="es-ES_tradnl" smtClean="0"/>
              <a:pPr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2936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El poder (al menos el formal) ya no es lo que era</a:t>
            </a:r>
          </a:p>
          <a:p>
            <a:endParaRPr lang="es-ES" dirty="0"/>
          </a:p>
          <a:p>
            <a:r>
              <a:rPr lang="es-ES" dirty="0" smtClean="0"/>
              <a:t>De las grandes burocracias jerárquicas y centralizadas a una multitud de micro-poderes</a:t>
            </a:r>
          </a:p>
          <a:p>
            <a:endParaRPr lang="es-ES" dirty="0"/>
          </a:p>
          <a:p>
            <a:r>
              <a:rPr lang="es-ES" dirty="0" smtClean="0"/>
              <a:t>La influencia del Estado, sometida a contrapesos en una perspectiva de 360 º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AD10-63F5-3143-9420-50772E7BBE6F}" type="slidenum">
              <a:rPr lang="es-ES_tradnl" smtClean="0"/>
              <a:pPr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3083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 smtClean="0"/>
              <a:t>Combinación interactiva de tecnologías en un momento histórico lleva a cambio exponencial: primeros años de la segunda década del s. XXI</a:t>
            </a:r>
          </a:p>
          <a:p>
            <a:endParaRPr lang="es-ES" dirty="0"/>
          </a:p>
          <a:p>
            <a:r>
              <a:rPr lang="es-ES" dirty="0" smtClean="0"/>
              <a:t>Consecuencias: 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Enormes expectativas de avance tecnológico y generación de riqueza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Gran incertidumbre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Ganadores y perdedores</a:t>
            </a:r>
          </a:p>
          <a:p>
            <a:pPr marL="171450" indent="-171450">
              <a:buFontTx/>
              <a:buChar char="-"/>
            </a:pPr>
            <a:endParaRPr lang="es-ES" dirty="0"/>
          </a:p>
          <a:p>
            <a:r>
              <a:rPr lang="es-ES" dirty="0" smtClean="0"/>
              <a:t>Grandes consecuencias sobre los sistemas de producción de respuestas y servicios públicos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AD10-63F5-3143-9420-50772E7BBE6F}" type="slidenum">
              <a:rPr lang="es-ES_tradnl" smtClean="0"/>
              <a:pPr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3204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Decíamos que el poder ya no es lo que era…</a:t>
            </a:r>
          </a:p>
          <a:p>
            <a:r>
              <a:rPr lang="es-ES" dirty="0" smtClean="0"/>
              <a:t>… en parte porque ha ido a los individuos, vía tecnología</a:t>
            </a:r>
          </a:p>
          <a:p>
            <a:endParaRPr lang="es-ES" dirty="0"/>
          </a:p>
          <a:p>
            <a:r>
              <a:rPr lang="es-ES" dirty="0" smtClean="0"/>
              <a:t>Cambio de las relaciones que establecen con las personas multitud de intermediarios como: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Banqueros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Vendedores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Médicos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Profesores</a:t>
            </a:r>
          </a:p>
          <a:p>
            <a:endParaRPr lang="es-ES" dirty="0"/>
          </a:p>
          <a:p>
            <a:r>
              <a:rPr lang="es-ES" dirty="0" smtClean="0"/>
              <a:t>Momento “</a:t>
            </a:r>
            <a:r>
              <a:rPr lang="es-ES" dirty="0" err="1" smtClean="0"/>
              <a:t>shumpeteriano</a:t>
            </a:r>
            <a:r>
              <a:rPr lang="es-ES" dirty="0" smtClean="0"/>
              <a:t>”. Muchas empresas, incapaces de adaptar sus modelo de negocio a las nuevas “economías de plataforma”, desaparecerán</a:t>
            </a:r>
          </a:p>
          <a:p>
            <a:endParaRPr lang="es-ES" dirty="0"/>
          </a:p>
          <a:p>
            <a:r>
              <a:rPr lang="es-ES" dirty="0" smtClean="0"/>
              <a:t>¿Están a salvo las organizaciones del sector público?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AD10-63F5-3143-9420-50772E7BBE6F}" type="slidenum">
              <a:rPr lang="es-ES_tradnl" smtClean="0"/>
              <a:pPr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51334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  <a:p>
            <a:pPr marL="228600" indent="-228600">
              <a:buAutoNum type="arabicParenR"/>
            </a:pPr>
            <a:r>
              <a:rPr lang="es-ES" dirty="0" smtClean="0"/>
              <a:t>El sector público tiene que cambiar y lo ha empezado ha hacer</a:t>
            </a:r>
          </a:p>
          <a:p>
            <a:pPr marL="228600" indent="-228600">
              <a:buAutoNum type="arabicParenR"/>
            </a:pPr>
            <a:endParaRPr lang="es-ES" dirty="0"/>
          </a:p>
          <a:p>
            <a:pPr marL="228600" indent="-228600">
              <a:buAutoNum type="arabicParenR"/>
            </a:pPr>
            <a:r>
              <a:rPr lang="es-ES" dirty="0" smtClean="0"/>
              <a:t>2) El SP ya innovaba (*). Debe crear mecanismos sostenibles de innovación y recuperar parte del valor que crea</a:t>
            </a:r>
          </a:p>
          <a:p>
            <a:endParaRPr lang="es-ES" dirty="0"/>
          </a:p>
          <a:p>
            <a:r>
              <a:rPr lang="es-ES" dirty="0" smtClean="0"/>
              <a:t>En qué coinciden: en la necesidad de estructuras más pequeñas, descentralizadas, abiertas y ágiles (</a:t>
            </a:r>
            <a:r>
              <a:rPr lang="es-ES" dirty="0" err="1" smtClean="0"/>
              <a:t>Christensen</a:t>
            </a:r>
            <a:r>
              <a:rPr lang="es-ES" dirty="0" smtClean="0"/>
              <a:t>: “mutantes”)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(*)</a:t>
            </a:r>
          </a:p>
          <a:p>
            <a:endParaRPr lang="es-ES" dirty="0"/>
          </a:p>
          <a:p>
            <a:r>
              <a:rPr lang="es-ES" dirty="0" smtClean="0"/>
              <a:t>Internet</a:t>
            </a:r>
          </a:p>
          <a:p>
            <a:r>
              <a:rPr lang="es-ES" dirty="0" smtClean="0"/>
              <a:t>Sistemas Wireless</a:t>
            </a:r>
          </a:p>
          <a:p>
            <a:r>
              <a:rPr lang="es-ES" dirty="0" smtClean="0"/>
              <a:t>GPS</a:t>
            </a:r>
          </a:p>
          <a:p>
            <a:r>
              <a:rPr lang="es-ES" dirty="0" smtClean="0"/>
              <a:t>Pantallas táctiles</a:t>
            </a:r>
          </a:p>
          <a:p>
            <a:r>
              <a:rPr lang="es-ES" dirty="0" smtClean="0"/>
              <a:t>Procesamiento de señal digital</a:t>
            </a:r>
          </a:p>
          <a:p>
            <a:r>
              <a:rPr lang="es-ES" dirty="0" smtClean="0"/>
              <a:t>Reconocimiento de voz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AD10-63F5-3143-9420-50772E7BBE6F}" type="slidenum">
              <a:rPr lang="es-ES_tradnl" smtClean="0"/>
              <a:pPr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2612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u="sng" dirty="0" smtClean="0"/>
              <a:t>Diverso</a:t>
            </a:r>
            <a:r>
              <a:rPr lang="es-ES" dirty="0" smtClean="0"/>
              <a:t>: en mercados, tecnologías, profesiones, culturas</a:t>
            </a:r>
          </a:p>
          <a:p>
            <a:endParaRPr lang="es-ES" dirty="0" smtClean="0"/>
          </a:p>
          <a:p>
            <a:r>
              <a:rPr lang="es-ES" u="sng" dirty="0" smtClean="0"/>
              <a:t>Inteligente</a:t>
            </a:r>
            <a:r>
              <a:rPr lang="es-ES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superar déficit cognitivo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manejar complejidad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SP, ecosistemas de organizaciones de conocimiento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Internalizar inteligencia/externalizar trámite</a:t>
            </a:r>
            <a:endParaRPr lang="es-ES" dirty="0"/>
          </a:p>
          <a:p>
            <a:endParaRPr lang="es-ES" dirty="0" smtClean="0"/>
          </a:p>
          <a:p>
            <a:r>
              <a:rPr lang="es-ES" u="sng" dirty="0" smtClean="0"/>
              <a:t>Riguroso</a:t>
            </a:r>
            <a:r>
              <a:rPr lang="es-ES" dirty="0" smtClean="0"/>
              <a:t>: era de los datos; segmentar; acertar en la diana</a:t>
            </a:r>
          </a:p>
          <a:p>
            <a:endParaRPr lang="es-ES" u="sng" dirty="0"/>
          </a:p>
          <a:p>
            <a:r>
              <a:rPr lang="es-ES" u="sng" dirty="0" smtClean="0"/>
              <a:t>Conectado</a:t>
            </a:r>
            <a:r>
              <a:rPr lang="es-ES" dirty="0" smtClean="0"/>
              <a:t>: un gran numero de relaciones y transacciones públicas se desarrollan en la red</a:t>
            </a:r>
          </a:p>
          <a:p>
            <a:endParaRPr lang="es-ES" dirty="0"/>
          </a:p>
          <a:p>
            <a:r>
              <a:rPr lang="es-ES" u="sng" dirty="0" smtClean="0"/>
              <a:t>Permeable</a:t>
            </a:r>
            <a:r>
              <a:rPr lang="es-ES" dirty="0" smtClean="0"/>
              <a:t>: abierto al escrutinio social</a:t>
            </a:r>
          </a:p>
          <a:p>
            <a:endParaRPr lang="es-ES" dirty="0"/>
          </a:p>
          <a:p>
            <a:r>
              <a:rPr lang="es-ES" u="sng" dirty="0" smtClean="0"/>
              <a:t>Innovador</a:t>
            </a:r>
            <a:r>
              <a:rPr lang="es-ES" dirty="0" smtClean="0"/>
              <a:t>: ref. a </a:t>
            </a:r>
            <a:r>
              <a:rPr lang="es-ES" dirty="0" err="1" smtClean="0"/>
              <a:t>Mazzucato</a:t>
            </a:r>
            <a:r>
              <a:rPr lang="es-ES" dirty="0" smtClean="0"/>
              <a:t>; el estado como “financiador paciente”, no </a:t>
            </a:r>
            <a:r>
              <a:rPr lang="es-ES" dirty="0" err="1" smtClean="0"/>
              <a:t>averso</a:t>
            </a:r>
            <a:r>
              <a:rPr lang="es-ES" dirty="0" smtClean="0"/>
              <a:t> al riesgo</a:t>
            </a:r>
          </a:p>
          <a:p>
            <a:endParaRPr lang="es-ES" dirty="0"/>
          </a:p>
          <a:p>
            <a:r>
              <a:rPr lang="es-ES" u="sng" dirty="0" smtClean="0"/>
              <a:t>Estratégico</a:t>
            </a:r>
            <a:r>
              <a:rPr lang="es-ES" dirty="0" smtClean="0"/>
              <a:t>: </a:t>
            </a:r>
            <a:r>
              <a:rPr lang="es-ES" i="1" dirty="0" err="1" smtClean="0"/>
              <a:t>steering</a:t>
            </a:r>
            <a:r>
              <a:rPr lang="es-ES" i="1" dirty="0" smtClean="0"/>
              <a:t>, </a:t>
            </a:r>
            <a:r>
              <a:rPr lang="es-ES" i="1" dirty="0" err="1" smtClean="0"/>
              <a:t>not</a:t>
            </a:r>
            <a:r>
              <a:rPr lang="es-ES" i="1" dirty="0" smtClean="0"/>
              <a:t> </a:t>
            </a:r>
            <a:r>
              <a:rPr lang="es-ES" i="1" dirty="0" err="1" smtClean="0"/>
              <a:t>rowing</a:t>
            </a:r>
            <a:r>
              <a:rPr lang="es-ES" i="1" dirty="0" smtClean="0"/>
              <a:t> </a:t>
            </a:r>
            <a:r>
              <a:rPr lang="es-ES" dirty="0" smtClean="0"/>
              <a:t>(</a:t>
            </a:r>
            <a:r>
              <a:rPr lang="es-ES" dirty="0" err="1" smtClean="0"/>
              <a:t>Osborne</a:t>
            </a:r>
            <a:r>
              <a:rPr lang="es-ES" dirty="0" smtClean="0"/>
              <a:t> y </a:t>
            </a:r>
            <a:r>
              <a:rPr lang="es-ES" dirty="0" err="1" smtClean="0"/>
              <a:t>Gaebler</a:t>
            </a:r>
            <a:r>
              <a:rPr lang="es-ES" dirty="0" smtClean="0"/>
              <a:t>)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AD10-63F5-3143-9420-50772E7BBE6F}" type="slidenum">
              <a:rPr lang="es-ES_tradnl" smtClean="0"/>
              <a:pPr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002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D8BF-432F-4C50-83FA-1C662AA4019C}" type="datetimeFigureOut">
              <a:rPr lang="es-ES" smtClean="0"/>
              <a:t>19/06/17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3BE3-F234-4586-9AD4-E06D73D8133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59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D8BF-432F-4C50-83FA-1C662AA4019C}" type="datetimeFigureOut">
              <a:rPr lang="es-ES" smtClean="0"/>
              <a:t>19/06/17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3BE3-F234-4586-9AD4-E06D73D8133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95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D8BF-432F-4C50-83FA-1C662AA4019C}" type="datetimeFigureOut">
              <a:rPr lang="es-ES" smtClean="0"/>
              <a:t>19/06/17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3BE3-F234-4586-9AD4-E06D73D8133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60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D8BF-432F-4C50-83FA-1C662AA4019C}" type="datetimeFigureOut">
              <a:rPr lang="es-ES" smtClean="0"/>
              <a:t>19/06/17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3BE3-F234-4586-9AD4-E06D73D8133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52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D8BF-432F-4C50-83FA-1C662AA4019C}" type="datetimeFigureOut">
              <a:rPr lang="es-ES" smtClean="0"/>
              <a:t>19/06/17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3BE3-F234-4586-9AD4-E06D73D8133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14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D8BF-432F-4C50-83FA-1C662AA4019C}" type="datetimeFigureOut">
              <a:rPr lang="es-ES" smtClean="0"/>
              <a:t>19/06/17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3BE3-F234-4586-9AD4-E06D73D8133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679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D8BF-432F-4C50-83FA-1C662AA4019C}" type="datetimeFigureOut">
              <a:rPr lang="es-ES" smtClean="0"/>
              <a:t>19/06/17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3BE3-F234-4586-9AD4-E06D73D8133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45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D8BF-432F-4C50-83FA-1C662AA4019C}" type="datetimeFigureOut">
              <a:rPr lang="es-ES" smtClean="0"/>
              <a:t>19/06/17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3BE3-F234-4586-9AD4-E06D73D8133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026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D8BF-432F-4C50-83FA-1C662AA4019C}" type="datetimeFigureOut">
              <a:rPr lang="es-ES" smtClean="0"/>
              <a:t>19/06/17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3BE3-F234-4586-9AD4-E06D73D8133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165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D8BF-432F-4C50-83FA-1C662AA4019C}" type="datetimeFigureOut">
              <a:rPr lang="es-ES" smtClean="0"/>
              <a:t>19/06/17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3BE3-F234-4586-9AD4-E06D73D8133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2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D8BF-432F-4C50-83FA-1C662AA4019C}" type="datetimeFigureOut">
              <a:rPr lang="es-ES" smtClean="0"/>
              <a:t>19/06/17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3BE3-F234-4586-9AD4-E06D73D8133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07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D8BF-432F-4C50-83FA-1C662AA4019C}" type="datetimeFigureOut">
              <a:rPr lang="es-ES" smtClean="0"/>
              <a:t>19/06/17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03BE3-F234-4586-9AD4-E06D73D8133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73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png"/><Relationship Id="rId8" Type="http://schemas.openxmlformats.org/officeDocument/2006/relationships/image" Target="../media/image21.emf"/><Relationship Id="rId9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511859" y="2910411"/>
            <a:ext cx="61181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ADMINISTRAÇÃO PÚBLICA NA ERA DA INOVAÇÃO</a:t>
            </a:r>
          </a:p>
          <a:p>
            <a:pPr algn="ctr"/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Tendências. Desafios. Capacidades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7598" y="5712208"/>
            <a:ext cx="35274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a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</a:rPr>
              <a:t>Francisco Longo</a:t>
            </a:r>
          </a:p>
          <a:p>
            <a:pPr>
              <a:defRPr/>
            </a:pPr>
            <a:r>
              <a:rPr lang="ca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</a:rPr>
              <a:t>francisco.longo@esade.edu</a:t>
            </a:r>
          </a:p>
          <a:p>
            <a:pPr>
              <a:defRPr/>
            </a:pPr>
            <a:r>
              <a:rPr lang="ca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</a:rPr>
              <a:t>twitter: @francisco_longo</a:t>
            </a:r>
          </a:p>
          <a:p>
            <a:pPr>
              <a:defRPr/>
            </a:pPr>
            <a:r>
              <a:rPr lang="ca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</a:rPr>
              <a:t>franciscolongo.esadeblogs.com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4383" y="5473032"/>
            <a:ext cx="1664352" cy="1268078"/>
          </a:xfrm>
          <a:prstGeom prst="rect">
            <a:avLst/>
          </a:prstGeom>
        </p:spPr>
      </p:pic>
      <p:pic>
        <p:nvPicPr>
          <p:cNvPr id="1026" name="Picture 2" descr="EB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1" y="190844"/>
            <a:ext cx="2054423" cy="18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“DESAFIOS_CAMPO_ADM_PUBLICA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503" y="0"/>
            <a:ext cx="4467496" cy="171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0.gstatic.com/images?q=tbn:ANd9GcRbVVcN1Y4l1YqnAFVlW-cpRBWMm6Lr-GxZl9Wjn2Xp5iC2ao-0ArTw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10" y="624019"/>
            <a:ext cx="1058679" cy="79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58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 a la derecha con bandas 3"/>
          <p:cNvSpPr/>
          <p:nvPr/>
        </p:nvSpPr>
        <p:spPr>
          <a:xfrm>
            <a:off x="2200275" y="216695"/>
            <a:ext cx="7943850" cy="1571625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350"/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2476500" y="702425"/>
            <a:ext cx="2981325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ES" sz="1650" b="1" smtClean="0">
                <a:solidFill>
                  <a:schemeClr val="bg1"/>
                </a:solidFill>
              </a:rPr>
              <a:t>INDIVÍDUOS CRESCENTEMENTE AUTÔNOMOS</a:t>
            </a:r>
            <a:endParaRPr lang="pt-BR" altLang="es-ES" sz="1650" b="1">
              <a:solidFill>
                <a:schemeClr val="bg1"/>
              </a:solidFill>
            </a:endParaRPr>
          </a:p>
        </p:txBody>
      </p:sp>
      <p:sp>
        <p:nvSpPr>
          <p:cNvPr id="6" name="CuadroTexto 19"/>
          <p:cNvSpPr txBox="1">
            <a:spLocks noChangeArrowheads="1"/>
          </p:cNvSpPr>
          <p:nvPr/>
        </p:nvSpPr>
        <p:spPr bwMode="auto">
          <a:xfrm>
            <a:off x="5734050" y="686993"/>
            <a:ext cx="3867150" cy="5078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ES" sz="1350" smtClean="0">
                <a:solidFill>
                  <a:schemeClr val="bg1"/>
                </a:solidFill>
              </a:rPr>
              <a:t>desintermediação   desmonetização   impugnação de legitimidades   novos modos de criar valor</a:t>
            </a:r>
            <a:endParaRPr lang="pt-BR" altLang="es-ES" sz="1350">
              <a:solidFill>
                <a:schemeClr val="bg1"/>
              </a:solidFill>
            </a:endParaRPr>
          </a:p>
        </p:txBody>
      </p:sp>
      <p:pic>
        <p:nvPicPr>
          <p:cNvPr id="1026" name="Picture 2" descr="256228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1" y="2317083"/>
            <a:ext cx="2133599" cy="30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55" y="2057401"/>
            <a:ext cx="3929006" cy="433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1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he Fourth Revolution by John Micklethwait and Adrian Wooldri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015" y="2727334"/>
            <a:ext cx="2279630" cy="337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The Entrepreneurial St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974" y="2730632"/>
            <a:ext cx="2225277" cy="345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009774" y="209430"/>
            <a:ext cx="82924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COMO </a:t>
            </a:r>
            <a:r>
              <a:rPr lang="pt-BR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ESTAS TENDÊNCIAS IMPACTAM SOBRE </a:t>
            </a:r>
            <a:r>
              <a:rPr lang="pt-BR" sz="24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GOBERNABILIDADE PÚBLICA?</a:t>
            </a:r>
            <a:endParaRPr lang="pt-BR" sz="2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831706" y="1380387"/>
            <a:ext cx="384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O ponto de partida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787016" y="2089679"/>
            <a:ext cx="227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>
                <a:solidFill>
                  <a:srgbClr val="0070C0"/>
                </a:solidFill>
              </a:rPr>
              <a:t>A visão “pessimista”</a:t>
            </a:r>
            <a:endParaRPr lang="pt-BR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605797" y="2089679"/>
            <a:ext cx="227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mtClean="0">
                <a:solidFill>
                  <a:srgbClr val="0070C0"/>
                </a:solidFill>
              </a:rPr>
              <a:t>A visão “otimista”</a:t>
            </a:r>
            <a:endParaRPr lang="pt-BR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6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15766" y="121021"/>
            <a:ext cx="82497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4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COMO </a:t>
            </a:r>
            <a:r>
              <a:rPr lang="es-ES_tradnl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 SETOR PÚBLICO DEVE </a:t>
            </a:r>
            <a:r>
              <a:rPr lang="es-ES_tradnl" sz="24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EVOLUIR PARA ENFRENTAR O FUTURO</a:t>
            </a:r>
            <a:r>
              <a:rPr lang="es-ES_tradnl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es-ES" sz="2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804479" y="2324064"/>
            <a:ext cx="1991915" cy="1390650"/>
          </a:xfrm>
          <a:prstGeom prst="roundRect">
            <a:avLst/>
          </a:prstGeom>
          <a:solidFill>
            <a:srgbClr val="E6E6E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1923540" y="2393120"/>
            <a:ext cx="1752600" cy="1269578"/>
          </a:xfrm>
          <a:prstGeom prst="rect">
            <a:avLst/>
          </a:prstGeom>
          <a:solidFill>
            <a:srgbClr val="E6E6E6"/>
          </a:solidFill>
          <a:ln w="3175"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ES" sz="1800" b="1" smtClean="0">
                <a:solidFill>
                  <a:schemeClr val="accent1">
                    <a:lumMod val="75000"/>
                  </a:schemeClr>
                </a:solidFill>
              </a:rPr>
              <a:t>DIVERSO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es-ES" sz="180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ES" sz="1350" smtClean="0"/>
              <a:t>integrar lógicas de funcionamiento diferentes</a:t>
            </a:r>
            <a:endParaRPr lang="pt-BR" altLang="es-ES" sz="1350"/>
          </a:p>
        </p:txBody>
      </p:sp>
      <p:sp>
        <p:nvSpPr>
          <p:cNvPr id="9" name="Rectángulo redondeado 8"/>
          <p:cNvSpPr/>
          <p:nvPr/>
        </p:nvSpPr>
        <p:spPr>
          <a:xfrm>
            <a:off x="4044639" y="1310633"/>
            <a:ext cx="1962150" cy="1390650"/>
          </a:xfrm>
          <a:prstGeom prst="roundRect">
            <a:avLst/>
          </a:prstGeom>
          <a:solidFill>
            <a:srgbClr val="E6E6E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uadroTexto 9"/>
          <p:cNvSpPr txBox="1">
            <a:spLocks noChangeArrowheads="1"/>
          </p:cNvSpPr>
          <p:nvPr/>
        </p:nvSpPr>
        <p:spPr bwMode="auto">
          <a:xfrm>
            <a:off x="4125005" y="1502429"/>
            <a:ext cx="1849040" cy="1061829"/>
          </a:xfrm>
          <a:prstGeom prst="rect">
            <a:avLst/>
          </a:prstGeom>
          <a:solidFill>
            <a:srgbClr val="E6E6E6"/>
          </a:solidFill>
          <a:ln w="3175"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ES" sz="1800" b="1" smtClean="0">
                <a:solidFill>
                  <a:schemeClr val="accent1">
                    <a:lumMod val="75000"/>
                  </a:schemeClr>
                </a:solidFill>
              </a:rPr>
              <a:t>INTELIGENTE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es-ES" sz="180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ES" sz="1350" smtClean="0"/>
              <a:t>Entender e lidar com a complexidade</a:t>
            </a:r>
            <a:endParaRPr lang="pt-BR" altLang="es-ES" sz="1350"/>
          </a:p>
        </p:txBody>
      </p:sp>
      <p:sp>
        <p:nvSpPr>
          <p:cNvPr id="11" name="Rectángulo redondeado 10"/>
          <p:cNvSpPr/>
          <p:nvPr/>
        </p:nvSpPr>
        <p:spPr>
          <a:xfrm>
            <a:off x="6255036" y="1324921"/>
            <a:ext cx="1964531" cy="1390650"/>
          </a:xfrm>
          <a:prstGeom prst="roundRect">
            <a:avLst/>
          </a:prstGeom>
          <a:solidFill>
            <a:srgbClr val="E6E6E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uadroTexto 11"/>
          <p:cNvSpPr txBox="1">
            <a:spLocks noChangeArrowheads="1"/>
          </p:cNvSpPr>
          <p:nvPr/>
        </p:nvSpPr>
        <p:spPr bwMode="auto">
          <a:xfrm>
            <a:off x="6289034" y="1469779"/>
            <a:ext cx="1923634" cy="1061829"/>
          </a:xfrm>
          <a:prstGeom prst="rect">
            <a:avLst/>
          </a:prstGeom>
          <a:solidFill>
            <a:srgbClr val="E6E6E6"/>
          </a:solidFill>
          <a:ln w="3175"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ES" sz="1800" b="1" smtClean="0">
                <a:solidFill>
                  <a:schemeClr val="accent1">
                    <a:lumMod val="75000"/>
                  </a:schemeClr>
                </a:solidFill>
              </a:rPr>
              <a:t>ESTRATÉGICO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es-ES" sz="180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ES" sz="1350" smtClean="0"/>
              <a:t>de fazer coisas a fazer que as coisas aconteçam</a:t>
            </a:r>
            <a:endParaRPr lang="pt-BR" altLang="es-ES" sz="1350"/>
          </a:p>
        </p:txBody>
      </p:sp>
      <p:sp>
        <p:nvSpPr>
          <p:cNvPr id="13" name="Rectángulo redondeado 12"/>
          <p:cNvSpPr/>
          <p:nvPr/>
        </p:nvSpPr>
        <p:spPr>
          <a:xfrm>
            <a:off x="8425543" y="2401142"/>
            <a:ext cx="1991916" cy="1390650"/>
          </a:xfrm>
          <a:prstGeom prst="roundRect">
            <a:avLst/>
          </a:prstGeom>
          <a:solidFill>
            <a:srgbClr val="E6E6E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uadroTexto 13"/>
          <p:cNvSpPr txBox="1">
            <a:spLocks noChangeArrowheads="1"/>
          </p:cNvSpPr>
          <p:nvPr/>
        </p:nvSpPr>
        <p:spPr bwMode="auto">
          <a:xfrm>
            <a:off x="8564251" y="2461678"/>
            <a:ext cx="1752600" cy="1269578"/>
          </a:xfrm>
          <a:prstGeom prst="rect">
            <a:avLst/>
          </a:prstGeom>
          <a:solidFill>
            <a:srgbClr val="E6E6E6"/>
          </a:solidFill>
          <a:ln w="3175"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ES" sz="1800" b="1" smtClean="0">
                <a:solidFill>
                  <a:schemeClr val="accent1">
                    <a:lumMod val="75000"/>
                  </a:schemeClr>
                </a:solidFill>
              </a:rPr>
              <a:t>COLABORATIVO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es-ES" sz="180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ES" sz="1350" smtClean="0"/>
              <a:t>sem monopólio da criação de valor público</a:t>
            </a:r>
            <a:endParaRPr lang="pt-BR" altLang="es-ES" sz="1350"/>
          </a:p>
        </p:txBody>
      </p:sp>
      <p:sp>
        <p:nvSpPr>
          <p:cNvPr id="15" name="Rectángulo redondeado 14"/>
          <p:cNvSpPr/>
          <p:nvPr/>
        </p:nvSpPr>
        <p:spPr>
          <a:xfrm>
            <a:off x="8444593" y="4067139"/>
            <a:ext cx="1991916" cy="1390650"/>
          </a:xfrm>
          <a:prstGeom prst="roundRect">
            <a:avLst/>
          </a:prstGeom>
          <a:solidFill>
            <a:srgbClr val="E6E6E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uadroTexto 15"/>
          <p:cNvSpPr txBox="1">
            <a:spLocks noChangeArrowheads="1"/>
          </p:cNvSpPr>
          <p:nvPr/>
        </p:nvSpPr>
        <p:spPr bwMode="auto">
          <a:xfrm>
            <a:off x="8602947" y="4138576"/>
            <a:ext cx="1752600" cy="1061829"/>
          </a:xfrm>
          <a:prstGeom prst="rect">
            <a:avLst/>
          </a:prstGeom>
          <a:solidFill>
            <a:srgbClr val="E6E6E6"/>
          </a:solidFill>
          <a:ln w="3175"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ES" sz="1800" b="1" smtClean="0">
                <a:solidFill>
                  <a:schemeClr val="accent1">
                    <a:lumMod val="75000"/>
                  </a:schemeClr>
                </a:solidFill>
              </a:rPr>
              <a:t>INOVADOR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es-ES" sz="180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ES" sz="1350" smtClean="0"/>
              <a:t>antecipar, romper inércias, tolerar erros</a:t>
            </a:r>
            <a:endParaRPr lang="pt-BR" altLang="es-ES" sz="1350"/>
          </a:p>
        </p:txBody>
      </p:sp>
      <p:sp>
        <p:nvSpPr>
          <p:cNvPr id="17" name="Rectángulo redondeado 16"/>
          <p:cNvSpPr/>
          <p:nvPr/>
        </p:nvSpPr>
        <p:spPr>
          <a:xfrm>
            <a:off x="6240747" y="5076790"/>
            <a:ext cx="1993106" cy="1390650"/>
          </a:xfrm>
          <a:prstGeom prst="roundRect">
            <a:avLst/>
          </a:prstGeom>
          <a:solidFill>
            <a:srgbClr val="E6E6E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CuadroTexto 17"/>
          <p:cNvSpPr txBox="1">
            <a:spLocks noChangeArrowheads="1"/>
          </p:cNvSpPr>
          <p:nvPr/>
        </p:nvSpPr>
        <p:spPr bwMode="auto">
          <a:xfrm>
            <a:off x="6330637" y="5137326"/>
            <a:ext cx="1752600" cy="1269578"/>
          </a:xfrm>
          <a:prstGeom prst="rect">
            <a:avLst/>
          </a:prstGeom>
          <a:solidFill>
            <a:srgbClr val="E6E6E6"/>
          </a:solidFill>
          <a:ln w="3175"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ES" sz="1800" b="1" smtClean="0">
                <a:solidFill>
                  <a:schemeClr val="accent1">
                    <a:lumMod val="75000"/>
                  </a:schemeClr>
                </a:solidFill>
              </a:rPr>
              <a:t>RIGOROSO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es-ES" sz="180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ES" sz="1350" smtClean="0"/>
              <a:t>gerenciar datos, basear-se en evidências, aprender</a:t>
            </a:r>
            <a:endParaRPr lang="pt-BR" altLang="es-ES" sz="1350"/>
          </a:p>
        </p:txBody>
      </p:sp>
      <p:sp>
        <p:nvSpPr>
          <p:cNvPr id="19" name="Rectángulo redondeado 18"/>
          <p:cNvSpPr/>
          <p:nvPr/>
        </p:nvSpPr>
        <p:spPr>
          <a:xfrm>
            <a:off x="4033923" y="5093272"/>
            <a:ext cx="1933575" cy="1390650"/>
          </a:xfrm>
          <a:prstGeom prst="roundRect">
            <a:avLst/>
          </a:prstGeom>
          <a:solidFill>
            <a:srgbClr val="E6E6E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CuadroTexto 19"/>
          <p:cNvSpPr txBox="1">
            <a:spLocks noChangeArrowheads="1"/>
          </p:cNvSpPr>
          <p:nvPr/>
        </p:nvSpPr>
        <p:spPr bwMode="auto">
          <a:xfrm>
            <a:off x="4150007" y="5165900"/>
            <a:ext cx="1701404" cy="1269578"/>
          </a:xfrm>
          <a:prstGeom prst="rect">
            <a:avLst/>
          </a:prstGeom>
          <a:solidFill>
            <a:srgbClr val="E6E6E6"/>
          </a:solidFill>
          <a:ln w="3175"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ES" sz="1800" b="1" smtClean="0">
                <a:solidFill>
                  <a:schemeClr val="accent1">
                    <a:lumMod val="75000"/>
                  </a:schemeClr>
                </a:solidFill>
              </a:rPr>
              <a:t>CONECTADO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es-ES" sz="180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ES" sz="1350" smtClean="0"/>
              <a:t>operando sobre uma base global, digital e em tempo real</a:t>
            </a:r>
            <a:endParaRPr lang="pt-BR" altLang="es-ES" sz="1350"/>
          </a:p>
        </p:txBody>
      </p:sp>
      <p:sp>
        <p:nvSpPr>
          <p:cNvPr id="21" name="Rectángulo redondeado 20"/>
          <p:cNvSpPr/>
          <p:nvPr/>
        </p:nvSpPr>
        <p:spPr>
          <a:xfrm>
            <a:off x="1804479" y="4067139"/>
            <a:ext cx="1991915" cy="1390650"/>
          </a:xfrm>
          <a:prstGeom prst="roundRect">
            <a:avLst/>
          </a:prstGeom>
          <a:solidFill>
            <a:srgbClr val="E6E6E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CuadroTexto 21"/>
          <p:cNvSpPr txBox="1">
            <a:spLocks noChangeArrowheads="1"/>
          </p:cNvSpPr>
          <p:nvPr/>
        </p:nvSpPr>
        <p:spPr bwMode="auto">
          <a:xfrm>
            <a:off x="1923540" y="4163580"/>
            <a:ext cx="1752600" cy="1061829"/>
          </a:xfrm>
          <a:prstGeom prst="rect">
            <a:avLst/>
          </a:prstGeom>
          <a:solidFill>
            <a:srgbClr val="E6E6E6"/>
          </a:solidFill>
          <a:ln w="3175"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ES" sz="1800" b="1" dirty="0" smtClean="0">
                <a:solidFill>
                  <a:schemeClr val="accent1">
                    <a:lumMod val="75000"/>
                  </a:schemeClr>
                </a:solidFill>
              </a:rPr>
              <a:t>PERMEABLE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es-E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ES" sz="1350" dirty="0" smtClean="0"/>
              <a:t>aberto, comunicativo, transparente </a:t>
            </a:r>
            <a:endParaRPr lang="pt-BR" altLang="es-ES" sz="1350" dirty="0"/>
          </a:p>
        </p:txBody>
      </p:sp>
      <p:sp>
        <p:nvSpPr>
          <p:cNvPr id="2" name="CuadroTexto 1"/>
          <p:cNvSpPr txBox="1"/>
          <p:nvPr/>
        </p:nvSpPr>
        <p:spPr>
          <a:xfrm>
            <a:off x="4234542" y="3607126"/>
            <a:ext cx="402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smtClean="0"/>
              <a:t>Necessitamos um sector público mais…</a:t>
            </a:r>
            <a:endParaRPr lang="pt-BR" b="1"/>
          </a:p>
        </p:txBody>
      </p:sp>
    </p:spTree>
    <p:extLst>
      <p:ext uri="{BB962C8B-B14F-4D97-AF65-F5344CB8AC3E}">
        <p14:creationId xmlns:p14="http://schemas.microsoft.com/office/powerpoint/2010/main" val="407554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511859" y="3084304"/>
            <a:ext cx="6118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smtClean="0">
                <a:latin typeface="Arial" panose="020B0604020202020204" pitchFamily="34" charset="0"/>
                <a:cs typeface="Arial" panose="020B0604020202020204" pitchFamily="34" charset="0"/>
              </a:rPr>
              <a:t>Muito obrigado pela sua atenção </a:t>
            </a:r>
            <a:endParaRPr lang="pt-BR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7598" y="5712208"/>
            <a:ext cx="35274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a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</a:rPr>
              <a:t>Francisco Longo</a:t>
            </a:r>
          </a:p>
          <a:p>
            <a:pPr>
              <a:defRPr/>
            </a:pPr>
            <a:r>
              <a:rPr lang="ca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</a:rPr>
              <a:t>francisco.longo@esade.edu</a:t>
            </a:r>
          </a:p>
          <a:p>
            <a:pPr>
              <a:defRPr/>
            </a:pPr>
            <a:r>
              <a:rPr lang="ca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</a:rPr>
              <a:t>twitter: @francisco_longo</a:t>
            </a:r>
          </a:p>
          <a:p>
            <a:pPr>
              <a:defRPr/>
            </a:pPr>
            <a:r>
              <a:rPr lang="ca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</a:rPr>
              <a:t>franciscolongo.esadeblogs.com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4383" y="5473032"/>
            <a:ext cx="1664352" cy="1268078"/>
          </a:xfrm>
          <a:prstGeom prst="rect">
            <a:avLst/>
          </a:prstGeom>
        </p:spPr>
      </p:pic>
      <p:pic>
        <p:nvPicPr>
          <p:cNvPr id="1026" name="Picture 2" descr="EB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1" y="190844"/>
            <a:ext cx="2440599" cy="22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“DESAFIOS_CAMPO_ADM_PUBLICA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20" y="0"/>
            <a:ext cx="4696379" cy="180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0.gstatic.com/images?q=tbn:ANd9GcRbVVcN1Y4l1YqnAFVlW-cpRBWMm6Lr-GxZl9Wjn2Xp5iC2ao-0ArTw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10" y="624019"/>
            <a:ext cx="1169120" cy="87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67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44"/>
          <p:cNvSpPr txBox="1">
            <a:spLocks noChangeArrowheads="1"/>
          </p:cNvSpPr>
          <p:nvPr/>
        </p:nvSpPr>
        <p:spPr bwMode="auto">
          <a:xfrm>
            <a:off x="1847851" y="1"/>
            <a:ext cx="8710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s-ES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ADMINISTRAÇÃO PÚBLICA E BOA GOVERNABILIDADE </a:t>
            </a:r>
            <a:endParaRPr lang="pt-BR" altLang="es-ES" sz="24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2947" name="Picture 8" descr="Resultat d'imatges de administració públ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815975"/>
            <a:ext cx="29337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Abrir llave 159750"/>
          <p:cNvSpPr>
            <a:spLocks/>
          </p:cNvSpPr>
          <p:nvPr/>
        </p:nvSpPr>
        <p:spPr bwMode="auto">
          <a:xfrm rot="5590140">
            <a:off x="5284788" y="2384426"/>
            <a:ext cx="1330325" cy="3467100"/>
          </a:xfrm>
          <a:prstGeom prst="leftBrace">
            <a:avLst>
              <a:gd name="adj1" fmla="val 8337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a-ES" altLang="es-ES" sz="2000">
              <a:latin typeface="Verdana" panose="020B0604030504040204" pitchFamily="34" charset="0"/>
            </a:endParaRPr>
          </a:p>
        </p:txBody>
      </p:sp>
      <p:sp>
        <p:nvSpPr>
          <p:cNvPr id="43" name="Elipse 42"/>
          <p:cNvSpPr/>
          <p:nvPr/>
        </p:nvSpPr>
        <p:spPr>
          <a:xfrm>
            <a:off x="2166049" y="2670063"/>
            <a:ext cx="2362200" cy="2343150"/>
          </a:xfrm>
          <a:prstGeom prst="ellipse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dirty="0" smtClean="0">
                <a:latin typeface="Calibri" panose="020F0502020204030204" pitchFamily="34" charset="0"/>
              </a:rPr>
              <a:t>DEMOCRACIA</a:t>
            </a:r>
            <a:endParaRPr lang="ca-ES" dirty="0">
              <a:latin typeface="Calibri" panose="020F0502020204030204" pitchFamily="34" charset="0"/>
            </a:endParaRPr>
          </a:p>
        </p:txBody>
      </p:sp>
      <p:sp>
        <p:nvSpPr>
          <p:cNvPr id="44" name="Elipse 43"/>
          <p:cNvSpPr/>
          <p:nvPr/>
        </p:nvSpPr>
        <p:spPr>
          <a:xfrm>
            <a:off x="7646232" y="2747948"/>
            <a:ext cx="2362200" cy="2343150"/>
          </a:xfrm>
          <a:prstGeom prst="ellipse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dirty="0" smtClean="0">
                <a:latin typeface="Calibri" panose="020F0502020204030204" pitchFamily="34" charset="0"/>
              </a:rPr>
              <a:t>SEGURANÇA JURÍDICA</a:t>
            </a:r>
            <a:endParaRPr lang="ca-ES" dirty="0">
              <a:latin typeface="Calibri" panose="020F0502020204030204" pitchFamily="34" charset="0"/>
            </a:endParaRPr>
          </a:p>
        </p:txBody>
      </p:sp>
      <p:sp>
        <p:nvSpPr>
          <p:cNvPr id="45" name="Elipse 44"/>
          <p:cNvSpPr/>
          <p:nvPr/>
        </p:nvSpPr>
        <p:spPr>
          <a:xfrm>
            <a:off x="4943872" y="4221088"/>
            <a:ext cx="2362200" cy="2343150"/>
          </a:xfrm>
          <a:prstGeom prst="ellipse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dirty="0" smtClean="0">
                <a:latin typeface="Calibri" panose="020F0502020204030204" pitchFamily="34" charset="0"/>
              </a:rPr>
              <a:t>EFETIVIDADE</a:t>
            </a:r>
            <a:endParaRPr lang="ca-ES" dirty="0">
              <a:latin typeface="Calibri" panose="020F0502020204030204" pitchFamily="34" charset="0"/>
            </a:endParaRPr>
          </a:p>
        </p:txBody>
      </p:sp>
      <p:sp>
        <p:nvSpPr>
          <p:cNvPr id="82958" name="Flecha izquierda 159754"/>
          <p:cNvSpPr>
            <a:spLocks noChangeArrowheads="1"/>
          </p:cNvSpPr>
          <p:nvPr/>
        </p:nvSpPr>
        <p:spPr bwMode="auto">
          <a:xfrm rot="19284453">
            <a:off x="4578350" y="2498725"/>
            <a:ext cx="534988" cy="863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a-ES" altLang="es-ES" sz="2000">
              <a:latin typeface="Verdana" panose="020B0604030504040204" pitchFamily="34" charset="0"/>
            </a:endParaRPr>
          </a:p>
        </p:txBody>
      </p:sp>
      <p:sp>
        <p:nvSpPr>
          <p:cNvPr id="82959" name="Flecha derecha 159755"/>
          <p:cNvSpPr>
            <a:spLocks noChangeArrowheads="1"/>
          </p:cNvSpPr>
          <p:nvPr/>
        </p:nvSpPr>
        <p:spPr bwMode="auto">
          <a:xfrm rot="2054089">
            <a:off x="6977063" y="2498725"/>
            <a:ext cx="557212" cy="8397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a-ES" altLang="es-ES" sz="2000">
              <a:latin typeface="Verdana" panose="020B0604030504040204" pitchFamily="34" charset="0"/>
            </a:endParaRPr>
          </a:p>
        </p:txBody>
      </p:sp>
      <p:sp>
        <p:nvSpPr>
          <p:cNvPr id="82960" name="Flecha arriba 159756"/>
          <p:cNvSpPr>
            <a:spLocks noChangeArrowheads="1"/>
          </p:cNvSpPr>
          <p:nvPr/>
        </p:nvSpPr>
        <p:spPr bwMode="auto">
          <a:xfrm rot="10800000">
            <a:off x="5645151" y="3349626"/>
            <a:ext cx="950913" cy="569913"/>
          </a:xfrm>
          <a:prstGeom prst="upArrow">
            <a:avLst>
              <a:gd name="adj1" fmla="val 50000"/>
              <a:gd name="adj2" fmla="val 513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a-ES" altLang="es-ES" sz="2000">
              <a:latin typeface="Verdana" panose="020B0604030504040204" pitchFamily="34" charset="0"/>
            </a:endParaRPr>
          </a:p>
        </p:txBody>
      </p:sp>
      <p:sp>
        <p:nvSpPr>
          <p:cNvPr id="11" name="Llamada con línea 2 10"/>
          <p:cNvSpPr/>
          <p:nvPr/>
        </p:nvSpPr>
        <p:spPr>
          <a:xfrm>
            <a:off x="9329417" y="1511772"/>
            <a:ext cx="2038350" cy="914400"/>
          </a:xfrm>
          <a:prstGeom prst="borderCallout2">
            <a:avLst>
              <a:gd name="adj1" fmla="val 47212"/>
              <a:gd name="adj2" fmla="val 78"/>
              <a:gd name="adj3" fmla="val 47212"/>
              <a:gd name="adj4" fmla="val -15732"/>
              <a:gd name="adj5" fmla="val 130657"/>
              <a:gd name="adj6" fmla="val -20632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smtClean="0">
                <a:solidFill>
                  <a:schemeClr val="tx1"/>
                </a:solidFill>
              </a:rPr>
              <a:t>Império da lei. Funcionamento imparcial, estável e previsível das instituições</a:t>
            </a:r>
            <a:endParaRPr lang="pt-BR" sz="1300">
              <a:solidFill>
                <a:schemeClr val="tx1"/>
              </a:solidFill>
            </a:endParaRPr>
          </a:p>
        </p:txBody>
      </p:sp>
      <p:sp>
        <p:nvSpPr>
          <p:cNvPr id="12" name="Llamada con línea 2 11"/>
          <p:cNvSpPr/>
          <p:nvPr/>
        </p:nvSpPr>
        <p:spPr>
          <a:xfrm>
            <a:off x="835719" y="1493358"/>
            <a:ext cx="2038350" cy="951227"/>
          </a:xfrm>
          <a:prstGeom prst="borderCallout2">
            <a:avLst>
              <a:gd name="adj1" fmla="val 53366"/>
              <a:gd name="adj2" fmla="val 100545"/>
              <a:gd name="adj3" fmla="val 54135"/>
              <a:gd name="adj4" fmla="val 118381"/>
              <a:gd name="adj5" fmla="val 120295"/>
              <a:gd name="adj6" fmla="val 12043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smtClean="0">
                <a:solidFill>
                  <a:schemeClr val="tx1"/>
                </a:solidFill>
              </a:rPr>
              <a:t>Controle social, transparência e prestação de contas</a:t>
            </a:r>
            <a:endParaRPr lang="pt-BR" sz="1300">
              <a:solidFill>
                <a:schemeClr val="tx1"/>
              </a:solidFill>
            </a:endParaRPr>
          </a:p>
        </p:txBody>
      </p:sp>
      <p:sp>
        <p:nvSpPr>
          <p:cNvPr id="13" name="Llamada con línea 2 12"/>
          <p:cNvSpPr/>
          <p:nvPr/>
        </p:nvSpPr>
        <p:spPr>
          <a:xfrm>
            <a:off x="8182248" y="5533753"/>
            <a:ext cx="2038350" cy="923925"/>
          </a:xfrm>
          <a:prstGeom prst="borderCallout2">
            <a:avLst>
              <a:gd name="adj1" fmla="val 47212"/>
              <a:gd name="adj2" fmla="val 78"/>
              <a:gd name="adj3" fmla="val 47212"/>
              <a:gd name="adj4" fmla="val -15732"/>
              <a:gd name="adj5" fmla="val 26097"/>
              <a:gd name="adj6" fmla="val -45839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smtClean="0">
                <a:solidFill>
                  <a:schemeClr val="tx1"/>
                </a:solidFill>
              </a:rPr>
              <a:t>Capacidade reitora do Estado. Eficácia e eficiência das decisões públicas</a:t>
            </a:r>
            <a:endParaRPr lang="pt-BR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1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82958" grpId="0" animBg="1"/>
      <p:bldP spid="82959" grpId="0" animBg="1"/>
      <p:bldP spid="8296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ju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" y="83127"/>
            <a:ext cx="3017521" cy="152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diplomac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" y="3293658"/>
            <a:ext cx="3017521" cy="171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de ingenierí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89" y="5280340"/>
            <a:ext cx="2886308" cy="150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de médic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88" y="81019"/>
            <a:ext cx="2886308" cy="159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de maestr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88" y="1753260"/>
            <a:ext cx="2886308" cy="167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54" name="Picture 30" descr="Resultado de imagen de funcionar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" y="1649431"/>
            <a:ext cx="3017521" cy="160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Resultado de imagen de policia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" y="5086348"/>
            <a:ext cx="3017521" cy="169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3248298" y="333613"/>
            <a:ext cx="5845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smtClean="0">
                <a:latin typeface="Arial" panose="020B0604020202020204" pitchFamily="34" charset="0"/>
                <a:cs typeface="Arial" panose="020B0604020202020204" pitchFamily="34" charset="0"/>
              </a:rPr>
              <a:t>DA ADMINISTRAÇÃO BUROCRÁTICA AO SERVIÇO PÚBLICO</a:t>
            </a:r>
            <a:endParaRPr lang="pt-BR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183775" y="1887271"/>
            <a:ext cx="5910349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DILEMAS ATUAIS DO GESTOR PÚBLICO</a:t>
            </a:r>
          </a:p>
          <a:p>
            <a:pPr algn="ctr">
              <a:defRPr/>
            </a:pPr>
            <a:endParaRPr lang="pt-BR" sz="2000" b="1" smtClean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pt-BR" sz="1400" b="1" smtClean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  <a:defRPr/>
            </a:pPr>
            <a:r>
              <a:rPr lang="pt-BR" sz="1600" b="1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Uniformidade vs Diversidade</a:t>
            </a:r>
          </a:p>
          <a:p>
            <a:pPr marL="1657350" lvl="3" indent="-285750">
              <a:buFont typeface="Wingdings" panose="05000000000000000000" pitchFamily="2" charset="2"/>
              <a:buChar char="Ø"/>
              <a:defRPr/>
            </a:pPr>
            <a:endParaRPr lang="pt-BR" sz="1600" b="1" smtClean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  <a:defRPr/>
            </a:pPr>
            <a:r>
              <a:rPr lang="pt-BR" sz="1600" b="1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Procedimentos vs Resultados</a:t>
            </a:r>
          </a:p>
          <a:p>
            <a:pPr marL="1657350" lvl="3" indent="-285750">
              <a:buFont typeface="Wingdings" panose="05000000000000000000" pitchFamily="2" charset="2"/>
              <a:buChar char="Ø"/>
              <a:defRPr/>
            </a:pPr>
            <a:endParaRPr lang="pt-BR" sz="1600" b="1" smtClean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  <a:defRPr/>
            </a:pPr>
            <a:r>
              <a:rPr lang="pt-BR" sz="1600" b="1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Regulamentação vs Discricionariedade</a:t>
            </a:r>
          </a:p>
          <a:p>
            <a:pPr marL="1657350" lvl="3" indent="-285750">
              <a:buFont typeface="Wingdings" panose="05000000000000000000" pitchFamily="2" charset="2"/>
              <a:buChar char="Ø"/>
              <a:defRPr/>
            </a:pPr>
            <a:endParaRPr lang="pt-BR" sz="1600" b="1" smtClean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  <a:defRPr/>
            </a:pPr>
            <a:r>
              <a:rPr lang="pt-BR" sz="1600" b="1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Distanciamento vs Proximidade</a:t>
            </a:r>
          </a:p>
          <a:p>
            <a:pPr marL="1657350" lvl="3" indent="-285750">
              <a:buFont typeface="Wingdings" panose="05000000000000000000" pitchFamily="2" charset="2"/>
              <a:buChar char="Ø"/>
              <a:defRPr/>
            </a:pPr>
            <a:endParaRPr lang="pt-BR" sz="1600" b="1" smtClean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  <a:defRPr/>
            </a:pPr>
            <a:r>
              <a:rPr lang="pt-BR" sz="1600" b="1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Rigidez vs Adaptação</a:t>
            </a:r>
          </a:p>
          <a:p>
            <a:pPr marL="1657350" lvl="3" indent="-285750">
              <a:buFont typeface="Wingdings" panose="05000000000000000000" pitchFamily="2" charset="2"/>
              <a:buChar char="Ø"/>
              <a:defRPr/>
            </a:pPr>
            <a:endParaRPr lang="pt-BR" sz="1600" b="1" smtClean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  <a:defRPr/>
            </a:pPr>
            <a:r>
              <a:rPr lang="pt-BR" sz="1600" b="1" smtClean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Hierarquia vs Colaboração</a:t>
            </a:r>
          </a:p>
          <a:p>
            <a:pPr algn="ctr">
              <a:defRPr/>
            </a:pPr>
            <a:endParaRPr lang="pt-BR" sz="1400">
              <a:solidFill>
                <a:srgbClr val="336699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60" name="Picture 36" descr="Resultado de imagen de CIENTÍFICO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88" y="3522212"/>
            <a:ext cx="2886308" cy="166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05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sultado de imagen de destrucción creat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259" y="913516"/>
            <a:ext cx="6575366" cy="576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65761" y="208922"/>
            <a:ext cx="11238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UMA ERA DE DESTRUIÇÃO CRIATIVA HIPER-ACELERADA  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72837" y="1457911"/>
            <a:ext cx="4073236" cy="28007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globalização e a revolução digital, combinadas, estão mudando massivamente o mundo que conhecemos.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b="1" smtClean="0">
              <a:solidFill>
                <a:srgbClr val="0070C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Instituções e empresas seculares se transformam ou desaparecm velozmente ao ritmo de uma innovação sem precedentes.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b="1" smtClean="0">
              <a:solidFill>
                <a:srgbClr val="0070C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smtClean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 que acontecerá com as organizações do setor público?</a:t>
            </a:r>
            <a:endParaRPr lang="pt-BR" sz="1600" b="1">
              <a:solidFill>
                <a:srgbClr val="0070C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1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elef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11" y="1272390"/>
            <a:ext cx="9626137" cy="495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2228935" y="207818"/>
            <a:ext cx="8710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 ELEFANTE NO CERRADO GLOBAL/DIGITAL</a:t>
            </a:r>
            <a:endParaRPr lang="ca-ES" alt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932816" y="1491162"/>
            <a:ext cx="384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dirty="0" smtClean="0">
                <a:solidFill>
                  <a:srgbClr val="005EA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Não nasceu para inovar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 smtClean="0">
              <a:solidFill>
                <a:srgbClr val="005EA4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dirty="0" smtClean="0">
                <a:solidFill>
                  <a:srgbClr val="005EA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Foi mudando mediante adaptações graduais que não transformaram de maneira profunda as suas estruturas de poder e seus modos de funcionamento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 smtClean="0">
              <a:solidFill>
                <a:srgbClr val="005EA4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rgbClr val="005EA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pt-BR" sz="1600" b="1" dirty="0" smtClean="0">
                <a:solidFill>
                  <a:srgbClr val="005EA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oderá seguir contemplando as mudanças de longe?</a:t>
            </a:r>
            <a:endParaRPr lang="pt-BR" sz="1600" b="1" dirty="0">
              <a:solidFill>
                <a:srgbClr val="005EA4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02377" y="214403"/>
            <a:ext cx="86998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 TENDÊNCIAS GLOBAIS DE FUNDO QUE ESTÃO MARCANDO O FUTURO DO SETOR PÚBLICO</a:t>
            </a:r>
            <a:endParaRPr lang="pt-BR" sz="2400" b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echa a la derecha con bandas 2"/>
          <p:cNvSpPr/>
          <p:nvPr/>
        </p:nvSpPr>
        <p:spPr>
          <a:xfrm>
            <a:off x="2124075" y="3432573"/>
            <a:ext cx="7943850" cy="1571625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350"/>
          </a:p>
        </p:txBody>
      </p:sp>
      <p:sp>
        <p:nvSpPr>
          <p:cNvPr id="13" name="Flecha a la derecha con bandas 12"/>
          <p:cNvSpPr/>
          <p:nvPr/>
        </p:nvSpPr>
        <p:spPr>
          <a:xfrm>
            <a:off x="2124075" y="1594248"/>
            <a:ext cx="7943850" cy="1571625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350"/>
          </a:p>
        </p:txBody>
      </p:sp>
      <p:sp>
        <p:nvSpPr>
          <p:cNvPr id="14" name="Flecha a la derecha con bandas 13"/>
          <p:cNvSpPr/>
          <p:nvPr/>
        </p:nvSpPr>
        <p:spPr>
          <a:xfrm>
            <a:off x="2124075" y="2495552"/>
            <a:ext cx="7943850" cy="1571625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/>
          </a:p>
        </p:txBody>
      </p:sp>
      <p:sp>
        <p:nvSpPr>
          <p:cNvPr id="15" name="Flecha a la derecha con bandas 14"/>
          <p:cNvSpPr/>
          <p:nvPr/>
        </p:nvSpPr>
        <p:spPr>
          <a:xfrm>
            <a:off x="2124075" y="4351736"/>
            <a:ext cx="7943850" cy="1571625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350"/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2400299" y="2082404"/>
            <a:ext cx="3769784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ES" sz="1650" b="1" smtClean="0">
                <a:solidFill>
                  <a:schemeClr val="bg1"/>
                </a:solidFill>
              </a:rPr>
              <a:t>COMPLEXIDADE E DIFICULDADE DOS PROBLEMAS SOCIAIS</a:t>
            </a:r>
            <a:endParaRPr lang="pt-BR" altLang="es-ES" sz="1650" b="1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>
            <a:spLocks noChangeArrowheads="1"/>
          </p:cNvSpPr>
          <p:nvPr/>
        </p:nvSpPr>
        <p:spPr bwMode="auto">
          <a:xfrm>
            <a:off x="2400300" y="3064671"/>
            <a:ext cx="2819400" cy="3462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ES" sz="1650" b="1" smtClean="0">
                <a:solidFill>
                  <a:schemeClr val="bg1"/>
                </a:solidFill>
              </a:rPr>
              <a:t>DIFUMINAÇÃO DO PODER</a:t>
            </a:r>
            <a:endParaRPr lang="pt-BR" altLang="es-ES" sz="1650" b="1">
              <a:solidFill>
                <a:schemeClr val="bg1"/>
              </a:solidFill>
            </a:endParaRPr>
          </a:p>
        </p:txBody>
      </p:sp>
      <p:sp>
        <p:nvSpPr>
          <p:cNvPr id="17" name="CuadroTexto 16"/>
          <p:cNvSpPr txBox="1">
            <a:spLocks noChangeArrowheads="1"/>
          </p:cNvSpPr>
          <p:nvPr/>
        </p:nvSpPr>
        <p:spPr bwMode="auto">
          <a:xfrm>
            <a:off x="2400301" y="4902996"/>
            <a:ext cx="2981325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ES" sz="1650" b="1" smtClean="0">
                <a:solidFill>
                  <a:schemeClr val="bg1"/>
                </a:solidFill>
              </a:rPr>
              <a:t>INDIVÍDUOS CRESCENTEMENTE AUTÔNOMOS</a:t>
            </a:r>
            <a:endParaRPr lang="pt-BR" altLang="es-ES" sz="1650" b="1">
              <a:solidFill>
                <a:schemeClr val="bg1"/>
              </a:solidFill>
            </a:endParaRPr>
          </a:p>
        </p:txBody>
      </p:sp>
      <p:sp>
        <p:nvSpPr>
          <p:cNvPr id="18" name="CuadroTexto 17"/>
          <p:cNvSpPr txBox="1">
            <a:spLocks noChangeArrowheads="1"/>
          </p:cNvSpPr>
          <p:nvPr/>
        </p:nvSpPr>
        <p:spPr bwMode="auto">
          <a:xfrm>
            <a:off x="2400300" y="3898107"/>
            <a:ext cx="2819400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ES" sz="1650" b="1" smtClean="0">
                <a:solidFill>
                  <a:schemeClr val="bg1"/>
                </a:solidFill>
              </a:rPr>
              <a:t>REVOLUÇÃO TECNOLÓGICA EXPONENCIAL</a:t>
            </a:r>
            <a:endParaRPr lang="pt-BR" altLang="es-ES" sz="165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2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32" y="1401216"/>
            <a:ext cx="1283494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https://img.washingtonpost.com/rw/2010-2019/WashingtonPost/2011/08/10/Outlook/Images/books0814gro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153" y="4774207"/>
            <a:ext cx="1635919" cy="195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09" y="2890540"/>
            <a:ext cx="1974056" cy="157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agen 5" descr="UN-SD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81" y="1642293"/>
            <a:ext cx="2897981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 descr="https://publicintelligence.net/wp-content/uploads/2012/12/GlobalTrends203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799" y="4774207"/>
            <a:ext cx="1494234" cy="188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93" y="2632271"/>
            <a:ext cx="1920479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s://images-na.ssl-images-amazon.com/images/I/51AIpM-Gx6L._SX329_BO1,204,203,200_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6" y="2693293"/>
            <a:ext cx="1308918" cy="19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echa a la derecha con bandas 9"/>
          <p:cNvSpPr/>
          <p:nvPr/>
        </p:nvSpPr>
        <p:spPr>
          <a:xfrm>
            <a:off x="2124075" y="54297"/>
            <a:ext cx="7943850" cy="1571625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350"/>
          </a:p>
        </p:txBody>
      </p:sp>
      <p:sp>
        <p:nvSpPr>
          <p:cNvPr id="11" name="CuadroTexto 10"/>
          <p:cNvSpPr txBox="1">
            <a:spLocks noChangeArrowheads="1"/>
          </p:cNvSpPr>
          <p:nvPr/>
        </p:nvSpPr>
        <p:spPr bwMode="auto">
          <a:xfrm>
            <a:off x="2400300" y="542453"/>
            <a:ext cx="3251200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ES" sz="1650" b="1" smtClean="0">
                <a:solidFill>
                  <a:schemeClr val="bg1"/>
                </a:solidFill>
              </a:rPr>
              <a:t>COMPLEXIDADE E DIFICULDADE DOS PROBLEMAS SOCIAIS</a:t>
            </a:r>
            <a:endParaRPr lang="pt-BR" altLang="es-ES" sz="1650" b="1">
              <a:solidFill>
                <a:schemeClr val="bg1"/>
              </a:solidFill>
            </a:endParaRPr>
          </a:p>
        </p:txBody>
      </p:sp>
      <p:sp>
        <p:nvSpPr>
          <p:cNvPr id="12" name="CuadroTexto 1"/>
          <p:cNvSpPr txBox="1">
            <a:spLocks noChangeArrowheads="1"/>
          </p:cNvSpPr>
          <p:nvPr/>
        </p:nvSpPr>
        <p:spPr bwMode="auto">
          <a:xfrm>
            <a:off x="5657851" y="568648"/>
            <a:ext cx="3941232" cy="5078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ES" sz="1350" smtClean="0">
                <a:solidFill>
                  <a:schemeClr val="bg1"/>
                </a:solidFill>
              </a:rPr>
              <a:t>desemprego   desigualdade   energia   alimentação   clima   urbanização   envelhecimento   riscos   </a:t>
            </a:r>
            <a:endParaRPr lang="pt-BR" altLang="es-ES" sz="13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7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ook-featu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198185"/>
            <a:ext cx="4953000" cy="324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echa a la derecha con bandas 2"/>
          <p:cNvSpPr/>
          <p:nvPr/>
        </p:nvSpPr>
        <p:spPr>
          <a:xfrm>
            <a:off x="2019300" y="147631"/>
            <a:ext cx="7943850" cy="1571625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350"/>
          </a:p>
        </p:txBody>
      </p:sp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2295525" y="716750"/>
            <a:ext cx="2819400" cy="3462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ES" sz="1650" b="1" smtClean="0">
                <a:solidFill>
                  <a:schemeClr val="bg1"/>
                </a:solidFill>
              </a:rPr>
              <a:t>DIFUMINAÇÃO DO PODER</a:t>
            </a:r>
            <a:endParaRPr lang="pt-BR" altLang="es-ES" sz="1650" b="1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5553075" y="602441"/>
            <a:ext cx="3867150" cy="7155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ES" sz="1350" dirty="0" smtClean="0">
                <a:solidFill>
                  <a:schemeClr val="bg1"/>
                </a:solidFill>
              </a:rPr>
              <a:t>peso decrescente  hierarquia   novas formas de influência   contra-poderes   redes   coalizões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es-E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3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quantumtunnel.files.wordpress.com/2014/05/ima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871" y="1638390"/>
            <a:ext cx="3597181" cy="432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echa a la derecha con bandas 2"/>
          <p:cNvSpPr/>
          <p:nvPr/>
        </p:nvSpPr>
        <p:spPr>
          <a:xfrm>
            <a:off x="2286000" y="142295"/>
            <a:ext cx="7943850" cy="1571625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350"/>
          </a:p>
        </p:txBody>
      </p:sp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2562225" y="572691"/>
            <a:ext cx="2819400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ES" sz="1650" b="1" smtClean="0">
                <a:solidFill>
                  <a:schemeClr val="bg1"/>
                </a:solidFill>
              </a:rPr>
              <a:t>REVOLUÇÃO TECNOLÓGICA EXPONENCIAL</a:t>
            </a:r>
            <a:endParaRPr lang="pt-BR" altLang="es-ES" sz="1650" b="1">
              <a:solidFill>
                <a:schemeClr val="bg1"/>
              </a:solidFill>
            </a:endParaRPr>
          </a:p>
        </p:txBody>
      </p:sp>
      <p:sp>
        <p:nvSpPr>
          <p:cNvPr id="5" name="CuadroTexto 18"/>
          <p:cNvSpPr txBox="1">
            <a:spLocks noChangeArrowheads="1"/>
          </p:cNvSpPr>
          <p:nvPr/>
        </p:nvSpPr>
        <p:spPr bwMode="auto">
          <a:xfrm>
            <a:off x="5819775" y="570318"/>
            <a:ext cx="3867150" cy="7155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s-ES" sz="1350" smtClean="0">
                <a:solidFill>
                  <a:schemeClr val="bg1"/>
                </a:solidFill>
              </a:rPr>
              <a:t>inteligência artificial   neurociência   biomedicina robótica   impressão 3D   big data   nanotecnologias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es-ES" sz="13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5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915</Words>
  <Application>Microsoft Macintosh PowerPoint</Application>
  <PresentationFormat>Custom</PresentationFormat>
  <Paragraphs>188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Fundación Esade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Longo Martinez, Francisco</dc:creator>
  <cp:lastModifiedBy>Roberta Tiemi Saita</cp:lastModifiedBy>
  <cp:revision>44</cp:revision>
  <dcterms:created xsi:type="dcterms:W3CDTF">2017-04-04T11:58:38Z</dcterms:created>
  <dcterms:modified xsi:type="dcterms:W3CDTF">2017-06-19T21:26:04Z</dcterms:modified>
</cp:coreProperties>
</file>