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sldIdLst>
    <p:sldId id="256" r:id="rId5"/>
  </p:sldIdLst>
  <p:sldSz cx="13363575" cy="94488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52DD01-6109-3882-AD52-90EFDA5B8902}" v="361" dt="2026-07-20T12:02:10.242"/>
    <p1510:client id="{B5B87F67-AC64-E14C-87CD-886D2F2B8F16}" v="1021" dt="2026-07-20T19:38:20.2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859" autoAdjust="0"/>
    <p:restoredTop sz="94660"/>
  </p:normalViewPr>
  <p:slideViewPr>
    <p:cSldViewPr snapToGrid="0">
      <p:cViewPr>
        <p:scale>
          <a:sx n="100" d="100"/>
          <a:sy n="100" d="100"/>
        </p:scale>
        <p:origin x="-2122" y="-20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3" name="Conector: Curvo 182"/>
          <p:cNvCxnSpPr>
            <a:cxnSpLocks/>
          </p:cNvCxnSpPr>
          <p:nvPr/>
        </p:nvCxnSpPr>
        <p:spPr>
          <a:xfrm flipH="1">
            <a:off x="8234352" y="6586612"/>
            <a:ext cx="3232687" cy="2208352"/>
          </a:xfrm>
          <a:prstGeom prst="curvedConnector3">
            <a:avLst>
              <a:gd name="adj1" fmla="val -93"/>
            </a:avLst>
          </a:prstGeom>
          <a:ln w="23813">
            <a:solidFill>
              <a:srgbClr val="66BE7A"/>
            </a:solidFill>
            <a:prstDash val="solid"/>
            <a:headEnd type="arrow" w="med" len="med"/>
          </a:ln>
        </p:spPr>
      </p:cxnSp>
      <p:cxnSp>
        <p:nvCxnSpPr>
          <p:cNvPr id="177" name="Conector: Curvo 176"/>
          <p:cNvCxnSpPr>
            <a:cxnSpLocks/>
          </p:cNvCxnSpPr>
          <p:nvPr/>
        </p:nvCxnSpPr>
        <p:spPr>
          <a:xfrm>
            <a:off x="8232444" y="3344847"/>
            <a:ext cx="785813" cy="1838325"/>
          </a:xfrm>
          <a:prstGeom prst="curvedConnector2">
            <a:avLst/>
          </a:prstGeom>
          <a:ln w="23813">
            <a:solidFill>
              <a:srgbClr val="66BE7A"/>
            </a:solidFill>
            <a:prstDash val="solid"/>
            <a:headEnd type="arrow" w="med" len="med"/>
          </a:ln>
        </p:spPr>
      </p:cxnSp>
      <p:cxnSp>
        <p:nvCxnSpPr>
          <p:cNvPr id="179" name="Conector de Seta Reta 178"/>
          <p:cNvCxnSpPr>
            <a:cxnSpLocks/>
          </p:cNvCxnSpPr>
          <p:nvPr/>
        </p:nvCxnSpPr>
        <p:spPr>
          <a:xfrm flipV="1">
            <a:off x="6581775" y="4067716"/>
            <a:ext cx="0" cy="4124325"/>
          </a:xfrm>
          <a:prstGeom prst="straightConnector1">
            <a:avLst/>
          </a:prstGeom>
          <a:ln w="23813">
            <a:solidFill>
              <a:srgbClr val="66BE7A"/>
            </a:solidFill>
            <a:prstDash val="solid"/>
            <a:headEnd type="arrow" w="med" len="med"/>
          </a:ln>
        </p:spPr>
      </p:cxnSp>
      <p:cxnSp>
        <p:nvCxnSpPr>
          <p:cNvPr id="178" name="Conector: Curvo 177"/>
          <p:cNvCxnSpPr>
            <a:cxnSpLocks/>
          </p:cNvCxnSpPr>
          <p:nvPr/>
        </p:nvCxnSpPr>
        <p:spPr>
          <a:xfrm>
            <a:off x="8292887" y="3062464"/>
            <a:ext cx="3169920" cy="2009775"/>
          </a:xfrm>
          <a:prstGeom prst="curvedConnector2">
            <a:avLst/>
          </a:prstGeom>
          <a:ln w="23813">
            <a:solidFill>
              <a:srgbClr val="66BE7A"/>
            </a:solidFill>
            <a:prstDash val="solid"/>
            <a:headEnd type="arrow" w="med" len="med"/>
          </a:ln>
        </p:spPr>
      </p:cxnSp>
      <p:cxnSp>
        <p:nvCxnSpPr>
          <p:cNvPr id="182" name="Conector: Curvo 181"/>
          <p:cNvCxnSpPr>
            <a:cxnSpLocks/>
          </p:cNvCxnSpPr>
          <p:nvPr/>
        </p:nvCxnSpPr>
        <p:spPr>
          <a:xfrm rot="5400000">
            <a:off x="7653221" y="6998225"/>
            <a:ext cx="1857375" cy="780815"/>
          </a:xfrm>
          <a:prstGeom prst="curvedConnector2">
            <a:avLst/>
          </a:prstGeom>
          <a:ln w="23813">
            <a:solidFill>
              <a:srgbClr val="66BE7A"/>
            </a:solidFill>
            <a:prstDash val="solid"/>
            <a:headEnd type="arrow" w="med" len="med"/>
          </a:ln>
        </p:spPr>
      </p:cxnSp>
      <p:cxnSp>
        <p:nvCxnSpPr>
          <p:cNvPr id="181" name="Conector: Curvo 180"/>
          <p:cNvCxnSpPr>
            <a:cxnSpLocks/>
          </p:cNvCxnSpPr>
          <p:nvPr/>
        </p:nvCxnSpPr>
        <p:spPr>
          <a:xfrm rot="16200000" flipH="1">
            <a:off x="4138135" y="7057637"/>
            <a:ext cx="1891666" cy="766764"/>
          </a:xfrm>
          <a:prstGeom prst="curvedConnector2">
            <a:avLst/>
          </a:prstGeom>
          <a:ln w="23813">
            <a:solidFill>
              <a:srgbClr val="66BE7A"/>
            </a:solidFill>
            <a:prstDash val="solid"/>
            <a:headEnd type="arrow" w="med" len="med"/>
          </a:ln>
        </p:spPr>
      </p:cxnSp>
      <p:cxnSp>
        <p:nvCxnSpPr>
          <p:cNvPr id="180" name="Conector: Curvo 179"/>
          <p:cNvCxnSpPr>
            <a:cxnSpLocks/>
          </p:cNvCxnSpPr>
          <p:nvPr/>
        </p:nvCxnSpPr>
        <p:spPr>
          <a:xfrm>
            <a:off x="2167656" y="6597068"/>
            <a:ext cx="3127774" cy="2217897"/>
          </a:xfrm>
          <a:prstGeom prst="curvedConnector3">
            <a:avLst>
              <a:gd name="adj1" fmla="val -186"/>
            </a:avLst>
          </a:prstGeom>
          <a:ln w="23813">
            <a:solidFill>
              <a:srgbClr val="66BE7A"/>
            </a:solidFill>
            <a:prstDash val="solid"/>
            <a:headEnd type="arrow" w="med" len="med"/>
          </a:ln>
        </p:spPr>
      </p:cxnSp>
      <p:cxnSp>
        <p:nvCxnSpPr>
          <p:cNvPr id="176" name="Conector: Curvo 175"/>
          <p:cNvCxnSpPr>
            <a:cxnSpLocks/>
          </p:cNvCxnSpPr>
          <p:nvPr/>
        </p:nvCxnSpPr>
        <p:spPr>
          <a:xfrm rot="10800000" flipV="1">
            <a:off x="4619624" y="3986040"/>
            <a:ext cx="707227" cy="1790700"/>
          </a:xfrm>
          <a:prstGeom prst="curvedConnector2">
            <a:avLst/>
          </a:prstGeom>
          <a:ln w="23813">
            <a:solidFill>
              <a:srgbClr val="66BE7A"/>
            </a:solidFill>
            <a:prstDash val="solid"/>
            <a:headEnd type="arrow" w="med" len="med"/>
          </a:ln>
        </p:spPr>
      </p:cxnSp>
      <p:cxnSp>
        <p:nvCxnSpPr>
          <p:cNvPr id="175" name="Conector: Curvo 174"/>
          <p:cNvCxnSpPr>
            <a:cxnSpLocks/>
          </p:cNvCxnSpPr>
          <p:nvPr/>
        </p:nvCxnSpPr>
        <p:spPr>
          <a:xfrm rot="10800000" flipV="1">
            <a:off x="2055520" y="3096723"/>
            <a:ext cx="3095625" cy="2076450"/>
          </a:xfrm>
          <a:prstGeom prst="curvedConnector2">
            <a:avLst/>
          </a:prstGeom>
          <a:ln w="23813">
            <a:solidFill>
              <a:srgbClr val="66BE7A"/>
            </a:solidFill>
            <a:prstDash val="solid"/>
            <a:headEnd type="arrow" w="med" len="med"/>
          </a:ln>
        </p:spPr>
      </p:cxnSp>
      <p:cxnSp>
        <p:nvCxnSpPr>
          <p:cNvPr id="174" name="Conector de Seta Reta 173"/>
          <p:cNvCxnSpPr>
            <a:cxnSpLocks/>
          </p:cNvCxnSpPr>
          <p:nvPr/>
        </p:nvCxnSpPr>
        <p:spPr>
          <a:xfrm>
            <a:off x="6581775" y="2171277"/>
            <a:ext cx="0" cy="1085850"/>
          </a:xfrm>
          <a:prstGeom prst="straightConnector1">
            <a:avLst/>
          </a:prstGeom>
          <a:ln w="23813">
            <a:solidFill>
              <a:srgbClr val="66BE7A"/>
            </a:solidFill>
            <a:prstDash val="solid"/>
            <a:headEnd type="arrow" w="med" len="med"/>
            <a:tailEnd type="arrow" w="med" len="med"/>
          </a:ln>
        </p:spPr>
      </p:cxnSp>
      <p:sp>
        <p:nvSpPr>
          <p:cNvPr id="3" name="enap-logo">
            <a:extLst>
              <a:ext uri="{FF2B5EF4-FFF2-40B4-BE49-F238E27FC236}">
                <a16:creationId xmlns:a16="http://schemas.microsoft.com/office/drawing/2014/main" id="{B0969A65-CD81-444A-B943-6668D0490CB4}"/>
              </a:ext>
            </a:extLst>
          </p:cNvPr>
          <p:cNvSpPr>
            <a:spLocks noGrp="1"/>
          </p:cNvSpPr>
          <p:nvPr/>
        </p:nvSpPr>
        <p:spPr>
          <a:xfrm>
            <a:off x="12192000" y="209550"/>
            <a:ext cx="533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 dirty="0">
                <a:solidFill>
                  <a:srgbClr val="FFFFFF"/>
                </a:solidFill>
              </a:rPr>
              <a:t>Enap</a:t>
            </a:r>
          </a:p>
        </p:txBody>
      </p:sp>
      <p:sp>
        <p:nvSpPr>
          <p:cNvPr id="4" name="faixa-titulo">
            <a:extLst>
              <a:ext uri="{FF2B5EF4-FFF2-40B4-BE49-F238E27FC236}">
                <a16:creationId xmlns:a16="http://schemas.microsoft.com/office/drawing/2014/main" id="{58D3B7B3-AF06-43E7-B32B-A0E1D64EC302}"/>
              </a:ext>
            </a:extLst>
          </p:cNvPr>
          <p:cNvSpPr>
            <a:spLocks noGrp="1"/>
          </p:cNvSpPr>
          <p:nvPr/>
        </p:nvSpPr>
        <p:spPr>
          <a:xfrm>
            <a:off x="181096" y="102507"/>
            <a:ext cx="6254627" cy="675853"/>
          </a:xfrm>
          <a:prstGeom prst="rect">
            <a:avLst/>
          </a:prstGeom>
          <a:solidFill>
            <a:srgbClr val="006B3C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itulo">
            <a:extLst>
              <a:ext uri="{FF2B5EF4-FFF2-40B4-BE49-F238E27FC236}">
                <a16:creationId xmlns:a16="http://schemas.microsoft.com/office/drawing/2014/main" id="{D0B9D917-B5B5-465E-B283-E872D19DD531}"/>
              </a:ext>
            </a:extLst>
          </p:cNvPr>
          <p:cNvSpPr>
            <a:spLocks noGrp="1"/>
          </p:cNvSpPr>
          <p:nvPr/>
        </p:nvSpPr>
        <p:spPr>
          <a:xfrm>
            <a:off x="353729" y="165866"/>
            <a:ext cx="5704471" cy="55055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 algn="l">
              <a:defRPr sz="3075" b="1">
                <a:solidFill>
                  <a:srgbClr val="FFFFFF"/>
                </a:solidFill>
              </a:defRPr>
            </a:pPr>
            <a:r>
              <a:rPr lang="pt-BR" sz="3050" b="1">
                <a:solidFill>
                  <a:srgbClr val="FFFFFF"/>
                </a:solidFill>
                <a:latin typeface="Aptos"/>
              </a:rPr>
              <a:t>CANVA</a:t>
            </a:r>
            <a:r>
              <a:rPr sz="3050" b="1" dirty="0">
                <a:solidFill>
                  <a:srgbClr val="FFFFFF"/>
                </a:solidFill>
                <a:latin typeface="Aptos"/>
              </a:rPr>
              <a:t> DE INOVAÇÃO ABERTA</a:t>
            </a:r>
            <a:endParaRPr lang="pt-BR" sz="3050" b="1" dirty="0">
              <a:solidFill>
                <a:srgbClr val="FFFFFF"/>
              </a:solidFill>
              <a:latin typeface="Aptos"/>
            </a:endParaRPr>
          </a:p>
        </p:txBody>
      </p:sp>
      <p:sp>
        <p:nvSpPr>
          <p:cNvPr id="7" name="pergunta-1-resposta">
            <a:extLst>
              <a:ext uri="{FF2B5EF4-FFF2-40B4-BE49-F238E27FC236}">
                <a16:creationId xmlns:a16="http://schemas.microsoft.com/office/drawing/2014/main" id="{021E676F-8E47-4D70-A439-C141B1CBC475}"/>
              </a:ext>
            </a:extLst>
          </p:cNvPr>
          <p:cNvSpPr>
            <a:spLocks noGrp="1"/>
          </p:cNvSpPr>
          <p:nvPr/>
        </p:nvSpPr>
        <p:spPr>
          <a:xfrm>
            <a:off x="4524375" y="1415486"/>
            <a:ext cx="4333875" cy="685800"/>
          </a:xfrm>
          <a:prstGeom prst="roundRect">
            <a:avLst>
              <a:gd name="adj" fmla="val 16667"/>
            </a:avLst>
          </a:prstGeom>
          <a:solidFill>
            <a:srgbClr val="D8EDE0"/>
          </a:solidFill>
          <a:ln w="9525">
            <a:solidFill>
              <a:srgbClr val="C5E3D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pergunta-1-cabecalho">
            <a:extLst>
              <a:ext uri="{FF2B5EF4-FFF2-40B4-BE49-F238E27FC236}">
                <a16:creationId xmlns:a16="http://schemas.microsoft.com/office/drawing/2014/main" id="{837A3321-6B34-4537-927B-035033F84DFD}"/>
              </a:ext>
            </a:extLst>
          </p:cNvPr>
          <p:cNvSpPr>
            <a:spLocks noGrp="1"/>
          </p:cNvSpPr>
          <p:nvPr/>
        </p:nvSpPr>
        <p:spPr>
          <a:xfrm>
            <a:off x="4524844" y="962701"/>
            <a:ext cx="4333875" cy="400050"/>
          </a:xfrm>
          <a:prstGeom prst="roundRect">
            <a:avLst>
              <a:gd name="adj" fmla="val 28571"/>
            </a:avLst>
          </a:prstGeom>
          <a:solidFill>
            <a:srgbClr val="FFFFFF"/>
          </a:solidFill>
          <a:ln w="9525">
            <a:solidFill>
              <a:srgbClr val="E1E1E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numero-1">
            <a:extLst>
              <a:ext uri="{FF2B5EF4-FFF2-40B4-BE49-F238E27FC236}">
                <a16:creationId xmlns:a16="http://schemas.microsoft.com/office/drawing/2014/main" id="{75A49D24-DD85-45D4-87E2-0A3804F26D43}"/>
              </a:ext>
            </a:extLst>
          </p:cNvPr>
          <p:cNvSpPr>
            <a:spLocks noGrp="1"/>
          </p:cNvSpPr>
          <p:nvPr/>
        </p:nvSpPr>
        <p:spPr>
          <a:xfrm>
            <a:off x="4391495" y="972226"/>
            <a:ext cx="266700" cy="266700"/>
          </a:xfrm>
          <a:prstGeom prst="roundRect">
            <a:avLst>
              <a:gd name="adj" fmla="val 42857"/>
            </a:avLst>
          </a:prstGeom>
          <a:solidFill>
            <a:srgbClr val="006B3C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numero-1-texto">
            <a:extLst>
              <a:ext uri="{FF2B5EF4-FFF2-40B4-BE49-F238E27FC236}">
                <a16:creationId xmlns:a16="http://schemas.microsoft.com/office/drawing/2014/main" id="{83E0A231-9A41-4B5F-A474-7892109100A0}"/>
              </a:ext>
            </a:extLst>
          </p:cNvPr>
          <p:cNvSpPr>
            <a:spLocks noGrp="1"/>
          </p:cNvSpPr>
          <p:nvPr/>
        </p:nvSpPr>
        <p:spPr>
          <a:xfrm>
            <a:off x="4391495" y="972226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1" name="pergunta-1">
            <a:extLst>
              <a:ext uri="{FF2B5EF4-FFF2-40B4-BE49-F238E27FC236}">
                <a16:creationId xmlns:a16="http://schemas.microsoft.com/office/drawing/2014/main" id="{5EE396A6-B735-4C69-8371-74442365D478}"/>
              </a:ext>
            </a:extLst>
          </p:cNvPr>
          <p:cNvSpPr>
            <a:spLocks noGrp="1"/>
          </p:cNvSpPr>
          <p:nvPr/>
        </p:nvSpPr>
        <p:spPr>
          <a:xfrm>
            <a:off x="4578201" y="954597"/>
            <a:ext cx="4280518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>
              <a:defRPr sz="900" b="0">
                <a:solidFill>
                  <a:srgbClr val="173D2B"/>
                </a:solidFill>
              </a:defRPr>
            </a:pPr>
            <a:r>
              <a:rPr lang="pt-BR" sz="1200" b="0">
                <a:solidFill>
                  <a:srgbClr val="173D2B"/>
                </a:solidFill>
              </a:rPr>
              <a:t>Qual é o problema (resultado indesejado) que se quer resolver com </a:t>
            </a:r>
            <a:r>
              <a:rPr lang="pt-BR" sz="1200">
                <a:solidFill>
                  <a:srgbClr val="173D2B"/>
                </a:solidFill>
              </a:rPr>
              <a:t>uma solução inovadora</a:t>
            </a:r>
            <a:r>
              <a:rPr lang="pt-BR" sz="1200" b="0">
                <a:solidFill>
                  <a:srgbClr val="173D2B"/>
                </a:solidFill>
              </a:rPr>
              <a:t>?</a:t>
            </a:r>
          </a:p>
        </p:txBody>
      </p:sp>
      <p:sp>
        <p:nvSpPr>
          <p:cNvPr id="12" name="pergunta-2-resposta">
            <a:extLst>
              <a:ext uri="{FF2B5EF4-FFF2-40B4-BE49-F238E27FC236}">
                <a16:creationId xmlns:a16="http://schemas.microsoft.com/office/drawing/2014/main" id="{5EB18BF3-BFFF-40FE-8F8B-1B52119C027F}"/>
              </a:ext>
            </a:extLst>
          </p:cNvPr>
          <p:cNvSpPr>
            <a:spLocks noGrp="1"/>
          </p:cNvSpPr>
          <p:nvPr/>
        </p:nvSpPr>
        <p:spPr>
          <a:xfrm>
            <a:off x="5334000" y="3326644"/>
            <a:ext cx="2867495" cy="756316"/>
          </a:xfrm>
          <a:prstGeom prst="roundRect">
            <a:avLst>
              <a:gd name="adj" fmla="val 13043"/>
            </a:avLst>
          </a:prstGeom>
          <a:solidFill>
            <a:srgbClr val="D8EDE0"/>
          </a:solidFill>
          <a:ln w="9525">
            <a:solidFill>
              <a:srgbClr val="C5E3D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pergunta-2-cabecalho">
            <a:extLst>
              <a:ext uri="{FF2B5EF4-FFF2-40B4-BE49-F238E27FC236}">
                <a16:creationId xmlns:a16="http://schemas.microsoft.com/office/drawing/2014/main" id="{3E27D787-D138-43D0-BB1F-535B69E305FB}"/>
              </a:ext>
            </a:extLst>
          </p:cNvPr>
          <p:cNvSpPr>
            <a:spLocks noGrp="1"/>
          </p:cNvSpPr>
          <p:nvPr/>
        </p:nvSpPr>
        <p:spPr>
          <a:xfrm>
            <a:off x="5334000" y="2896698"/>
            <a:ext cx="2857500" cy="400050"/>
          </a:xfrm>
          <a:prstGeom prst="roundRect">
            <a:avLst>
              <a:gd name="adj" fmla="val 28571"/>
            </a:avLst>
          </a:prstGeom>
          <a:solidFill>
            <a:srgbClr val="FFFFFF"/>
          </a:solidFill>
          <a:ln w="9525">
            <a:solidFill>
              <a:srgbClr val="E1E1E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numero-2">
            <a:extLst>
              <a:ext uri="{FF2B5EF4-FFF2-40B4-BE49-F238E27FC236}">
                <a16:creationId xmlns:a16="http://schemas.microsoft.com/office/drawing/2014/main" id="{F2929EA2-0442-4BC4-A009-94FC8E5E0EB6}"/>
              </a:ext>
            </a:extLst>
          </p:cNvPr>
          <p:cNvSpPr>
            <a:spLocks noGrp="1"/>
          </p:cNvSpPr>
          <p:nvPr/>
        </p:nvSpPr>
        <p:spPr>
          <a:xfrm>
            <a:off x="5191125" y="2963374"/>
            <a:ext cx="266700" cy="266700"/>
          </a:xfrm>
          <a:prstGeom prst="roundRect">
            <a:avLst>
              <a:gd name="adj" fmla="val 42857"/>
            </a:avLst>
          </a:prstGeom>
          <a:solidFill>
            <a:srgbClr val="006B3C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numero-2-texto">
            <a:extLst>
              <a:ext uri="{FF2B5EF4-FFF2-40B4-BE49-F238E27FC236}">
                <a16:creationId xmlns:a16="http://schemas.microsoft.com/office/drawing/2014/main" id="{8DA7495E-774B-4B26-8579-892D13704C4E}"/>
              </a:ext>
            </a:extLst>
          </p:cNvPr>
          <p:cNvSpPr>
            <a:spLocks noGrp="1"/>
          </p:cNvSpPr>
          <p:nvPr/>
        </p:nvSpPr>
        <p:spPr>
          <a:xfrm>
            <a:off x="5191125" y="2963374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6" name="pergunta-2">
            <a:extLst>
              <a:ext uri="{FF2B5EF4-FFF2-40B4-BE49-F238E27FC236}">
                <a16:creationId xmlns:a16="http://schemas.microsoft.com/office/drawing/2014/main" id="{E4420BBD-2805-4F55-A4FC-A48E7C685686}"/>
              </a:ext>
            </a:extLst>
          </p:cNvPr>
          <p:cNvSpPr>
            <a:spLocks noGrp="1"/>
          </p:cNvSpPr>
          <p:nvPr/>
        </p:nvSpPr>
        <p:spPr>
          <a:xfrm>
            <a:off x="5505450" y="2915749"/>
            <a:ext cx="26193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>
              <a:defRPr sz="900" b="0">
                <a:solidFill>
                  <a:srgbClr val="173D2B"/>
                </a:solidFill>
              </a:defRPr>
            </a:pPr>
            <a:r>
              <a:rPr lang="pt-BR" sz="1200" b="0" dirty="0">
                <a:solidFill>
                  <a:srgbClr val="173D2B"/>
                </a:solidFill>
                <a:ea typeface="+mn-lt"/>
                <a:cs typeface="+mn-lt"/>
              </a:rPr>
              <a:t>Que </a:t>
            </a:r>
            <a:r>
              <a:rPr lang="pt-BR" sz="1200" dirty="0">
                <a:solidFill>
                  <a:srgbClr val="173D2B"/>
                </a:solidFill>
                <a:ea typeface="+mn-lt"/>
                <a:cs typeface="+mn-lt"/>
              </a:rPr>
              <a:t>resultado inovador </a:t>
            </a:r>
            <a:r>
              <a:rPr lang="pt-BR" sz="1200" b="0" dirty="0">
                <a:solidFill>
                  <a:srgbClr val="173D2B"/>
                </a:solidFill>
                <a:ea typeface="+mn-lt"/>
                <a:cs typeface="+mn-lt"/>
              </a:rPr>
              <a:t>o </a:t>
            </a:r>
            <a:r>
              <a:rPr lang="pt-BR" sz="1200" dirty="0">
                <a:solidFill>
                  <a:srgbClr val="173D2B"/>
                </a:solidFill>
                <a:ea typeface="+mn-lt"/>
                <a:cs typeface="+mn-lt"/>
              </a:rPr>
              <a:t>CPSI deve </a:t>
            </a:r>
            <a:r>
              <a:rPr lang="pt-BR" sz="1200">
                <a:solidFill>
                  <a:srgbClr val="173D2B"/>
                </a:solidFill>
                <a:ea typeface="+mn-lt"/>
                <a:cs typeface="+mn-lt"/>
              </a:rPr>
              <a:t>entregar</a:t>
            </a:r>
            <a:r>
              <a:rPr lang="pt-BR" sz="1200" b="0">
                <a:solidFill>
                  <a:srgbClr val="173D2B"/>
                </a:solidFill>
                <a:ea typeface="+mn-lt"/>
                <a:cs typeface="+mn-lt"/>
              </a:rPr>
              <a:t>?</a:t>
            </a:r>
            <a:endParaRPr lang="pt-BR" sz="1200">
              <a:ea typeface="+mn-lt"/>
              <a:cs typeface="+mn-lt"/>
            </a:endParaRPr>
          </a:p>
        </p:txBody>
      </p:sp>
      <p:sp>
        <p:nvSpPr>
          <p:cNvPr id="17" name="pergunta-5-resposta">
            <a:extLst>
              <a:ext uri="{FF2B5EF4-FFF2-40B4-BE49-F238E27FC236}">
                <a16:creationId xmlns:a16="http://schemas.microsoft.com/office/drawing/2014/main" id="{F770CED9-EC73-4251-9754-1D067546C340}"/>
              </a:ext>
            </a:extLst>
          </p:cNvPr>
          <p:cNvSpPr>
            <a:spLocks noGrp="1"/>
          </p:cNvSpPr>
          <p:nvPr/>
        </p:nvSpPr>
        <p:spPr>
          <a:xfrm>
            <a:off x="1361135" y="5503133"/>
            <a:ext cx="1648642" cy="1046802"/>
          </a:xfrm>
          <a:prstGeom prst="roundRect">
            <a:avLst>
              <a:gd name="adj" fmla="val 10714"/>
            </a:avLst>
          </a:prstGeom>
          <a:solidFill>
            <a:srgbClr val="D8EDE0"/>
          </a:solidFill>
          <a:ln w="9525">
            <a:solidFill>
              <a:srgbClr val="C5E3D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pergunta-5-cabecalho">
            <a:extLst>
              <a:ext uri="{FF2B5EF4-FFF2-40B4-BE49-F238E27FC236}">
                <a16:creationId xmlns:a16="http://schemas.microsoft.com/office/drawing/2014/main" id="{BC211520-ADC0-42D2-BF8A-3085CA3AF8E4}"/>
              </a:ext>
            </a:extLst>
          </p:cNvPr>
          <p:cNvSpPr>
            <a:spLocks noGrp="1"/>
          </p:cNvSpPr>
          <p:nvPr/>
        </p:nvSpPr>
        <p:spPr>
          <a:xfrm>
            <a:off x="1361135" y="4803220"/>
            <a:ext cx="1648643" cy="660016"/>
          </a:xfrm>
          <a:prstGeom prst="roundRect">
            <a:avLst>
              <a:gd name="adj" fmla="val 28571"/>
            </a:avLst>
          </a:prstGeom>
          <a:solidFill>
            <a:srgbClr val="FFFFFF"/>
          </a:solidFill>
          <a:ln w="9525">
            <a:solidFill>
              <a:srgbClr val="E1E1E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numero-5">
            <a:extLst>
              <a:ext uri="{FF2B5EF4-FFF2-40B4-BE49-F238E27FC236}">
                <a16:creationId xmlns:a16="http://schemas.microsoft.com/office/drawing/2014/main" id="{DCC57A58-BD2B-4D4C-922C-689A2897999F}"/>
              </a:ext>
            </a:extLst>
          </p:cNvPr>
          <p:cNvSpPr>
            <a:spLocks noGrp="1"/>
          </p:cNvSpPr>
          <p:nvPr/>
        </p:nvSpPr>
        <p:spPr>
          <a:xfrm>
            <a:off x="1108312" y="4959884"/>
            <a:ext cx="266700" cy="266700"/>
          </a:xfrm>
          <a:prstGeom prst="roundRect">
            <a:avLst>
              <a:gd name="adj" fmla="val 42857"/>
            </a:avLst>
          </a:prstGeom>
          <a:solidFill>
            <a:srgbClr val="006B3C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numero-5-texto">
            <a:extLst>
              <a:ext uri="{FF2B5EF4-FFF2-40B4-BE49-F238E27FC236}">
                <a16:creationId xmlns:a16="http://schemas.microsoft.com/office/drawing/2014/main" id="{821A1128-5516-45A0-A666-1DF0C1DA3AC8}"/>
              </a:ext>
            </a:extLst>
          </p:cNvPr>
          <p:cNvSpPr>
            <a:spLocks noGrp="1"/>
          </p:cNvSpPr>
          <p:nvPr/>
        </p:nvSpPr>
        <p:spPr>
          <a:xfrm>
            <a:off x="1108312" y="4959884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1" name="pergunta-5">
            <a:extLst>
              <a:ext uri="{FF2B5EF4-FFF2-40B4-BE49-F238E27FC236}">
                <a16:creationId xmlns:a16="http://schemas.microsoft.com/office/drawing/2014/main" id="{0A4C813E-7D88-456E-96F4-2184024356F7}"/>
              </a:ext>
            </a:extLst>
          </p:cNvPr>
          <p:cNvSpPr>
            <a:spLocks noGrp="1"/>
          </p:cNvSpPr>
          <p:nvPr/>
        </p:nvSpPr>
        <p:spPr>
          <a:xfrm>
            <a:off x="1368309" y="4812273"/>
            <a:ext cx="1860423" cy="64238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>
              <a:defRPr sz="900" b="0">
                <a:solidFill>
                  <a:srgbClr val="173D2B"/>
                </a:solidFill>
              </a:defRPr>
            </a:pPr>
            <a:r>
              <a:rPr lang="pt-BR" sz="1200" b="0">
                <a:solidFill>
                  <a:srgbClr val="173D2B"/>
                </a:solidFill>
              </a:rPr>
              <a:t>Que tipo de apoio será oferecido para os </a:t>
            </a:r>
            <a:endParaRPr lang="pt-BR"/>
          </a:p>
          <a:p>
            <a:pPr>
              <a:defRPr sz="900" b="0">
                <a:solidFill>
                  <a:srgbClr val="173D2B"/>
                </a:solidFill>
              </a:defRPr>
            </a:pPr>
            <a:r>
              <a:rPr lang="pt-BR" sz="1200" b="0">
                <a:solidFill>
                  <a:srgbClr val="173D2B"/>
                </a:solidFill>
              </a:rPr>
              <a:t>participantes?</a:t>
            </a:r>
            <a:endParaRPr lang="pt-BR"/>
          </a:p>
        </p:txBody>
      </p:sp>
      <p:sp>
        <p:nvSpPr>
          <p:cNvPr id="22" name="pergunta-7-resposta">
            <a:extLst>
              <a:ext uri="{FF2B5EF4-FFF2-40B4-BE49-F238E27FC236}">
                <a16:creationId xmlns:a16="http://schemas.microsoft.com/office/drawing/2014/main" id="{BC2A6FD2-277E-4D58-BD8E-000BD2FDD176}"/>
              </a:ext>
            </a:extLst>
          </p:cNvPr>
          <p:cNvSpPr>
            <a:spLocks noGrp="1"/>
          </p:cNvSpPr>
          <p:nvPr/>
        </p:nvSpPr>
        <p:spPr>
          <a:xfrm>
            <a:off x="3619500" y="6173047"/>
            <a:ext cx="1685925" cy="1066800"/>
          </a:xfrm>
          <a:prstGeom prst="roundRect">
            <a:avLst>
              <a:gd name="adj" fmla="val 10714"/>
            </a:avLst>
          </a:prstGeom>
          <a:solidFill>
            <a:srgbClr val="D8EDE0"/>
          </a:solidFill>
          <a:ln w="9525">
            <a:solidFill>
              <a:srgbClr val="C5E3D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pergunta-7-cabecalho">
            <a:extLst>
              <a:ext uri="{FF2B5EF4-FFF2-40B4-BE49-F238E27FC236}">
                <a16:creationId xmlns:a16="http://schemas.microsoft.com/office/drawing/2014/main" id="{95171EFA-220B-4D9B-A812-78938E6F89CC}"/>
              </a:ext>
            </a:extLst>
          </p:cNvPr>
          <p:cNvSpPr>
            <a:spLocks noGrp="1"/>
          </p:cNvSpPr>
          <p:nvPr/>
        </p:nvSpPr>
        <p:spPr>
          <a:xfrm>
            <a:off x="3619500" y="5493133"/>
            <a:ext cx="1685925" cy="636746"/>
          </a:xfrm>
          <a:prstGeom prst="roundRect">
            <a:avLst>
              <a:gd name="adj" fmla="val 28571"/>
            </a:avLst>
          </a:prstGeom>
          <a:solidFill>
            <a:srgbClr val="FFFFFF"/>
          </a:solidFill>
          <a:ln w="9525">
            <a:solidFill>
              <a:srgbClr val="E1E1E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numero-7">
            <a:extLst>
              <a:ext uri="{FF2B5EF4-FFF2-40B4-BE49-F238E27FC236}">
                <a16:creationId xmlns:a16="http://schemas.microsoft.com/office/drawing/2014/main" id="{5A424541-70FE-4D1A-9172-E9367F41AC86}"/>
              </a:ext>
            </a:extLst>
          </p:cNvPr>
          <p:cNvSpPr>
            <a:spLocks noGrp="1"/>
          </p:cNvSpPr>
          <p:nvPr/>
        </p:nvSpPr>
        <p:spPr>
          <a:xfrm>
            <a:off x="3386668" y="5529812"/>
            <a:ext cx="266700" cy="266700"/>
          </a:xfrm>
          <a:prstGeom prst="roundRect">
            <a:avLst>
              <a:gd name="adj" fmla="val 42857"/>
            </a:avLst>
          </a:prstGeom>
          <a:solidFill>
            <a:srgbClr val="006B3C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numero-7-texto">
            <a:extLst>
              <a:ext uri="{FF2B5EF4-FFF2-40B4-BE49-F238E27FC236}">
                <a16:creationId xmlns:a16="http://schemas.microsoft.com/office/drawing/2014/main" id="{D5A0856F-0506-4954-A8BE-4CA4CB40C5E9}"/>
              </a:ext>
            </a:extLst>
          </p:cNvPr>
          <p:cNvSpPr>
            <a:spLocks noGrp="1"/>
          </p:cNvSpPr>
          <p:nvPr/>
        </p:nvSpPr>
        <p:spPr>
          <a:xfrm>
            <a:off x="3386668" y="5529812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rPr lang="pt-BR" sz="1200" b="1">
                <a:solidFill>
                  <a:srgbClr val="FFFFFF"/>
                </a:solidFill>
              </a:rPr>
              <a:t>6</a:t>
            </a:r>
            <a:endParaRPr lang="pt-BR" sz="1200" b="1" dirty="0">
              <a:solidFill>
                <a:srgbClr val="FFFFFF"/>
              </a:solidFill>
            </a:endParaRPr>
          </a:p>
        </p:txBody>
      </p:sp>
      <p:sp>
        <p:nvSpPr>
          <p:cNvPr id="26" name="pergunta-7">
            <a:extLst>
              <a:ext uri="{FF2B5EF4-FFF2-40B4-BE49-F238E27FC236}">
                <a16:creationId xmlns:a16="http://schemas.microsoft.com/office/drawing/2014/main" id="{049A9271-1EFB-422E-BD4D-A43CD201B361}"/>
              </a:ext>
            </a:extLst>
          </p:cNvPr>
          <p:cNvSpPr>
            <a:spLocks noGrp="1"/>
          </p:cNvSpPr>
          <p:nvPr/>
        </p:nvSpPr>
        <p:spPr>
          <a:xfrm>
            <a:off x="3638549" y="5455033"/>
            <a:ext cx="1762126" cy="71294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>
              <a:defRPr sz="900" b="0">
                <a:solidFill>
                  <a:srgbClr val="173D2B"/>
                </a:solidFill>
              </a:defRPr>
            </a:pPr>
            <a:r>
              <a:rPr lang="pt-BR" sz="1200" b="0">
                <a:solidFill>
                  <a:srgbClr val="173D2B"/>
                </a:solidFill>
              </a:rPr>
              <a:t>De quem </a:t>
            </a:r>
            <a:r>
              <a:rPr lang="pt-BR" sz="1200">
                <a:solidFill>
                  <a:srgbClr val="173D2B"/>
                </a:solidFill>
              </a:rPr>
              <a:t>será </a:t>
            </a:r>
            <a:r>
              <a:rPr lang="pt-BR" sz="1200" b="0">
                <a:solidFill>
                  <a:srgbClr val="173D2B"/>
                </a:solidFill>
              </a:rPr>
              <a:t>a propriedade </a:t>
            </a:r>
            <a:r>
              <a:rPr lang="pt-BR" sz="1200" b="0" dirty="0">
                <a:solidFill>
                  <a:srgbClr val="173D2B"/>
                </a:solidFill>
              </a:rPr>
              <a:t>intelectual dos resultados</a:t>
            </a:r>
            <a:r>
              <a:rPr lang="pt-BR" sz="1200" dirty="0">
                <a:solidFill>
                  <a:srgbClr val="173D2B"/>
                </a:solidFill>
              </a:rPr>
              <a:t>.</a:t>
            </a:r>
            <a:endParaRPr lang="pt-BR" sz="1200" b="0" dirty="0">
              <a:solidFill>
                <a:srgbClr val="173D2B"/>
              </a:solidFill>
            </a:endParaRPr>
          </a:p>
        </p:txBody>
      </p:sp>
      <p:sp>
        <p:nvSpPr>
          <p:cNvPr id="27" name="pergunta-3-resposta">
            <a:extLst>
              <a:ext uri="{FF2B5EF4-FFF2-40B4-BE49-F238E27FC236}">
                <a16:creationId xmlns:a16="http://schemas.microsoft.com/office/drawing/2014/main" id="{05AC224E-4985-492B-B129-350649C5606D}"/>
              </a:ext>
            </a:extLst>
          </p:cNvPr>
          <p:cNvSpPr>
            <a:spLocks noGrp="1"/>
          </p:cNvSpPr>
          <p:nvPr/>
        </p:nvSpPr>
        <p:spPr>
          <a:xfrm>
            <a:off x="7858125" y="5803093"/>
            <a:ext cx="2238375" cy="1046803"/>
          </a:xfrm>
          <a:prstGeom prst="roundRect">
            <a:avLst>
              <a:gd name="adj" fmla="val 10714"/>
            </a:avLst>
          </a:prstGeom>
          <a:solidFill>
            <a:srgbClr val="D8EDE0"/>
          </a:solidFill>
          <a:ln w="9525">
            <a:solidFill>
              <a:srgbClr val="C5E3D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pergunta-3-cabecalho">
            <a:extLst>
              <a:ext uri="{FF2B5EF4-FFF2-40B4-BE49-F238E27FC236}">
                <a16:creationId xmlns:a16="http://schemas.microsoft.com/office/drawing/2014/main" id="{187505A1-E0EE-481A-97C8-85C861DA145B}"/>
              </a:ext>
            </a:extLst>
          </p:cNvPr>
          <p:cNvSpPr>
            <a:spLocks noGrp="1"/>
          </p:cNvSpPr>
          <p:nvPr/>
        </p:nvSpPr>
        <p:spPr>
          <a:xfrm>
            <a:off x="7858125" y="5183172"/>
            <a:ext cx="2219325" cy="552450"/>
          </a:xfrm>
          <a:prstGeom prst="roundRect">
            <a:avLst>
              <a:gd name="adj" fmla="val 28571"/>
            </a:avLst>
          </a:prstGeom>
          <a:solidFill>
            <a:srgbClr val="FFFFFF"/>
          </a:solidFill>
          <a:ln w="9525">
            <a:solidFill>
              <a:srgbClr val="E1E1E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numero-3">
            <a:extLst>
              <a:ext uri="{FF2B5EF4-FFF2-40B4-BE49-F238E27FC236}">
                <a16:creationId xmlns:a16="http://schemas.microsoft.com/office/drawing/2014/main" id="{1F1D7F55-575B-4F21-B3BC-F4ADC163D632}"/>
              </a:ext>
            </a:extLst>
          </p:cNvPr>
          <p:cNvSpPr>
            <a:spLocks noGrp="1"/>
          </p:cNvSpPr>
          <p:nvPr/>
        </p:nvSpPr>
        <p:spPr>
          <a:xfrm>
            <a:off x="7715250" y="5249847"/>
            <a:ext cx="266700" cy="266700"/>
          </a:xfrm>
          <a:prstGeom prst="roundRect">
            <a:avLst>
              <a:gd name="adj" fmla="val 42857"/>
            </a:avLst>
          </a:prstGeom>
          <a:solidFill>
            <a:srgbClr val="006B3C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numero-3-texto">
            <a:extLst>
              <a:ext uri="{FF2B5EF4-FFF2-40B4-BE49-F238E27FC236}">
                <a16:creationId xmlns:a16="http://schemas.microsoft.com/office/drawing/2014/main" id="{D8F299A0-4FC4-4186-9974-A830B2EE693B}"/>
              </a:ext>
            </a:extLst>
          </p:cNvPr>
          <p:cNvSpPr>
            <a:spLocks noGrp="1"/>
          </p:cNvSpPr>
          <p:nvPr/>
        </p:nvSpPr>
        <p:spPr>
          <a:xfrm>
            <a:off x="7715250" y="5249847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rPr lang="pt-BR" sz="1200" b="1">
                <a:solidFill>
                  <a:srgbClr val="FFFFFF"/>
                </a:solidFill>
              </a:rPr>
              <a:t>4</a:t>
            </a:r>
            <a:endParaRPr lang="pt-BR" sz="1200" b="1" dirty="0">
              <a:solidFill>
                <a:srgbClr val="FFFFFF"/>
              </a:solidFill>
            </a:endParaRPr>
          </a:p>
        </p:txBody>
      </p:sp>
      <p:sp>
        <p:nvSpPr>
          <p:cNvPr id="31" name="pergunta-3">
            <a:extLst>
              <a:ext uri="{FF2B5EF4-FFF2-40B4-BE49-F238E27FC236}">
                <a16:creationId xmlns:a16="http://schemas.microsoft.com/office/drawing/2014/main" id="{03F09CB2-599A-4413-AA79-9BCC5A471FE6}"/>
              </a:ext>
            </a:extLst>
          </p:cNvPr>
          <p:cNvSpPr>
            <a:spLocks noGrp="1"/>
          </p:cNvSpPr>
          <p:nvPr/>
        </p:nvSpPr>
        <p:spPr>
          <a:xfrm>
            <a:off x="7953375" y="5202222"/>
            <a:ext cx="2143125" cy="542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>
              <a:defRPr sz="900" b="0">
                <a:solidFill>
                  <a:srgbClr val="173D2B"/>
                </a:solidFill>
              </a:defRPr>
            </a:pPr>
            <a:r>
              <a:rPr lang="pt-BR" sz="1200" b="0">
                <a:solidFill>
                  <a:srgbClr val="173D2B"/>
                </a:solidFill>
                <a:ea typeface="+mn-lt"/>
                <a:cs typeface="+mn-lt"/>
              </a:rPr>
              <a:t>Qual </a:t>
            </a:r>
            <a:r>
              <a:rPr lang="pt-BR" sz="1200">
                <a:solidFill>
                  <a:srgbClr val="173D2B"/>
                </a:solidFill>
                <a:ea typeface="+mn-lt"/>
                <a:cs typeface="+mn-lt"/>
              </a:rPr>
              <a:t>modelo </a:t>
            </a:r>
            <a:r>
              <a:rPr lang="pt-BR" sz="1200" b="0">
                <a:solidFill>
                  <a:srgbClr val="173D2B"/>
                </a:solidFill>
                <a:ea typeface="+mn-lt"/>
                <a:cs typeface="+mn-lt"/>
              </a:rPr>
              <a:t>de </a:t>
            </a:r>
            <a:r>
              <a:rPr lang="pt-BR" sz="1200">
                <a:solidFill>
                  <a:srgbClr val="173D2B"/>
                </a:solidFill>
                <a:ea typeface="+mn-lt"/>
                <a:cs typeface="+mn-lt"/>
              </a:rPr>
              <a:t>remuneração será adotado no CPSI?</a:t>
            </a:r>
            <a:endParaRPr lang="pt-BR" sz="1200"/>
          </a:p>
        </p:txBody>
      </p:sp>
      <p:sp>
        <p:nvSpPr>
          <p:cNvPr id="32" name="pergunta-6-resposta">
            <a:extLst>
              <a:ext uri="{FF2B5EF4-FFF2-40B4-BE49-F238E27FC236}">
                <a16:creationId xmlns:a16="http://schemas.microsoft.com/office/drawing/2014/main" id="{A51483C6-9CCC-4686-ADCE-E2B61F97AE0B}"/>
              </a:ext>
            </a:extLst>
          </p:cNvPr>
          <p:cNvSpPr>
            <a:spLocks noGrp="1"/>
          </p:cNvSpPr>
          <p:nvPr/>
        </p:nvSpPr>
        <p:spPr>
          <a:xfrm>
            <a:off x="10467505" y="5483136"/>
            <a:ext cx="1969081" cy="1056801"/>
          </a:xfrm>
          <a:prstGeom prst="roundRect">
            <a:avLst>
              <a:gd name="adj" fmla="val 10714"/>
            </a:avLst>
          </a:prstGeom>
          <a:solidFill>
            <a:srgbClr val="D8EDE0"/>
          </a:solidFill>
          <a:ln w="9525">
            <a:solidFill>
              <a:srgbClr val="C5E3D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3" name="pergunta-6-cabecalho">
            <a:extLst>
              <a:ext uri="{FF2B5EF4-FFF2-40B4-BE49-F238E27FC236}">
                <a16:creationId xmlns:a16="http://schemas.microsoft.com/office/drawing/2014/main" id="{5D9CF4B4-F362-4753-991E-0EBF16394A00}"/>
              </a:ext>
            </a:extLst>
          </p:cNvPr>
          <p:cNvSpPr>
            <a:spLocks noGrp="1"/>
          </p:cNvSpPr>
          <p:nvPr/>
        </p:nvSpPr>
        <p:spPr>
          <a:xfrm>
            <a:off x="10467504" y="4913208"/>
            <a:ext cx="1967672" cy="532453"/>
          </a:xfrm>
          <a:prstGeom prst="roundRect">
            <a:avLst>
              <a:gd name="adj" fmla="val 28571"/>
            </a:avLst>
          </a:prstGeom>
          <a:solidFill>
            <a:srgbClr val="FFFFFF"/>
          </a:solidFill>
          <a:ln w="9525">
            <a:solidFill>
              <a:srgbClr val="E1E1E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numero-6">
            <a:extLst>
              <a:ext uri="{FF2B5EF4-FFF2-40B4-BE49-F238E27FC236}">
                <a16:creationId xmlns:a16="http://schemas.microsoft.com/office/drawing/2014/main" id="{935FEAA8-5CEC-4A50-974F-F7E96AA50AF9}"/>
              </a:ext>
            </a:extLst>
          </p:cNvPr>
          <p:cNvSpPr>
            <a:spLocks noGrp="1"/>
          </p:cNvSpPr>
          <p:nvPr/>
        </p:nvSpPr>
        <p:spPr>
          <a:xfrm>
            <a:off x="10224678" y="4969884"/>
            <a:ext cx="266700" cy="266700"/>
          </a:xfrm>
          <a:prstGeom prst="roundRect">
            <a:avLst>
              <a:gd name="adj" fmla="val 42857"/>
            </a:avLst>
          </a:prstGeom>
          <a:solidFill>
            <a:srgbClr val="006B3C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numero-6-texto">
            <a:extLst>
              <a:ext uri="{FF2B5EF4-FFF2-40B4-BE49-F238E27FC236}">
                <a16:creationId xmlns:a16="http://schemas.microsoft.com/office/drawing/2014/main" id="{4791E247-FE8E-439F-B65E-D0275C1D2D4E}"/>
              </a:ext>
            </a:extLst>
          </p:cNvPr>
          <p:cNvSpPr>
            <a:spLocks noGrp="1"/>
          </p:cNvSpPr>
          <p:nvPr/>
        </p:nvSpPr>
        <p:spPr>
          <a:xfrm>
            <a:off x="10224678" y="4969884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rPr lang="pt-BR"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36" name="pergunta-6">
            <a:extLst>
              <a:ext uri="{FF2B5EF4-FFF2-40B4-BE49-F238E27FC236}">
                <a16:creationId xmlns:a16="http://schemas.microsoft.com/office/drawing/2014/main" id="{B93B4E8E-0387-466E-BF07-4D0720253829}"/>
              </a:ext>
            </a:extLst>
          </p:cNvPr>
          <p:cNvSpPr>
            <a:spLocks noGrp="1"/>
          </p:cNvSpPr>
          <p:nvPr/>
        </p:nvSpPr>
        <p:spPr>
          <a:xfrm>
            <a:off x="10608970" y="4872266"/>
            <a:ext cx="1777641" cy="53434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>
              <a:defRPr sz="900" b="0">
                <a:solidFill>
                  <a:srgbClr val="173D2B"/>
                </a:solidFill>
              </a:defRPr>
            </a:pPr>
            <a:r>
              <a:rPr lang="pt-BR" sz="1200">
                <a:solidFill>
                  <a:srgbClr val="173D2B"/>
                </a:solidFill>
                <a:ea typeface="+mn-lt"/>
                <a:cs typeface="+mn-lt"/>
              </a:rPr>
              <a:t>Quais serão os</a:t>
            </a:r>
            <a:r>
              <a:rPr lang="pt-BR" sz="1200" b="0">
                <a:solidFill>
                  <a:srgbClr val="173D2B"/>
                </a:solidFill>
                <a:ea typeface="+mn-lt"/>
                <a:cs typeface="+mn-lt"/>
              </a:rPr>
              <a:t> </a:t>
            </a:r>
            <a:r>
              <a:rPr lang="pt-BR" sz="1200">
                <a:solidFill>
                  <a:srgbClr val="173D2B"/>
                </a:solidFill>
                <a:ea typeface="+mn-lt"/>
                <a:cs typeface="+mn-lt"/>
              </a:rPr>
              <a:t>critérios de avaliação do CPSI</a:t>
            </a:r>
            <a:r>
              <a:rPr lang="pt-BR" sz="1200" b="0">
                <a:solidFill>
                  <a:srgbClr val="173D2B"/>
                </a:solidFill>
                <a:ea typeface="+mn-lt"/>
                <a:cs typeface="+mn-lt"/>
              </a:rPr>
              <a:t>?</a:t>
            </a:r>
            <a:endParaRPr lang="pt-BR" sz="1200">
              <a:ea typeface="+mn-lt"/>
              <a:cs typeface="+mn-lt"/>
            </a:endParaRPr>
          </a:p>
        </p:txBody>
      </p:sp>
      <p:sp>
        <p:nvSpPr>
          <p:cNvPr id="37" name="pergunta-4-resposta">
            <a:extLst>
              <a:ext uri="{FF2B5EF4-FFF2-40B4-BE49-F238E27FC236}">
                <a16:creationId xmlns:a16="http://schemas.microsoft.com/office/drawing/2014/main" id="{86054771-37BF-4121-9440-AFCF9F73028F}"/>
              </a:ext>
            </a:extLst>
          </p:cNvPr>
          <p:cNvSpPr>
            <a:spLocks noGrp="1"/>
          </p:cNvSpPr>
          <p:nvPr/>
        </p:nvSpPr>
        <p:spPr>
          <a:xfrm>
            <a:off x="5334000" y="8567239"/>
            <a:ext cx="2857500" cy="704850"/>
          </a:xfrm>
          <a:prstGeom prst="roundRect">
            <a:avLst>
              <a:gd name="adj" fmla="val 16216"/>
            </a:avLst>
          </a:prstGeom>
          <a:solidFill>
            <a:srgbClr val="D8EDE0"/>
          </a:solidFill>
          <a:ln w="9525">
            <a:solidFill>
              <a:srgbClr val="C5E3D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8" name="pergunta-4-cabecalho">
            <a:extLst>
              <a:ext uri="{FF2B5EF4-FFF2-40B4-BE49-F238E27FC236}">
                <a16:creationId xmlns:a16="http://schemas.microsoft.com/office/drawing/2014/main" id="{2D409325-7738-4F74-9F0E-E060A744F4AC}"/>
              </a:ext>
            </a:extLst>
          </p:cNvPr>
          <p:cNvSpPr>
            <a:spLocks noGrp="1"/>
          </p:cNvSpPr>
          <p:nvPr/>
        </p:nvSpPr>
        <p:spPr>
          <a:xfrm>
            <a:off x="5334000" y="8117295"/>
            <a:ext cx="2857500" cy="400050"/>
          </a:xfrm>
          <a:prstGeom prst="roundRect">
            <a:avLst>
              <a:gd name="adj" fmla="val 28571"/>
            </a:avLst>
          </a:prstGeom>
          <a:solidFill>
            <a:srgbClr val="FFFFFF"/>
          </a:solidFill>
          <a:ln w="9525">
            <a:solidFill>
              <a:srgbClr val="E1E1E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9" name="numero-4">
            <a:extLst>
              <a:ext uri="{FF2B5EF4-FFF2-40B4-BE49-F238E27FC236}">
                <a16:creationId xmlns:a16="http://schemas.microsoft.com/office/drawing/2014/main" id="{7EAD1ADD-6D63-42DD-86AD-C386F744EBA1}"/>
              </a:ext>
            </a:extLst>
          </p:cNvPr>
          <p:cNvSpPr>
            <a:spLocks noGrp="1"/>
          </p:cNvSpPr>
          <p:nvPr/>
        </p:nvSpPr>
        <p:spPr>
          <a:xfrm>
            <a:off x="5191125" y="8183970"/>
            <a:ext cx="266700" cy="266700"/>
          </a:xfrm>
          <a:prstGeom prst="roundRect">
            <a:avLst>
              <a:gd name="adj" fmla="val 42857"/>
            </a:avLst>
          </a:prstGeom>
          <a:solidFill>
            <a:srgbClr val="006B3C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0" name="numero-4-texto">
            <a:extLst>
              <a:ext uri="{FF2B5EF4-FFF2-40B4-BE49-F238E27FC236}">
                <a16:creationId xmlns:a16="http://schemas.microsoft.com/office/drawing/2014/main" id="{C37025D9-8BA8-4F27-A9BF-E468C96DAF07}"/>
              </a:ext>
            </a:extLst>
          </p:cNvPr>
          <p:cNvSpPr>
            <a:spLocks noGrp="1"/>
          </p:cNvSpPr>
          <p:nvPr/>
        </p:nvSpPr>
        <p:spPr>
          <a:xfrm>
            <a:off x="5191125" y="8183970"/>
            <a:ext cx="2667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rPr lang="pt-BR"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41" name="pergunta-4">
            <a:extLst>
              <a:ext uri="{FF2B5EF4-FFF2-40B4-BE49-F238E27FC236}">
                <a16:creationId xmlns:a16="http://schemas.microsoft.com/office/drawing/2014/main" id="{77CC886E-3C8A-4B0D-AE01-7029A130960F}"/>
              </a:ext>
            </a:extLst>
          </p:cNvPr>
          <p:cNvSpPr>
            <a:spLocks noGrp="1"/>
          </p:cNvSpPr>
          <p:nvPr/>
        </p:nvSpPr>
        <p:spPr>
          <a:xfrm>
            <a:off x="5505450" y="8136345"/>
            <a:ext cx="26193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>
              <a:defRPr sz="900" b="0">
                <a:solidFill>
                  <a:srgbClr val="173D2B"/>
                </a:solidFill>
              </a:defRPr>
            </a:pPr>
            <a:r>
              <a:rPr lang="pt-BR" sz="1200" b="0">
                <a:solidFill>
                  <a:srgbClr val="173D2B"/>
                </a:solidFill>
                <a:ea typeface="+mn-lt"/>
                <a:cs typeface="+mn-lt"/>
              </a:rPr>
              <a:t>Quem </a:t>
            </a:r>
            <a:r>
              <a:rPr lang="pt-BR" sz="1200">
                <a:solidFill>
                  <a:srgbClr val="173D2B"/>
                </a:solidFill>
                <a:ea typeface="+mn-lt"/>
                <a:cs typeface="+mn-lt"/>
              </a:rPr>
              <a:t>poderá propor </a:t>
            </a:r>
            <a:r>
              <a:rPr lang="pt-BR" sz="1200" b="0">
                <a:solidFill>
                  <a:srgbClr val="173D2B"/>
                </a:solidFill>
                <a:ea typeface="+mn-lt"/>
                <a:cs typeface="+mn-lt"/>
              </a:rPr>
              <a:t>soluções</a:t>
            </a:r>
            <a:r>
              <a:rPr lang="pt-BR" sz="1200">
                <a:solidFill>
                  <a:srgbClr val="173D2B"/>
                </a:solidFill>
                <a:ea typeface="+mn-lt"/>
                <a:cs typeface="+mn-lt"/>
              </a:rPr>
              <a:t> inovadoras</a:t>
            </a:r>
            <a:r>
              <a:rPr lang="pt-BR" sz="1200" b="0">
                <a:solidFill>
                  <a:srgbClr val="173D2B"/>
                </a:solidFill>
                <a:ea typeface="+mn-lt"/>
                <a:cs typeface="+mn-lt"/>
              </a:rPr>
              <a:t>?</a:t>
            </a:r>
            <a:endParaRPr lang="pt-BR" sz="1200">
              <a:ea typeface="+mn-lt"/>
              <a:cs typeface="+mn-lt"/>
            </a:endParaRPr>
          </a:p>
        </p:txBody>
      </p:sp>
      <p:sp>
        <p:nvSpPr>
          <p:cNvPr id="42" name="checagem-1-2-verificacao">
            <a:extLst>
              <a:ext uri="{FF2B5EF4-FFF2-40B4-BE49-F238E27FC236}">
                <a16:creationId xmlns:a16="http://schemas.microsoft.com/office/drawing/2014/main" id="{924B04D5-5DC5-4748-A1DF-FE8296375C31}"/>
              </a:ext>
            </a:extLst>
          </p:cNvPr>
          <p:cNvSpPr>
            <a:spLocks noGrp="1"/>
          </p:cNvSpPr>
          <p:nvPr/>
        </p:nvSpPr>
        <p:spPr>
          <a:xfrm>
            <a:off x="5238750" y="2346094"/>
            <a:ext cx="2714625" cy="400050"/>
          </a:xfrm>
          <a:prstGeom prst="roundRect">
            <a:avLst>
              <a:gd name="adj" fmla="val 28571"/>
            </a:avLst>
          </a:prstGeom>
          <a:solidFill>
            <a:srgbClr val="66BE7A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3" name="checagem-1-2-texto">
            <a:extLst>
              <a:ext uri="{FF2B5EF4-FFF2-40B4-BE49-F238E27FC236}">
                <a16:creationId xmlns:a16="http://schemas.microsoft.com/office/drawing/2014/main" id="{8BA25C16-1345-4CAB-9995-ADE2AFB0A343}"/>
              </a:ext>
            </a:extLst>
          </p:cNvPr>
          <p:cNvSpPr>
            <a:spLocks noGrp="1"/>
          </p:cNvSpPr>
          <p:nvPr/>
        </p:nvSpPr>
        <p:spPr>
          <a:xfrm>
            <a:off x="5233108" y="2345146"/>
            <a:ext cx="2707557" cy="38194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 algn="ctr">
              <a:defRPr sz="675" b="0">
                <a:solidFill>
                  <a:srgbClr val="FFFFFF"/>
                </a:solidFill>
              </a:defRPr>
            </a:pPr>
            <a:r>
              <a:rPr lang="pt-BR" sz="1200" b="0">
                <a:solidFill>
                  <a:srgbClr val="FFFFFF"/>
                </a:solidFill>
                <a:ea typeface="+mn-lt"/>
                <a:cs typeface="+mn-lt"/>
              </a:rPr>
              <a:t>O problema </a:t>
            </a:r>
            <a:r>
              <a:rPr lang="pt-BR" sz="1200">
                <a:solidFill>
                  <a:srgbClr val="FFFFFF"/>
                </a:solidFill>
                <a:ea typeface="+mn-lt"/>
                <a:cs typeface="+mn-lt"/>
              </a:rPr>
              <a:t>admite solução inovadora</a:t>
            </a:r>
            <a:r>
              <a:rPr lang="pt-BR" sz="1200" b="0">
                <a:solidFill>
                  <a:srgbClr val="FFFFFF"/>
                </a:solidFill>
                <a:ea typeface="+mn-lt"/>
                <a:cs typeface="+mn-lt"/>
              </a:rPr>
              <a:t>?</a:t>
            </a:r>
            <a:endParaRPr lang="pt-BR" sz="1200">
              <a:ea typeface="+mn-lt"/>
              <a:cs typeface="+mn-lt"/>
            </a:endParaRPr>
          </a:p>
        </p:txBody>
      </p:sp>
      <p:sp>
        <p:nvSpPr>
          <p:cNvPr id="44" name="checagem-1-2-sim-nao">
            <a:extLst>
              <a:ext uri="{FF2B5EF4-FFF2-40B4-BE49-F238E27FC236}">
                <a16:creationId xmlns:a16="http://schemas.microsoft.com/office/drawing/2014/main" id="{158604D8-1403-4C8A-B20C-0CAB9039DCF4}"/>
              </a:ext>
            </a:extLst>
          </p:cNvPr>
          <p:cNvSpPr>
            <a:spLocks noGrp="1"/>
          </p:cNvSpPr>
          <p:nvPr/>
        </p:nvSpPr>
        <p:spPr>
          <a:xfrm>
            <a:off x="7983361" y="2364670"/>
            <a:ext cx="552450" cy="361950"/>
          </a:xfrm>
          <a:prstGeom prst="roundRect">
            <a:avLst>
              <a:gd name="adj" fmla="val 31579"/>
            </a:avLst>
          </a:prstGeom>
          <a:solidFill>
            <a:srgbClr val="F5F5F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5" name="checagem-1-2-opcoes">
            <a:extLst>
              <a:ext uri="{FF2B5EF4-FFF2-40B4-BE49-F238E27FC236}">
                <a16:creationId xmlns:a16="http://schemas.microsoft.com/office/drawing/2014/main" id="{777834B7-FCDE-45F9-887B-4D4C2EC11880}"/>
              </a:ext>
            </a:extLst>
          </p:cNvPr>
          <p:cNvSpPr>
            <a:spLocks noGrp="1"/>
          </p:cNvSpPr>
          <p:nvPr/>
        </p:nvSpPr>
        <p:spPr>
          <a:xfrm>
            <a:off x="8002411" y="2355145"/>
            <a:ext cx="5143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 dirty="0">
                <a:solidFill>
                  <a:srgbClr val="173D2B"/>
                </a:solidFill>
              </a:rPr>
              <a:t>( ) SIM</a:t>
            </a:r>
          </a:p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 dirty="0">
                <a:solidFill>
                  <a:srgbClr val="173D2B"/>
                </a:solidFill>
              </a:rPr>
              <a:t>( ) NÃO</a:t>
            </a:r>
          </a:p>
        </p:txBody>
      </p:sp>
      <p:sp>
        <p:nvSpPr>
          <p:cNvPr id="46" name="checagem-2-5-verificacao">
            <a:extLst>
              <a:ext uri="{FF2B5EF4-FFF2-40B4-BE49-F238E27FC236}">
                <a16:creationId xmlns:a16="http://schemas.microsoft.com/office/drawing/2014/main" id="{4D73743B-9738-41D0-9243-F1FFB788C9B9}"/>
              </a:ext>
            </a:extLst>
          </p:cNvPr>
          <p:cNvSpPr>
            <a:spLocks noGrp="1"/>
          </p:cNvSpPr>
          <p:nvPr/>
        </p:nvSpPr>
        <p:spPr>
          <a:xfrm>
            <a:off x="2007894" y="3788158"/>
            <a:ext cx="2428875" cy="476250"/>
          </a:xfrm>
          <a:prstGeom prst="roundRect">
            <a:avLst>
              <a:gd name="adj" fmla="val 24000"/>
            </a:avLst>
          </a:prstGeom>
          <a:solidFill>
            <a:srgbClr val="66BE7A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7" name="checagem-2-5-texto">
            <a:extLst>
              <a:ext uri="{FF2B5EF4-FFF2-40B4-BE49-F238E27FC236}">
                <a16:creationId xmlns:a16="http://schemas.microsoft.com/office/drawing/2014/main" id="{E16F6487-1233-408E-B82D-87A277F97F95}"/>
              </a:ext>
            </a:extLst>
          </p:cNvPr>
          <p:cNvSpPr>
            <a:spLocks noGrp="1"/>
          </p:cNvSpPr>
          <p:nvPr/>
        </p:nvSpPr>
        <p:spPr>
          <a:xfrm>
            <a:off x="1988844" y="3807208"/>
            <a:ext cx="2421256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 algn="ctr">
              <a:defRPr sz="675" b="0">
                <a:solidFill>
                  <a:srgbClr val="FFFFFF"/>
                </a:solidFill>
              </a:defRPr>
            </a:pPr>
            <a:r>
              <a:rPr lang="pt-BR" sz="1200">
                <a:solidFill>
                  <a:srgbClr val="FFFFFF"/>
                </a:solidFill>
                <a:ea typeface="+mn-lt"/>
                <a:cs typeface="+mn-lt"/>
              </a:rPr>
              <a:t>Há previsão de etapas e de </a:t>
            </a:r>
            <a:r>
              <a:rPr lang="pt-BR" sz="1200" dirty="0">
                <a:solidFill>
                  <a:srgbClr val="FFFFFF"/>
                </a:solidFill>
                <a:ea typeface="+mn-lt"/>
                <a:cs typeface="+mn-lt"/>
              </a:rPr>
              <a:t>resultados intermediários?</a:t>
            </a:r>
            <a:endParaRPr lang="pt-BR" sz="1200" dirty="0">
              <a:ea typeface="+mn-lt"/>
              <a:cs typeface="+mn-lt"/>
            </a:endParaRPr>
          </a:p>
        </p:txBody>
      </p:sp>
      <p:sp>
        <p:nvSpPr>
          <p:cNvPr id="48" name="checagem-2-5-sim-nao">
            <a:extLst>
              <a:ext uri="{FF2B5EF4-FFF2-40B4-BE49-F238E27FC236}">
                <a16:creationId xmlns:a16="http://schemas.microsoft.com/office/drawing/2014/main" id="{D41ED1D0-C3A4-48B7-B5BB-13CA4AEAED38}"/>
              </a:ext>
            </a:extLst>
          </p:cNvPr>
          <p:cNvSpPr>
            <a:spLocks noGrp="1"/>
          </p:cNvSpPr>
          <p:nvPr/>
        </p:nvSpPr>
        <p:spPr>
          <a:xfrm>
            <a:off x="4476750" y="3801493"/>
            <a:ext cx="552450" cy="438150"/>
          </a:xfrm>
          <a:prstGeom prst="roundRect">
            <a:avLst>
              <a:gd name="adj" fmla="val 26087"/>
            </a:avLst>
          </a:prstGeom>
          <a:solidFill>
            <a:srgbClr val="F5F5F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9" name="checagem-2-5-opcoes">
            <a:extLst>
              <a:ext uri="{FF2B5EF4-FFF2-40B4-BE49-F238E27FC236}">
                <a16:creationId xmlns:a16="http://schemas.microsoft.com/office/drawing/2014/main" id="{21841968-BD29-4E01-A5B1-949943639930}"/>
              </a:ext>
            </a:extLst>
          </p:cNvPr>
          <p:cNvSpPr>
            <a:spLocks noGrp="1"/>
          </p:cNvSpPr>
          <p:nvPr/>
        </p:nvSpPr>
        <p:spPr>
          <a:xfrm>
            <a:off x="4516755" y="3791016"/>
            <a:ext cx="5143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 dirty="0">
                <a:solidFill>
                  <a:srgbClr val="173D2B"/>
                </a:solidFill>
              </a:rPr>
              <a:t>( ) SIM</a:t>
            </a:r>
          </a:p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 dirty="0">
                <a:solidFill>
                  <a:srgbClr val="173D2B"/>
                </a:solidFill>
              </a:rPr>
              <a:t>( ) NÃO</a:t>
            </a:r>
          </a:p>
        </p:txBody>
      </p:sp>
      <p:sp>
        <p:nvSpPr>
          <p:cNvPr id="50" name="checagem-2-7-verificacao">
            <a:extLst>
              <a:ext uri="{FF2B5EF4-FFF2-40B4-BE49-F238E27FC236}">
                <a16:creationId xmlns:a16="http://schemas.microsoft.com/office/drawing/2014/main" id="{196936A6-6601-4E74-9818-3985BF3A0F56}"/>
              </a:ext>
            </a:extLst>
          </p:cNvPr>
          <p:cNvSpPr>
            <a:spLocks noGrp="1"/>
          </p:cNvSpPr>
          <p:nvPr/>
        </p:nvSpPr>
        <p:spPr>
          <a:xfrm>
            <a:off x="3429000" y="4569208"/>
            <a:ext cx="2381250" cy="581025"/>
          </a:xfrm>
          <a:prstGeom prst="roundRect">
            <a:avLst>
              <a:gd name="adj" fmla="val 19672"/>
            </a:avLst>
          </a:prstGeom>
          <a:solidFill>
            <a:srgbClr val="66BE7A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1" name="checagem-2-7-texto">
            <a:extLst>
              <a:ext uri="{FF2B5EF4-FFF2-40B4-BE49-F238E27FC236}">
                <a16:creationId xmlns:a16="http://schemas.microsoft.com/office/drawing/2014/main" id="{514EE88F-DDF2-4E82-A318-869442B56FB1}"/>
              </a:ext>
            </a:extLst>
          </p:cNvPr>
          <p:cNvSpPr>
            <a:spLocks noGrp="1"/>
          </p:cNvSpPr>
          <p:nvPr/>
        </p:nvSpPr>
        <p:spPr>
          <a:xfrm>
            <a:off x="3453343" y="4568262"/>
            <a:ext cx="2404169" cy="562921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 algn="ctr">
              <a:defRPr sz="675" b="0">
                <a:solidFill>
                  <a:srgbClr val="FFFFFF"/>
                </a:solidFill>
              </a:defRPr>
            </a:pPr>
            <a:r>
              <a:rPr lang="pt-BR" sz="1200" dirty="0">
                <a:solidFill>
                  <a:srgbClr val="FFFFFF"/>
                </a:solidFill>
              </a:rPr>
              <a:t>Está alinhado</a:t>
            </a:r>
            <a:r>
              <a:rPr lang="pt-BR" sz="1200" b="0" dirty="0">
                <a:solidFill>
                  <a:srgbClr val="FFFFFF"/>
                </a:solidFill>
              </a:rPr>
              <a:t> com a capacidade </a:t>
            </a:r>
            <a:r>
              <a:rPr lang="pt-BR" sz="1200" b="0">
                <a:solidFill>
                  <a:srgbClr val="FFFFFF"/>
                </a:solidFill>
              </a:rPr>
              <a:t>jurídica </a:t>
            </a:r>
            <a:r>
              <a:rPr lang="pt-BR" sz="1200">
                <a:solidFill>
                  <a:srgbClr val="FFFFFF"/>
                </a:solidFill>
              </a:rPr>
              <a:t>de ambas as partes </a:t>
            </a:r>
            <a:r>
              <a:rPr lang="pt-BR" sz="1200" dirty="0">
                <a:solidFill>
                  <a:srgbClr val="FFFFFF"/>
                </a:solidFill>
              </a:rPr>
              <a:t>para</a:t>
            </a:r>
            <a:r>
              <a:rPr lang="pt-BR" sz="1200" b="0" dirty="0">
                <a:solidFill>
                  <a:srgbClr val="FFFFFF"/>
                </a:solidFill>
              </a:rPr>
              <a:t> incorporar soluções?</a:t>
            </a:r>
            <a:endParaRPr lang="pt-BR" sz="1200" dirty="0"/>
          </a:p>
        </p:txBody>
      </p:sp>
      <p:sp>
        <p:nvSpPr>
          <p:cNvPr id="52" name="checagem-2-7-sim-nao">
            <a:extLst>
              <a:ext uri="{FF2B5EF4-FFF2-40B4-BE49-F238E27FC236}">
                <a16:creationId xmlns:a16="http://schemas.microsoft.com/office/drawing/2014/main" id="{6FEA0F11-444D-4794-BC5E-42686A97CB7A}"/>
              </a:ext>
            </a:extLst>
          </p:cNvPr>
          <p:cNvSpPr>
            <a:spLocks noGrp="1"/>
          </p:cNvSpPr>
          <p:nvPr/>
        </p:nvSpPr>
        <p:spPr>
          <a:xfrm>
            <a:off x="5817871" y="4578733"/>
            <a:ext cx="552450" cy="542925"/>
          </a:xfrm>
          <a:prstGeom prst="roundRect">
            <a:avLst>
              <a:gd name="adj" fmla="val 21053"/>
            </a:avLst>
          </a:prstGeom>
          <a:solidFill>
            <a:srgbClr val="F5F5F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3" name="checagem-2-7-opcoes">
            <a:extLst>
              <a:ext uri="{FF2B5EF4-FFF2-40B4-BE49-F238E27FC236}">
                <a16:creationId xmlns:a16="http://schemas.microsoft.com/office/drawing/2014/main" id="{82D9157B-F20D-4F79-ACF9-AC38D4CA581D}"/>
              </a:ext>
            </a:extLst>
          </p:cNvPr>
          <p:cNvSpPr>
            <a:spLocks noGrp="1"/>
          </p:cNvSpPr>
          <p:nvPr/>
        </p:nvSpPr>
        <p:spPr>
          <a:xfrm>
            <a:off x="5836921" y="4569208"/>
            <a:ext cx="514350" cy="561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 dirty="0">
                <a:solidFill>
                  <a:srgbClr val="173D2B"/>
                </a:solidFill>
              </a:rPr>
              <a:t>( ) SIM</a:t>
            </a:r>
          </a:p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 dirty="0">
                <a:solidFill>
                  <a:srgbClr val="173D2B"/>
                </a:solidFill>
              </a:rPr>
              <a:t>( ) NÃO</a:t>
            </a:r>
          </a:p>
        </p:txBody>
      </p:sp>
      <p:sp>
        <p:nvSpPr>
          <p:cNvPr id="54" name="checagem-2-3-verificacao">
            <a:extLst>
              <a:ext uri="{FF2B5EF4-FFF2-40B4-BE49-F238E27FC236}">
                <a16:creationId xmlns:a16="http://schemas.microsoft.com/office/drawing/2014/main" id="{78588C75-0D3A-4644-BF48-023FB5A3AEB1}"/>
              </a:ext>
            </a:extLst>
          </p:cNvPr>
          <p:cNvSpPr>
            <a:spLocks noGrp="1"/>
          </p:cNvSpPr>
          <p:nvPr/>
        </p:nvSpPr>
        <p:spPr>
          <a:xfrm>
            <a:off x="7326620" y="4478746"/>
            <a:ext cx="2221312" cy="437204"/>
          </a:xfrm>
          <a:prstGeom prst="roundRect">
            <a:avLst>
              <a:gd name="adj" fmla="val 25000"/>
            </a:avLst>
          </a:prstGeom>
          <a:solidFill>
            <a:srgbClr val="66BE7A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5" name="checagem-2-3-texto">
            <a:extLst>
              <a:ext uri="{FF2B5EF4-FFF2-40B4-BE49-F238E27FC236}">
                <a16:creationId xmlns:a16="http://schemas.microsoft.com/office/drawing/2014/main" id="{889FCC31-0699-4C0B-AB75-272D470A8257}"/>
              </a:ext>
            </a:extLst>
          </p:cNvPr>
          <p:cNvSpPr>
            <a:spLocks noGrp="1"/>
          </p:cNvSpPr>
          <p:nvPr/>
        </p:nvSpPr>
        <p:spPr>
          <a:xfrm>
            <a:off x="7271002" y="4467801"/>
            <a:ext cx="2324192" cy="43909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 algn="ctr">
              <a:defRPr sz="675" b="0">
                <a:solidFill>
                  <a:srgbClr val="FFFFFF"/>
                </a:solidFill>
              </a:defRPr>
            </a:pPr>
            <a:r>
              <a:rPr lang="pt-BR" sz="1200">
                <a:solidFill>
                  <a:srgbClr val="FFFFFF"/>
                </a:solidFill>
                <a:ea typeface="+mn-lt"/>
                <a:cs typeface="+mn-lt"/>
              </a:rPr>
              <a:t>A remuneração é compatível </a:t>
            </a:r>
            <a:r>
              <a:rPr lang="pt-BR" sz="1200" b="0">
                <a:solidFill>
                  <a:srgbClr val="FFFFFF"/>
                </a:solidFill>
                <a:ea typeface="+mn-lt"/>
                <a:cs typeface="+mn-lt"/>
              </a:rPr>
              <a:t>com </a:t>
            </a:r>
            <a:r>
              <a:rPr lang="pt-BR" sz="1200">
                <a:solidFill>
                  <a:srgbClr val="FFFFFF"/>
                </a:solidFill>
                <a:ea typeface="+mn-lt"/>
                <a:cs typeface="+mn-lt"/>
              </a:rPr>
              <a:t>o risco tecnológico</a:t>
            </a:r>
            <a:r>
              <a:rPr lang="pt-BR" sz="1200" b="0">
                <a:solidFill>
                  <a:srgbClr val="FFFFFF"/>
                </a:solidFill>
                <a:ea typeface="+mn-lt"/>
                <a:cs typeface="+mn-lt"/>
              </a:rPr>
              <a:t>?</a:t>
            </a:r>
            <a:endParaRPr lang="pt-BR" sz="1200">
              <a:ea typeface="+mn-lt"/>
              <a:cs typeface="+mn-lt"/>
            </a:endParaRPr>
          </a:p>
        </p:txBody>
      </p:sp>
      <p:sp>
        <p:nvSpPr>
          <p:cNvPr id="56" name="checagem-2-3-sim-nao">
            <a:extLst>
              <a:ext uri="{FF2B5EF4-FFF2-40B4-BE49-F238E27FC236}">
                <a16:creationId xmlns:a16="http://schemas.microsoft.com/office/drawing/2014/main" id="{27C674C0-7CE3-4E68-A5BD-63A49C4FC00B}"/>
              </a:ext>
            </a:extLst>
          </p:cNvPr>
          <p:cNvSpPr>
            <a:spLocks noGrp="1"/>
          </p:cNvSpPr>
          <p:nvPr/>
        </p:nvSpPr>
        <p:spPr>
          <a:xfrm>
            <a:off x="9577676" y="4497796"/>
            <a:ext cx="552450" cy="419100"/>
          </a:xfrm>
          <a:prstGeom prst="roundRect">
            <a:avLst>
              <a:gd name="adj" fmla="val 27273"/>
            </a:avLst>
          </a:prstGeom>
          <a:solidFill>
            <a:srgbClr val="F5F5F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7" name="checagem-2-3-opcoes">
            <a:extLst>
              <a:ext uri="{FF2B5EF4-FFF2-40B4-BE49-F238E27FC236}">
                <a16:creationId xmlns:a16="http://schemas.microsoft.com/office/drawing/2014/main" id="{77C0B286-852C-4CF2-A5FE-437BE165BEA3}"/>
              </a:ext>
            </a:extLst>
          </p:cNvPr>
          <p:cNvSpPr>
            <a:spLocks noGrp="1"/>
          </p:cNvSpPr>
          <p:nvPr/>
        </p:nvSpPr>
        <p:spPr>
          <a:xfrm>
            <a:off x="9596726" y="4488271"/>
            <a:ext cx="5143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>
                <a:solidFill>
                  <a:srgbClr val="173D2B"/>
                </a:solidFill>
              </a:rPr>
              <a:t>( ) SIM</a:t>
            </a:r>
          </a:p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>
                <a:solidFill>
                  <a:srgbClr val="173D2B"/>
                </a:solidFill>
              </a:rPr>
              <a:t>( ) NÃO</a:t>
            </a:r>
          </a:p>
        </p:txBody>
      </p:sp>
      <p:sp>
        <p:nvSpPr>
          <p:cNvPr id="58" name="checagem-2-6-verificacao">
            <a:extLst>
              <a:ext uri="{FF2B5EF4-FFF2-40B4-BE49-F238E27FC236}">
                <a16:creationId xmlns:a16="http://schemas.microsoft.com/office/drawing/2014/main" id="{F49F38D1-2B45-444F-A0C0-6E7346200C97}"/>
              </a:ext>
            </a:extLst>
          </p:cNvPr>
          <p:cNvSpPr>
            <a:spLocks noGrp="1"/>
          </p:cNvSpPr>
          <p:nvPr/>
        </p:nvSpPr>
        <p:spPr>
          <a:xfrm>
            <a:off x="9636116" y="3788158"/>
            <a:ext cx="2457450" cy="476250"/>
          </a:xfrm>
          <a:prstGeom prst="roundRect">
            <a:avLst>
              <a:gd name="adj" fmla="val 24000"/>
            </a:avLst>
          </a:prstGeom>
          <a:solidFill>
            <a:srgbClr val="66BE7A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9" name="checagem-2-6-texto">
            <a:extLst>
              <a:ext uri="{FF2B5EF4-FFF2-40B4-BE49-F238E27FC236}">
                <a16:creationId xmlns:a16="http://schemas.microsoft.com/office/drawing/2014/main" id="{4758BB66-A196-4BF2-8FE4-343DDD09BFA2}"/>
              </a:ext>
            </a:extLst>
          </p:cNvPr>
          <p:cNvSpPr>
            <a:spLocks noGrp="1"/>
          </p:cNvSpPr>
          <p:nvPr/>
        </p:nvSpPr>
        <p:spPr>
          <a:xfrm>
            <a:off x="9570504" y="3797209"/>
            <a:ext cx="2590314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 algn="ctr">
              <a:defRPr sz="675" b="0">
                <a:solidFill>
                  <a:srgbClr val="FFFFFF"/>
                </a:solidFill>
              </a:defRPr>
            </a:pPr>
            <a:r>
              <a:rPr lang="pt-BR" sz="1200">
                <a:solidFill>
                  <a:srgbClr val="FFFFFF"/>
                </a:solidFill>
                <a:ea typeface="+mn-lt"/>
                <a:cs typeface="+mn-lt"/>
              </a:rPr>
              <a:t>Os critérios avaliam inovação e viabilidade</a:t>
            </a:r>
            <a:r>
              <a:rPr lang="pt-BR" sz="1200" b="0">
                <a:solidFill>
                  <a:srgbClr val="FFFFFF"/>
                </a:solidFill>
                <a:ea typeface="+mn-lt"/>
                <a:cs typeface="+mn-lt"/>
              </a:rPr>
              <a:t>?</a:t>
            </a:r>
            <a:endParaRPr lang="pt-BR">
              <a:ea typeface="+mn-lt"/>
              <a:cs typeface="+mn-lt"/>
            </a:endParaRPr>
          </a:p>
        </p:txBody>
      </p:sp>
      <p:sp>
        <p:nvSpPr>
          <p:cNvPr id="60" name="checagem-2-6-sim-nao">
            <a:extLst>
              <a:ext uri="{FF2B5EF4-FFF2-40B4-BE49-F238E27FC236}">
                <a16:creationId xmlns:a16="http://schemas.microsoft.com/office/drawing/2014/main" id="{9F9AC7A6-FFB8-4DC7-B03B-8B420A797728}"/>
              </a:ext>
            </a:extLst>
          </p:cNvPr>
          <p:cNvSpPr>
            <a:spLocks noGrp="1"/>
          </p:cNvSpPr>
          <p:nvPr/>
        </p:nvSpPr>
        <p:spPr>
          <a:xfrm>
            <a:off x="12133304" y="3807208"/>
            <a:ext cx="552450" cy="438150"/>
          </a:xfrm>
          <a:prstGeom prst="roundRect">
            <a:avLst>
              <a:gd name="adj" fmla="val 26087"/>
            </a:avLst>
          </a:prstGeom>
          <a:solidFill>
            <a:srgbClr val="F5F5F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1" name="checagem-2-6-opcoes">
            <a:extLst>
              <a:ext uri="{FF2B5EF4-FFF2-40B4-BE49-F238E27FC236}">
                <a16:creationId xmlns:a16="http://schemas.microsoft.com/office/drawing/2014/main" id="{D652054A-2343-4F61-8504-6F04943645EB}"/>
              </a:ext>
            </a:extLst>
          </p:cNvPr>
          <p:cNvSpPr>
            <a:spLocks noGrp="1"/>
          </p:cNvSpPr>
          <p:nvPr/>
        </p:nvSpPr>
        <p:spPr>
          <a:xfrm>
            <a:off x="12152355" y="3797683"/>
            <a:ext cx="5143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>
                <a:solidFill>
                  <a:srgbClr val="173D2B"/>
                </a:solidFill>
              </a:rPr>
              <a:t>( ) SIM</a:t>
            </a:r>
          </a:p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>
                <a:solidFill>
                  <a:srgbClr val="173D2B"/>
                </a:solidFill>
              </a:rPr>
              <a:t>( ) NÃO</a:t>
            </a:r>
          </a:p>
        </p:txBody>
      </p:sp>
      <p:sp>
        <p:nvSpPr>
          <p:cNvPr id="62" name="checagem-2-4-verificacao">
            <a:extLst>
              <a:ext uri="{FF2B5EF4-FFF2-40B4-BE49-F238E27FC236}">
                <a16:creationId xmlns:a16="http://schemas.microsoft.com/office/drawing/2014/main" id="{0F2D6A76-B423-428A-A19E-646FE5852BAC}"/>
              </a:ext>
            </a:extLst>
          </p:cNvPr>
          <p:cNvSpPr>
            <a:spLocks noGrp="1"/>
          </p:cNvSpPr>
          <p:nvPr/>
        </p:nvSpPr>
        <p:spPr>
          <a:xfrm>
            <a:off x="5841995" y="5660370"/>
            <a:ext cx="1361149" cy="605288"/>
          </a:xfrm>
          <a:prstGeom prst="roundRect">
            <a:avLst>
              <a:gd name="adj" fmla="val 23077"/>
            </a:avLst>
          </a:prstGeom>
          <a:solidFill>
            <a:srgbClr val="66BE7A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3" name="checagem-2-4-texto">
            <a:extLst>
              <a:ext uri="{FF2B5EF4-FFF2-40B4-BE49-F238E27FC236}">
                <a16:creationId xmlns:a16="http://schemas.microsoft.com/office/drawing/2014/main" id="{B9559E84-739F-4B46-8CF6-F11280C6783F}"/>
              </a:ext>
            </a:extLst>
          </p:cNvPr>
          <p:cNvSpPr>
            <a:spLocks noGrp="1"/>
          </p:cNvSpPr>
          <p:nvPr/>
        </p:nvSpPr>
        <p:spPr>
          <a:xfrm>
            <a:off x="5696420" y="5719417"/>
            <a:ext cx="1623951" cy="49719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 algn="ctr">
              <a:defRPr sz="675" b="0">
                <a:solidFill>
                  <a:srgbClr val="FFFFFF"/>
                </a:solidFill>
              </a:defRPr>
            </a:pPr>
            <a:r>
              <a:rPr lang="pt-BR" sz="1200">
                <a:solidFill>
                  <a:srgbClr val="FFFFFF"/>
                </a:solidFill>
                <a:ea typeface="+mn-lt"/>
                <a:cs typeface="+mn-lt"/>
              </a:rPr>
              <a:t>Os resultados esperados são mensuráveis?</a:t>
            </a:r>
            <a:endParaRPr lang="pt-BR" sz="1200">
              <a:ea typeface="+mn-lt"/>
              <a:cs typeface="+mn-lt"/>
            </a:endParaRPr>
          </a:p>
        </p:txBody>
      </p:sp>
      <p:sp>
        <p:nvSpPr>
          <p:cNvPr id="64" name="checagem-2-4-sim-nao">
            <a:extLst>
              <a:ext uri="{FF2B5EF4-FFF2-40B4-BE49-F238E27FC236}">
                <a16:creationId xmlns:a16="http://schemas.microsoft.com/office/drawing/2014/main" id="{0E0CCC07-9967-4280-828F-F6DCE3C7DEEA}"/>
              </a:ext>
            </a:extLst>
          </p:cNvPr>
          <p:cNvSpPr>
            <a:spLocks noGrp="1"/>
          </p:cNvSpPr>
          <p:nvPr/>
        </p:nvSpPr>
        <p:spPr>
          <a:xfrm>
            <a:off x="7242882" y="5779408"/>
            <a:ext cx="552450" cy="457200"/>
          </a:xfrm>
          <a:prstGeom prst="roundRect">
            <a:avLst>
              <a:gd name="adj" fmla="val 25000"/>
            </a:avLst>
          </a:prstGeom>
          <a:solidFill>
            <a:srgbClr val="F5F5F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5" name="checagem-2-4-opcoes">
            <a:extLst>
              <a:ext uri="{FF2B5EF4-FFF2-40B4-BE49-F238E27FC236}">
                <a16:creationId xmlns:a16="http://schemas.microsoft.com/office/drawing/2014/main" id="{1274AE9D-B34B-49D0-ABD8-D05164BA2E50}"/>
              </a:ext>
            </a:extLst>
          </p:cNvPr>
          <p:cNvSpPr>
            <a:spLocks noGrp="1"/>
          </p:cNvSpPr>
          <p:nvPr/>
        </p:nvSpPr>
        <p:spPr>
          <a:xfrm>
            <a:off x="7261932" y="5769883"/>
            <a:ext cx="5143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>
                <a:solidFill>
                  <a:srgbClr val="173D2B"/>
                </a:solidFill>
              </a:rPr>
              <a:t>( ) SIM</a:t>
            </a:r>
          </a:p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>
                <a:solidFill>
                  <a:srgbClr val="173D2B"/>
                </a:solidFill>
              </a:rPr>
              <a:t>( ) NÃO</a:t>
            </a:r>
          </a:p>
        </p:txBody>
      </p:sp>
      <p:sp>
        <p:nvSpPr>
          <p:cNvPr id="66" name="checagem-5-4-verificacao">
            <a:extLst>
              <a:ext uri="{FF2B5EF4-FFF2-40B4-BE49-F238E27FC236}">
                <a16:creationId xmlns:a16="http://schemas.microsoft.com/office/drawing/2014/main" id="{C5982160-004F-472B-AB16-538B6E20EF7B}"/>
              </a:ext>
            </a:extLst>
          </p:cNvPr>
          <p:cNvSpPr>
            <a:spLocks noGrp="1"/>
          </p:cNvSpPr>
          <p:nvPr/>
        </p:nvSpPr>
        <p:spPr>
          <a:xfrm>
            <a:off x="489081" y="7320451"/>
            <a:ext cx="2381250" cy="581025"/>
          </a:xfrm>
          <a:prstGeom prst="roundRect">
            <a:avLst>
              <a:gd name="adj" fmla="val 19672"/>
            </a:avLst>
          </a:prstGeom>
          <a:solidFill>
            <a:srgbClr val="66BE7A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7" name="checagem-5-4-texto">
            <a:extLst>
              <a:ext uri="{FF2B5EF4-FFF2-40B4-BE49-F238E27FC236}">
                <a16:creationId xmlns:a16="http://schemas.microsoft.com/office/drawing/2014/main" id="{6186229F-2102-4A0A-BF0B-F1516470AAB3}"/>
              </a:ext>
            </a:extLst>
          </p:cNvPr>
          <p:cNvSpPr>
            <a:spLocks noGrp="1"/>
          </p:cNvSpPr>
          <p:nvPr/>
        </p:nvSpPr>
        <p:spPr>
          <a:xfrm>
            <a:off x="423866" y="7323305"/>
            <a:ext cx="2458810" cy="54292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 algn="ctr">
              <a:defRPr sz="675" b="0">
                <a:solidFill>
                  <a:srgbClr val="FFFFFF"/>
                </a:solidFill>
              </a:defRPr>
            </a:pPr>
            <a:r>
              <a:rPr lang="pt-BR" sz="1200" dirty="0">
                <a:solidFill>
                  <a:srgbClr val="FFFFFF"/>
                </a:solidFill>
              </a:rPr>
              <a:t> </a:t>
            </a:r>
            <a:r>
              <a:rPr lang="pt-BR" sz="1200">
                <a:solidFill>
                  <a:srgbClr val="FFFFFF"/>
                </a:solidFill>
              </a:rPr>
              <a:t>Há condições para testar a solução? </a:t>
            </a:r>
            <a:r>
              <a:rPr lang="pt-BR" sz="1200" b="0">
                <a:solidFill>
                  <a:srgbClr val="FFFFFF"/>
                </a:solidFill>
              </a:rPr>
              <a:t>A supervisão supre as lacunas de capacidade dos proponentes?</a:t>
            </a:r>
          </a:p>
        </p:txBody>
      </p:sp>
      <p:sp>
        <p:nvSpPr>
          <p:cNvPr id="68" name="checagem-5-4-sim-nao">
            <a:extLst>
              <a:ext uri="{FF2B5EF4-FFF2-40B4-BE49-F238E27FC236}">
                <a16:creationId xmlns:a16="http://schemas.microsoft.com/office/drawing/2014/main" id="{B29DFAE9-0EC1-4D5C-A15B-163E1FDC25E9}"/>
              </a:ext>
            </a:extLst>
          </p:cNvPr>
          <p:cNvSpPr>
            <a:spLocks noGrp="1"/>
          </p:cNvSpPr>
          <p:nvPr/>
        </p:nvSpPr>
        <p:spPr>
          <a:xfrm>
            <a:off x="2923127" y="7303306"/>
            <a:ext cx="552450" cy="542925"/>
          </a:xfrm>
          <a:prstGeom prst="roundRect">
            <a:avLst>
              <a:gd name="adj" fmla="val 21053"/>
            </a:avLst>
          </a:prstGeom>
          <a:solidFill>
            <a:srgbClr val="F5F5F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9" name="checagem-5-4-opcoes">
            <a:extLst>
              <a:ext uri="{FF2B5EF4-FFF2-40B4-BE49-F238E27FC236}">
                <a16:creationId xmlns:a16="http://schemas.microsoft.com/office/drawing/2014/main" id="{CA06C264-C45C-4958-86D7-D7A3F1E9B118}"/>
              </a:ext>
            </a:extLst>
          </p:cNvPr>
          <p:cNvSpPr>
            <a:spLocks noGrp="1"/>
          </p:cNvSpPr>
          <p:nvPr/>
        </p:nvSpPr>
        <p:spPr>
          <a:xfrm>
            <a:off x="2942177" y="7293781"/>
            <a:ext cx="514350" cy="561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 dirty="0">
                <a:solidFill>
                  <a:srgbClr val="173D2B"/>
                </a:solidFill>
              </a:rPr>
              <a:t>( ) SIM</a:t>
            </a:r>
          </a:p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 dirty="0">
                <a:solidFill>
                  <a:srgbClr val="173D2B"/>
                </a:solidFill>
              </a:rPr>
              <a:t>( ) NÃO</a:t>
            </a:r>
          </a:p>
        </p:txBody>
      </p:sp>
      <p:sp>
        <p:nvSpPr>
          <p:cNvPr id="70" name="checagem-7-4-verificacao">
            <a:extLst>
              <a:ext uri="{FF2B5EF4-FFF2-40B4-BE49-F238E27FC236}">
                <a16:creationId xmlns:a16="http://schemas.microsoft.com/office/drawing/2014/main" id="{139CD1E7-1C22-4368-92C5-404CD295A166}"/>
              </a:ext>
            </a:extLst>
          </p:cNvPr>
          <p:cNvSpPr>
            <a:spLocks noGrp="1"/>
          </p:cNvSpPr>
          <p:nvPr/>
        </p:nvSpPr>
        <p:spPr>
          <a:xfrm>
            <a:off x="3685948" y="7417183"/>
            <a:ext cx="2593499" cy="580552"/>
          </a:xfrm>
          <a:prstGeom prst="roundRect">
            <a:avLst>
              <a:gd name="adj" fmla="val 19355"/>
            </a:avLst>
          </a:prstGeom>
          <a:solidFill>
            <a:srgbClr val="66BE7A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1" name="checagem-7-4-texto">
            <a:extLst>
              <a:ext uri="{FF2B5EF4-FFF2-40B4-BE49-F238E27FC236}">
                <a16:creationId xmlns:a16="http://schemas.microsoft.com/office/drawing/2014/main" id="{68837060-6F16-4EBF-A2FC-2A020FFF47A6}"/>
              </a:ext>
            </a:extLst>
          </p:cNvPr>
          <p:cNvSpPr>
            <a:spLocks noGrp="1"/>
          </p:cNvSpPr>
          <p:nvPr/>
        </p:nvSpPr>
        <p:spPr>
          <a:xfrm>
            <a:off x="3690302" y="7386240"/>
            <a:ext cx="2586431" cy="632438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 algn="ctr">
              <a:defRPr sz="675" b="0">
                <a:solidFill>
                  <a:srgbClr val="FFFFFF"/>
                </a:solidFill>
              </a:defRPr>
            </a:pPr>
            <a:r>
              <a:rPr lang="pt-BR" sz="1200" dirty="0">
                <a:solidFill>
                  <a:srgbClr val="FFFFFF"/>
                </a:solidFill>
                <a:ea typeface="+mn-lt"/>
                <a:cs typeface="+mn-lt"/>
              </a:rPr>
              <a:t>Há previsão </a:t>
            </a:r>
            <a:r>
              <a:rPr lang="pt-BR" sz="1200" b="0" dirty="0">
                <a:solidFill>
                  <a:srgbClr val="FFFFFF"/>
                </a:solidFill>
                <a:ea typeface="+mn-lt"/>
                <a:cs typeface="+mn-lt"/>
              </a:rPr>
              <a:t>de </a:t>
            </a:r>
            <a:r>
              <a:rPr lang="pt-BR" sz="1200" dirty="0">
                <a:solidFill>
                  <a:srgbClr val="FFFFFF"/>
                </a:solidFill>
                <a:ea typeface="+mn-lt"/>
                <a:cs typeface="+mn-lt"/>
              </a:rPr>
              <a:t>transição </a:t>
            </a:r>
            <a:r>
              <a:rPr lang="pt-BR" sz="1200" b="0" dirty="0">
                <a:solidFill>
                  <a:srgbClr val="FFFFFF"/>
                </a:solidFill>
                <a:ea typeface="+mn-lt"/>
                <a:cs typeface="+mn-lt"/>
              </a:rPr>
              <a:t>para </a:t>
            </a:r>
            <a:r>
              <a:rPr lang="pt-BR" sz="1200" dirty="0">
                <a:solidFill>
                  <a:srgbClr val="FFFFFF"/>
                </a:solidFill>
                <a:ea typeface="+mn-lt"/>
                <a:cs typeface="+mn-lt"/>
              </a:rPr>
              <a:t>contrato de </a:t>
            </a:r>
            <a:r>
              <a:rPr lang="pt-BR" sz="1200">
                <a:solidFill>
                  <a:srgbClr val="FFFFFF"/>
                </a:solidFill>
                <a:ea typeface="+mn-lt"/>
                <a:cs typeface="+mn-lt"/>
              </a:rPr>
              <a:t>fornecimento</a:t>
            </a:r>
            <a:r>
              <a:rPr lang="pt-BR" sz="1200" b="0">
                <a:solidFill>
                  <a:srgbClr val="FFFFFF"/>
                </a:solidFill>
                <a:ea typeface="+mn-lt"/>
                <a:cs typeface="+mn-lt"/>
              </a:rPr>
              <a:t>?</a:t>
            </a:r>
            <a:r>
              <a:rPr lang="pt-BR" sz="1200">
                <a:solidFill>
                  <a:srgbClr val="FFFFFF"/>
                </a:solidFill>
                <a:ea typeface="+mn-lt"/>
                <a:cs typeface="+mn-lt"/>
              </a:rPr>
              <a:t> Os critérios de sucesso estão definidos?</a:t>
            </a:r>
            <a:endParaRPr lang="pt-BR" sz="650">
              <a:ea typeface="+mn-lt"/>
              <a:cs typeface="+mn-lt"/>
            </a:endParaRPr>
          </a:p>
        </p:txBody>
      </p:sp>
      <p:sp>
        <p:nvSpPr>
          <p:cNvPr id="72" name="checagem-7-4-sim-nao">
            <a:extLst>
              <a:ext uri="{FF2B5EF4-FFF2-40B4-BE49-F238E27FC236}">
                <a16:creationId xmlns:a16="http://schemas.microsoft.com/office/drawing/2014/main" id="{9118131A-DC98-4F8E-B537-4453CB1353A5}"/>
              </a:ext>
            </a:extLst>
          </p:cNvPr>
          <p:cNvSpPr>
            <a:spLocks noGrp="1"/>
          </p:cNvSpPr>
          <p:nvPr/>
        </p:nvSpPr>
        <p:spPr>
          <a:xfrm>
            <a:off x="6315013" y="7422898"/>
            <a:ext cx="552450" cy="552450"/>
          </a:xfrm>
          <a:prstGeom prst="roundRect">
            <a:avLst>
              <a:gd name="adj" fmla="val 20690"/>
            </a:avLst>
          </a:prstGeom>
          <a:solidFill>
            <a:srgbClr val="F5F5F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3" name="checagem-7-4-opcoes">
            <a:extLst>
              <a:ext uri="{FF2B5EF4-FFF2-40B4-BE49-F238E27FC236}">
                <a16:creationId xmlns:a16="http://schemas.microsoft.com/office/drawing/2014/main" id="{D9134846-A78E-40B5-AA0B-EF648084CF19}"/>
              </a:ext>
            </a:extLst>
          </p:cNvPr>
          <p:cNvSpPr>
            <a:spLocks noGrp="1"/>
          </p:cNvSpPr>
          <p:nvPr/>
        </p:nvSpPr>
        <p:spPr>
          <a:xfrm>
            <a:off x="6334063" y="7413373"/>
            <a:ext cx="5143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 dirty="0">
                <a:solidFill>
                  <a:srgbClr val="173D2B"/>
                </a:solidFill>
              </a:rPr>
              <a:t>( ) SIM</a:t>
            </a:r>
          </a:p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 dirty="0">
                <a:solidFill>
                  <a:srgbClr val="173D2B"/>
                </a:solidFill>
              </a:rPr>
              <a:t>( ) NÃO</a:t>
            </a:r>
          </a:p>
        </p:txBody>
      </p:sp>
      <p:sp>
        <p:nvSpPr>
          <p:cNvPr id="74" name="checagem-3-4-verificacao">
            <a:extLst>
              <a:ext uri="{FF2B5EF4-FFF2-40B4-BE49-F238E27FC236}">
                <a16:creationId xmlns:a16="http://schemas.microsoft.com/office/drawing/2014/main" id="{276918B8-8A17-4B18-994B-333BE6AE8524}"/>
              </a:ext>
            </a:extLst>
          </p:cNvPr>
          <p:cNvSpPr>
            <a:spLocks noGrp="1"/>
          </p:cNvSpPr>
          <p:nvPr/>
        </p:nvSpPr>
        <p:spPr>
          <a:xfrm>
            <a:off x="7239000" y="7046654"/>
            <a:ext cx="2546466" cy="799103"/>
          </a:xfrm>
          <a:prstGeom prst="roundRect">
            <a:avLst>
              <a:gd name="adj" fmla="val 18462"/>
            </a:avLst>
          </a:prstGeom>
          <a:solidFill>
            <a:srgbClr val="66BE7A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5" name="checagem-3-4-texto">
            <a:extLst>
              <a:ext uri="{FF2B5EF4-FFF2-40B4-BE49-F238E27FC236}">
                <a16:creationId xmlns:a16="http://schemas.microsoft.com/office/drawing/2014/main" id="{C0A60702-472D-436F-8289-D7724761F44B}"/>
              </a:ext>
            </a:extLst>
          </p:cNvPr>
          <p:cNvSpPr>
            <a:spLocks noGrp="1"/>
          </p:cNvSpPr>
          <p:nvPr/>
        </p:nvSpPr>
        <p:spPr>
          <a:xfrm>
            <a:off x="7243354" y="7085704"/>
            <a:ext cx="2489423" cy="73100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 algn="ctr">
              <a:defRPr sz="675" b="0">
                <a:solidFill>
                  <a:srgbClr val="FFFFFF"/>
                </a:solidFill>
              </a:defRPr>
            </a:pPr>
            <a:r>
              <a:rPr lang="pt-BR" sz="1200" b="0" dirty="0">
                <a:solidFill>
                  <a:srgbClr val="FFFFFF"/>
                </a:solidFill>
              </a:rPr>
              <a:t>O </a:t>
            </a:r>
            <a:r>
              <a:rPr lang="pt-BR" sz="1200" dirty="0">
                <a:solidFill>
                  <a:srgbClr val="FFFFFF"/>
                </a:solidFill>
              </a:rPr>
              <a:t>modelo está</a:t>
            </a:r>
            <a:r>
              <a:rPr lang="pt-BR" sz="1200" b="0" dirty="0">
                <a:solidFill>
                  <a:srgbClr val="FFFFFF"/>
                </a:solidFill>
              </a:rPr>
              <a:t> alinhado com o </a:t>
            </a:r>
            <a:r>
              <a:rPr lang="pt-BR" sz="1200" b="0">
                <a:solidFill>
                  <a:srgbClr val="FFFFFF"/>
                </a:solidFill>
              </a:rPr>
              <a:t>trabalho que os </a:t>
            </a:r>
            <a:r>
              <a:rPr lang="pt-BR" sz="1200">
                <a:solidFill>
                  <a:srgbClr val="FFFFFF"/>
                </a:solidFill>
              </a:rPr>
              <a:t>proponentes</a:t>
            </a:r>
            <a:r>
              <a:rPr lang="pt-BR" sz="1200" b="0">
                <a:solidFill>
                  <a:srgbClr val="FFFFFF"/>
                </a:solidFill>
              </a:rPr>
              <a:t> terão, </a:t>
            </a:r>
            <a:r>
              <a:rPr lang="pt-BR" sz="1200" b="0" dirty="0">
                <a:solidFill>
                  <a:srgbClr val="FFFFFF"/>
                </a:solidFill>
              </a:rPr>
              <a:t>com o valor </a:t>
            </a:r>
            <a:r>
              <a:rPr lang="pt-BR" sz="1200" b="0">
                <a:solidFill>
                  <a:srgbClr val="FFFFFF"/>
                </a:solidFill>
              </a:rPr>
              <a:t>percebido da solução e </a:t>
            </a:r>
            <a:r>
              <a:rPr lang="pt-BR" sz="1200" b="0" dirty="0">
                <a:solidFill>
                  <a:srgbClr val="FFFFFF"/>
                </a:solidFill>
              </a:rPr>
              <a:t>com sua condição financeira?</a:t>
            </a:r>
          </a:p>
        </p:txBody>
      </p:sp>
      <p:sp>
        <p:nvSpPr>
          <p:cNvPr id="76" name="checagem-3-4-sim-nao">
            <a:extLst>
              <a:ext uri="{FF2B5EF4-FFF2-40B4-BE49-F238E27FC236}">
                <a16:creationId xmlns:a16="http://schemas.microsoft.com/office/drawing/2014/main" id="{39B0E848-FEE8-458D-92C6-65562DB61085}"/>
              </a:ext>
            </a:extLst>
          </p:cNvPr>
          <p:cNvSpPr>
            <a:spLocks noGrp="1"/>
          </p:cNvSpPr>
          <p:nvPr/>
        </p:nvSpPr>
        <p:spPr>
          <a:xfrm>
            <a:off x="9815210" y="7045708"/>
            <a:ext cx="552450" cy="581025"/>
          </a:xfrm>
          <a:prstGeom prst="roundRect">
            <a:avLst>
              <a:gd name="adj" fmla="val 20690"/>
            </a:avLst>
          </a:prstGeom>
          <a:solidFill>
            <a:srgbClr val="F5F5F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7" name="checagem-3-4-opcoes">
            <a:extLst>
              <a:ext uri="{FF2B5EF4-FFF2-40B4-BE49-F238E27FC236}">
                <a16:creationId xmlns:a16="http://schemas.microsoft.com/office/drawing/2014/main" id="{FC7C4774-801F-48A1-9BCF-81EB31EE4BCF}"/>
              </a:ext>
            </a:extLst>
          </p:cNvPr>
          <p:cNvSpPr>
            <a:spLocks noGrp="1"/>
          </p:cNvSpPr>
          <p:nvPr/>
        </p:nvSpPr>
        <p:spPr>
          <a:xfrm>
            <a:off x="9834260" y="7036183"/>
            <a:ext cx="514350" cy="6000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>
                <a:solidFill>
                  <a:srgbClr val="173D2B"/>
                </a:solidFill>
              </a:rPr>
              <a:t>( ) SIM</a:t>
            </a:r>
          </a:p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>
                <a:solidFill>
                  <a:srgbClr val="173D2B"/>
                </a:solidFill>
              </a:rPr>
              <a:t>( ) NÃO</a:t>
            </a:r>
          </a:p>
        </p:txBody>
      </p:sp>
      <p:sp>
        <p:nvSpPr>
          <p:cNvPr id="78" name="checagem-6-4-verificacao">
            <a:extLst>
              <a:ext uri="{FF2B5EF4-FFF2-40B4-BE49-F238E27FC236}">
                <a16:creationId xmlns:a16="http://schemas.microsoft.com/office/drawing/2014/main" id="{6F60516F-A3BB-473D-819D-27ABB329BEB8}"/>
              </a:ext>
            </a:extLst>
          </p:cNvPr>
          <p:cNvSpPr>
            <a:spLocks noGrp="1"/>
          </p:cNvSpPr>
          <p:nvPr/>
        </p:nvSpPr>
        <p:spPr>
          <a:xfrm>
            <a:off x="10365188" y="7755668"/>
            <a:ext cx="1983793" cy="532927"/>
          </a:xfrm>
          <a:prstGeom prst="roundRect">
            <a:avLst>
              <a:gd name="adj" fmla="val 21053"/>
            </a:avLst>
          </a:prstGeom>
          <a:solidFill>
            <a:srgbClr val="66BE7A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9" name="checagem-6-4-texto">
            <a:extLst>
              <a:ext uri="{FF2B5EF4-FFF2-40B4-BE49-F238E27FC236}">
                <a16:creationId xmlns:a16="http://schemas.microsoft.com/office/drawing/2014/main" id="{A75F56BA-F8CA-4CE4-903C-8FC3036EB552}"/>
              </a:ext>
            </a:extLst>
          </p:cNvPr>
          <p:cNvSpPr>
            <a:spLocks noGrp="1"/>
          </p:cNvSpPr>
          <p:nvPr/>
        </p:nvSpPr>
        <p:spPr>
          <a:xfrm>
            <a:off x="10489483" y="7774718"/>
            <a:ext cx="1666875" cy="5048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 algn="ctr">
              <a:defRPr sz="675" b="0">
                <a:solidFill>
                  <a:srgbClr val="FFFFFF"/>
                </a:solidFill>
              </a:defRPr>
            </a:pPr>
            <a:r>
              <a:rPr lang="pt-BR" sz="1200">
                <a:solidFill>
                  <a:srgbClr val="FFFFFF"/>
                </a:solidFill>
                <a:ea typeface="+mn-lt"/>
                <a:cs typeface="+mn-lt"/>
              </a:rPr>
              <a:t>Os</a:t>
            </a:r>
            <a:r>
              <a:rPr lang="pt-BR" sz="1200" dirty="0">
                <a:solidFill>
                  <a:srgbClr val="FFFFFF"/>
                </a:solidFill>
                <a:ea typeface="+mn-lt"/>
                <a:cs typeface="+mn-lt"/>
              </a:rPr>
              <a:t> critérios ampliam a competição? </a:t>
            </a:r>
            <a:endParaRPr lang="pt-BR" sz="650" dirty="0">
              <a:ea typeface="+mn-lt"/>
              <a:cs typeface="+mn-lt"/>
            </a:endParaRPr>
          </a:p>
        </p:txBody>
      </p:sp>
      <p:sp>
        <p:nvSpPr>
          <p:cNvPr id="80" name="checagem-6-4-sim-nao">
            <a:extLst>
              <a:ext uri="{FF2B5EF4-FFF2-40B4-BE49-F238E27FC236}">
                <a16:creationId xmlns:a16="http://schemas.microsoft.com/office/drawing/2014/main" id="{8CC1D344-2004-4ADE-BCA1-D69927B5049D}"/>
              </a:ext>
            </a:extLst>
          </p:cNvPr>
          <p:cNvSpPr>
            <a:spLocks noGrp="1"/>
          </p:cNvSpPr>
          <p:nvPr/>
        </p:nvSpPr>
        <p:spPr>
          <a:xfrm>
            <a:off x="12388719" y="7774718"/>
            <a:ext cx="552450" cy="504825"/>
          </a:xfrm>
          <a:prstGeom prst="roundRect">
            <a:avLst>
              <a:gd name="adj" fmla="val 22642"/>
            </a:avLst>
          </a:prstGeom>
          <a:solidFill>
            <a:srgbClr val="F5F5F5"/>
          </a:solidFill>
          <a:ln w="0">
            <a:noFill/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1" name="checagem-6-4-opcoes">
            <a:extLst>
              <a:ext uri="{FF2B5EF4-FFF2-40B4-BE49-F238E27FC236}">
                <a16:creationId xmlns:a16="http://schemas.microsoft.com/office/drawing/2014/main" id="{A9E7FC74-701F-4EDC-9978-A105F8BBF05F}"/>
              </a:ext>
            </a:extLst>
          </p:cNvPr>
          <p:cNvSpPr>
            <a:spLocks noGrp="1"/>
          </p:cNvSpPr>
          <p:nvPr/>
        </p:nvSpPr>
        <p:spPr>
          <a:xfrm>
            <a:off x="12407769" y="7765193"/>
            <a:ext cx="5143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>
                <a:solidFill>
                  <a:srgbClr val="173D2B"/>
                </a:solidFill>
              </a:rPr>
              <a:t>( ) SIM</a:t>
            </a:r>
          </a:p>
          <a:p>
            <a:pPr algn="l">
              <a:defRPr sz="675" b="0">
                <a:solidFill>
                  <a:srgbClr val="173D2B"/>
                </a:solidFill>
              </a:defRPr>
            </a:pPr>
            <a:r>
              <a:rPr sz="675" b="0">
                <a:solidFill>
                  <a:srgbClr val="173D2B"/>
                </a:solidFill>
              </a:rPr>
              <a:t>( ) NÃO</a:t>
            </a:r>
          </a:p>
        </p:txBody>
      </p:sp>
      <p:sp>
        <p:nvSpPr>
          <p:cNvPr id="92" name="oficina">
            <a:extLst>
              <a:ext uri="{FF2B5EF4-FFF2-40B4-BE49-F238E27FC236}">
                <a16:creationId xmlns:a16="http://schemas.microsoft.com/office/drawing/2014/main" id="{162BBE6A-3A7B-4C5C-8102-5ECA53F7A684}"/>
              </a:ext>
            </a:extLst>
          </p:cNvPr>
          <p:cNvSpPr>
            <a:spLocks noGrp="1"/>
          </p:cNvSpPr>
          <p:nvPr/>
        </p:nvSpPr>
        <p:spPr>
          <a:xfrm>
            <a:off x="44106" y="9234936"/>
            <a:ext cx="10953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91440" tIns="45720" rIns="91440" bIns="45720" anchor="ctr"/>
          <a:lstStyle/>
          <a:p>
            <a:pPr algn="l">
              <a:defRPr sz="825" b="0">
                <a:solidFill>
                  <a:srgbClr val="5B6A63"/>
                </a:solidFill>
              </a:defRPr>
            </a:pPr>
            <a:r>
              <a:rPr lang="pt-BR" sz="800" b="0">
                <a:solidFill>
                  <a:srgbClr val="5B6A63"/>
                </a:solidFill>
              </a:rPr>
              <a:t>INIA.gov26 • Recife/PE | Oficina: Como transformar um desafio público em uma contratação inovadora bem-sucedida?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9DA2562-6117-359E-FFE7-50D219856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1991" y="3126"/>
            <a:ext cx="1619316" cy="86364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DC7D57D1-9B62-9B97-8304-66BC97B52C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5267" y="54741"/>
            <a:ext cx="1634466" cy="56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7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2230D36C048DA42B5B597D7A7006077" ma:contentTypeVersion="14" ma:contentTypeDescription="Criar um novo documento." ma:contentTypeScope="" ma:versionID="f59192fabfea04499964813056c69fba">
  <xsd:schema xmlns:xsd="http://www.w3.org/2001/XMLSchema" xmlns:xs="http://www.w3.org/2001/XMLSchema" xmlns:p="http://schemas.microsoft.com/office/2006/metadata/properties" xmlns:ns2="054ebd02-de20-4f3d-bcfc-d74775f94674" xmlns:ns3="ee1fe255-0615-48a1-ba91-393d348c971f" targetNamespace="http://schemas.microsoft.com/office/2006/metadata/properties" ma:root="true" ma:fieldsID="1eaa37df6058c657f090d50e3b3da73b" ns2:_="" ns3:_="">
    <xsd:import namespace="054ebd02-de20-4f3d-bcfc-d74775f94674"/>
    <xsd:import namespace="ee1fe255-0615-48a1-ba91-393d348c97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MigrationSourceID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4ebd02-de20-4f3d-bcfc-d74775f946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m" ma:readOnly="false" ma:fieldId="{5cf76f15-5ced-4ddc-b409-7134ff3c332f}" ma:taxonomyMulti="true" ma:sspId="db2b1072-0813-4abd-a7c6-700b29b2f1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1fe255-0615-48a1-ba91-393d348c97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92d4054-9722-456a-9134-53044dd8a726}" ma:internalName="TaxCatchAll" ma:showField="CatchAllData" ma:web="ee1fe255-0615-48a1-ba91-393d348c97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grationSourceID" ma:index="19" nillable="true" ma:displayName="MigrationSourceID" ma:internalName="MigrationSourceID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54ebd02-de20-4f3d-bcfc-d74775f94674">
      <Terms xmlns="http://schemas.microsoft.com/office/infopath/2007/PartnerControls"/>
    </lcf76f155ced4ddcb4097134ff3c332f>
    <TaxCatchAll xmlns="ee1fe255-0615-48a1-ba91-393d348c971f" xsi:nil="true"/>
  </documentManagement>
</p:properties>
</file>

<file path=customXml/itemProps1.xml><?xml version="1.0" encoding="utf-8"?>
<ds:datastoreItem xmlns:ds="http://schemas.openxmlformats.org/officeDocument/2006/customXml" ds:itemID="{BAF25E39-6000-4A7C-964B-5765462F5A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1BB5BA5-F64E-4CE3-8E02-8D7FBCF531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4ebd02-de20-4f3d-bcfc-d74775f94674"/>
    <ds:schemaRef ds:uri="ee1fe255-0615-48a1-ba91-393d348c97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F701E7A-6BD7-4A4A-9B95-B15D80AAD786}">
  <ds:schemaRefs>
    <ds:schemaRef ds:uri="http://schemas.microsoft.com/office/2006/metadata/properties"/>
    <ds:schemaRef ds:uri="http://schemas.microsoft.com/office/infopath/2007/PartnerControls"/>
    <ds:schemaRef ds:uri="054ebd02-de20-4f3d-bcfc-d74775f94674"/>
    <ds:schemaRef ds:uri="ee1fe255-0615-48a1-ba91-393d348c971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407</Words>
  <Application>Microsoft Office PowerPoint</Application>
  <DocSecurity>0</DocSecurity>
  <PresentationFormat>Custom</PresentationFormat>
  <Paragraphs>48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ChatGPT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Vanessa Cristini da Silva Matos</cp:lastModifiedBy>
  <cp:revision>362</cp:revision>
  <dcterms:created xsi:type="dcterms:W3CDTF">2026-07-17T14:27:55Z</dcterms:created>
  <dcterms:modified xsi:type="dcterms:W3CDTF">2026-07-22T14:34:56Z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0x01010012230D36C048DA42B5B597D7A7006077</vt:lpwstr>
  </property>
  <property fmtid="{D5CDD505-2E9C-101B-9397-08002B2CF9AE}" pid="3" name="MediaServiceImageTags">
    <vt:lpwstr/>
  </property>
</Properties>
</file>