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91" r:id="rId1"/>
    <p:sldMasterId id="2147483692" r:id="rId2"/>
    <p:sldMasterId id="2147483693" r:id="rId3"/>
    <p:sldMasterId id="2147483694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orbel" panose="020B0503020204020204" pitchFamily="34" charset="0"/>
      <p:regular r:id="rId30"/>
      <p:bold r:id="rId31"/>
      <p:italic r:id="rId32"/>
      <p:boldItalic r:id="rId33"/>
    </p:embeddedFont>
    <p:embeddedFont>
      <p:font typeface="Open Sans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47"/>
    <p:restoredTop sz="93827"/>
  </p:normalViewPr>
  <p:slideViewPr>
    <p:cSldViewPr snapToGrid="0">
      <p:cViewPr varScale="1">
        <p:scale>
          <a:sx n="111" d="100"/>
          <a:sy n="111" d="100"/>
        </p:scale>
        <p:origin x="114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fd85b947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5910" y="586509"/>
            <a:ext cx="5529900" cy="293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fd85b9478_0_5:notes"/>
          <p:cNvSpPr txBox="1">
            <a:spLocks noGrp="1"/>
          </p:cNvSpPr>
          <p:nvPr>
            <p:ph type="body" idx="1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4baf01225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4baf01225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50631b365f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50631b365f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50631b365f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50631b365f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4fd85b9478_4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4fd85b9478_4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g4fd85b9478_4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450fac8b1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g450fac8b1e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g450fac8b1e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4fd85b9478_3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g4fd85b9478_3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g4fd85b9478_3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4fd85b9478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g4fd85b9478_0_1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g4fd85b9478_0_1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4fd85b9478_4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g4fd85b9478_4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g4fd85b9478_4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fd85b9478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4fd85b9478_0_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g4fd85b9478_0_2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4fd85b9478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4fd85b9478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0631b365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50631b365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4fd85b9478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5910" y="586509"/>
            <a:ext cx="5529900" cy="293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4fd85b9478_0_104:notes"/>
          <p:cNvSpPr txBox="1">
            <a:spLocks noGrp="1"/>
          </p:cNvSpPr>
          <p:nvPr>
            <p:ph type="body" idx="1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297aa340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297aa3400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297aa340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297aa340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5297aa340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5297aa3400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297aa340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297aa340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50631b365f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50631b365f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50631b365f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50631b365f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4baf01204d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4baf01204d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g4baf01204d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72850" tIns="72850" rIns="72850" bIns="72850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900"/>
          </a:xfrm>
          <a:prstGeom prst="rect">
            <a:avLst/>
          </a:prstGeom>
        </p:spPr>
        <p:txBody>
          <a:bodyPr spcFirstLastPara="1" wrap="square" lIns="72850" tIns="72850" rIns="72850" bIns="72850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400" cy="393600"/>
          </a:xfrm>
          <a:prstGeom prst="rect">
            <a:avLst/>
          </a:prstGeom>
        </p:spPr>
        <p:txBody>
          <a:bodyPr spcFirstLastPara="1" wrap="square" lIns="72850" tIns="72850" rIns="72850" bIns="728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72850" tIns="72850" rIns="72850" bIns="7285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400" cy="393600"/>
          </a:xfrm>
          <a:prstGeom prst="rect">
            <a:avLst/>
          </a:prstGeom>
        </p:spPr>
        <p:txBody>
          <a:bodyPr spcFirstLastPara="1" wrap="square" lIns="72850" tIns="72850" rIns="72850" bIns="728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72850" tIns="72850" rIns="72850" bIns="72850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72850" tIns="72850" rIns="72850" bIns="72850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98450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3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3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3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3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300"/>
              </a:spcBef>
              <a:spcAft>
                <a:spcPts val="13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400" cy="393600"/>
          </a:xfrm>
          <a:prstGeom prst="rect">
            <a:avLst/>
          </a:prstGeom>
        </p:spPr>
        <p:txBody>
          <a:bodyPr spcFirstLastPara="1" wrap="square" lIns="72850" tIns="72850" rIns="72850" bIns="728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72850" tIns="72850" rIns="72850" bIns="72850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72850" tIns="72850" rIns="72850" bIns="72850" anchor="t" anchorCtr="0"/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2100" rtl="0">
              <a:spcBef>
                <a:spcPts val="13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3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3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3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3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3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3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300"/>
              </a:spcBef>
              <a:spcAft>
                <a:spcPts val="13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72850" tIns="72850" rIns="72850" bIns="72850" anchor="t" anchorCtr="0"/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2100" rtl="0">
              <a:spcBef>
                <a:spcPts val="13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3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3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3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3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3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3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300"/>
              </a:spcBef>
              <a:spcAft>
                <a:spcPts val="13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400" cy="393600"/>
          </a:xfrm>
          <a:prstGeom prst="rect">
            <a:avLst/>
          </a:prstGeom>
        </p:spPr>
        <p:txBody>
          <a:bodyPr spcFirstLastPara="1" wrap="square" lIns="72850" tIns="72850" rIns="72850" bIns="728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72850" tIns="72850" rIns="72850" bIns="72850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400" cy="393600"/>
          </a:xfrm>
          <a:prstGeom prst="rect">
            <a:avLst/>
          </a:prstGeom>
        </p:spPr>
        <p:txBody>
          <a:bodyPr spcFirstLastPara="1" wrap="square" lIns="72850" tIns="72850" rIns="72850" bIns="728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72850" tIns="72850" rIns="72850" bIns="72850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72850" tIns="72850" rIns="72850" bIns="72850" anchor="t" anchorCtr="0"/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3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3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3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3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3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3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3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300"/>
              </a:spcBef>
              <a:spcAft>
                <a:spcPts val="13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400" cy="393600"/>
          </a:xfrm>
          <a:prstGeom prst="rect">
            <a:avLst/>
          </a:prstGeom>
        </p:spPr>
        <p:txBody>
          <a:bodyPr spcFirstLastPara="1" wrap="square" lIns="72850" tIns="72850" rIns="72850" bIns="728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72850" tIns="72850" rIns="72850" bIns="72850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400" cy="393600"/>
          </a:xfrm>
          <a:prstGeom prst="rect">
            <a:avLst/>
          </a:prstGeom>
        </p:spPr>
        <p:txBody>
          <a:bodyPr spcFirstLastPara="1" wrap="square" lIns="72850" tIns="72850" rIns="72850" bIns="728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72850" tIns="72850" rIns="72850" bIns="7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4900" cy="1482300"/>
          </a:xfrm>
          <a:prstGeom prst="rect">
            <a:avLst/>
          </a:prstGeom>
        </p:spPr>
        <p:txBody>
          <a:bodyPr spcFirstLastPara="1" wrap="square" lIns="72850" tIns="72850" rIns="72850" bIns="72850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4900" cy="1235100"/>
          </a:xfrm>
          <a:prstGeom prst="rect">
            <a:avLst/>
          </a:prstGeom>
        </p:spPr>
        <p:txBody>
          <a:bodyPr spcFirstLastPara="1" wrap="square" lIns="72850" tIns="72850" rIns="72850" bIns="72850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72850" tIns="72850" rIns="72850" bIns="72850" anchor="ctr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98450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3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3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3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3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300"/>
              </a:spcBef>
              <a:spcAft>
                <a:spcPts val="13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400" cy="393600"/>
          </a:xfrm>
          <a:prstGeom prst="rect">
            <a:avLst/>
          </a:prstGeom>
        </p:spPr>
        <p:txBody>
          <a:bodyPr spcFirstLastPara="1" wrap="square" lIns="72850" tIns="72850" rIns="72850" bIns="728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72850" tIns="72850" rIns="72850" bIns="72850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400" cy="393600"/>
          </a:xfrm>
          <a:prstGeom prst="rect">
            <a:avLst/>
          </a:prstGeom>
        </p:spPr>
        <p:txBody>
          <a:bodyPr spcFirstLastPara="1" wrap="square" lIns="72850" tIns="72850" rIns="72850" bIns="728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72850" tIns="72850" rIns="72850" bIns="72850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72850" tIns="72850" rIns="72850" bIns="72850" anchor="t" anchorCtr="0"/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400" cy="393600"/>
          </a:xfrm>
          <a:prstGeom prst="rect">
            <a:avLst/>
          </a:prstGeom>
        </p:spPr>
        <p:txBody>
          <a:bodyPr spcFirstLastPara="1" wrap="square" lIns="72850" tIns="72850" rIns="72850" bIns="728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400" cy="393600"/>
          </a:xfrm>
          <a:prstGeom prst="rect">
            <a:avLst/>
          </a:prstGeom>
        </p:spPr>
        <p:txBody>
          <a:bodyPr spcFirstLastPara="1" wrap="square" lIns="72850" tIns="72850" rIns="72850" bIns="728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2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3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3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3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6" name="Google Shape;146;p37"/>
          <p:cNvSpPr txBox="1">
            <a:spLocks noGrp="1"/>
          </p:cNvSpPr>
          <p:nvPr>
            <p:ph type="body" idx="1"/>
          </p:nvPr>
        </p:nvSpPr>
        <p:spPr>
          <a:xfrm>
            <a:off x="457200" y="1200154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7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37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8"/>
          <p:cNvSpPr txBox="1">
            <a:spLocks noGrp="1"/>
          </p:cNvSpPr>
          <p:nvPr>
            <p:ph type="ctrTitle"/>
          </p:nvPr>
        </p:nvSpPr>
        <p:spPr>
          <a:xfrm>
            <a:off x="685800" y="1597824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52" name="Google Shape;152;p38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38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38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Google Shape;155;p38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9"/>
          <p:cNvSpPr txBox="1">
            <a:spLocks noGrp="1"/>
          </p:cNvSpPr>
          <p:nvPr>
            <p:ph type="title"/>
          </p:nvPr>
        </p:nvSpPr>
        <p:spPr>
          <a:xfrm>
            <a:off x="722313" y="3305180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58" name="Google Shape;158;p3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9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9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39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64" name="Google Shape;164;p40"/>
          <p:cNvSpPr txBox="1">
            <a:spLocks noGrp="1"/>
          </p:cNvSpPr>
          <p:nvPr>
            <p:ph type="body" idx="1"/>
          </p:nvPr>
        </p:nvSpPr>
        <p:spPr>
          <a:xfrm>
            <a:off x="609600" y="1200154"/>
            <a:ext cx="54102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40"/>
          <p:cNvSpPr txBox="1">
            <a:spLocks noGrp="1"/>
          </p:cNvSpPr>
          <p:nvPr>
            <p:ph type="body" idx="2"/>
          </p:nvPr>
        </p:nvSpPr>
        <p:spPr>
          <a:xfrm>
            <a:off x="6172200" y="1200154"/>
            <a:ext cx="54102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40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40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40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71" name="Google Shape;171;p41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41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41"/>
          <p:cNvSpPr txBox="1">
            <a:spLocks noGrp="1"/>
          </p:cNvSpPr>
          <p:nvPr>
            <p:ph type="body" idx="3"/>
          </p:nvPr>
        </p:nvSpPr>
        <p:spPr>
          <a:xfrm>
            <a:off x="4645029" y="1151335"/>
            <a:ext cx="40416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41"/>
          <p:cNvSpPr txBox="1">
            <a:spLocks noGrp="1"/>
          </p:cNvSpPr>
          <p:nvPr>
            <p:ph type="body" idx="4"/>
          </p:nvPr>
        </p:nvSpPr>
        <p:spPr>
          <a:xfrm>
            <a:off x="4645029" y="1631156"/>
            <a:ext cx="40416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p41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41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41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80" name="Google Shape;180;p42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42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42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3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43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4"/>
          <p:cNvSpPr txBox="1">
            <a:spLocks noGrp="1"/>
          </p:cNvSpPr>
          <p:nvPr>
            <p:ph type="title"/>
          </p:nvPr>
        </p:nvSpPr>
        <p:spPr>
          <a:xfrm>
            <a:off x="457202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89" name="Google Shape;189;p44"/>
          <p:cNvSpPr txBox="1">
            <a:spLocks noGrp="1"/>
          </p:cNvSpPr>
          <p:nvPr>
            <p:ph type="body" idx="1"/>
          </p:nvPr>
        </p:nvSpPr>
        <p:spPr>
          <a:xfrm>
            <a:off x="3575050" y="204793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Google Shape;190;p44"/>
          <p:cNvSpPr txBox="1">
            <a:spLocks noGrp="1"/>
          </p:cNvSpPr>
          <p:nvPr>
            <p:ph type="body" idx="2"/>
          </p:nvPr>
        </p:nvSpPr>
        <p:spPr>
          <a:xfrm>
            <a:off x="457202" y="1076327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44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p44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p44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5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96" name="Google Shape;196;p45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p45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45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45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45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03" name="Google Shape;203;p46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396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Google Shape;204;p46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5" name="Google Shape;205;p46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6" name="Google Shape;206;p46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7"/>
          <p:cNvSpPr txBox="1">
            <a:spLocks noGrp="1"/>
          </p:cNvSpPr>
          <p:nvPr>
            <p:ph type="title"/>
          </p:nvPr>
        </p:nvSpPr>
        <p:spPr>
          <a:xfrm rot="5400000">
            <a:off x="8016450" y="1028734"/>
            <a:ext cx="43887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09" name="Google Shape;209;p47"/>
          <p:cNvSpPr txBox="1">
            <a:spLocks noGrp="1"/>
          </p:cNvSpPr>
          <p:nvPr>
            <p:ph type="body" idx="1"/>
          </p:nvPr>
        </p:nvSpPr>
        <p:spPr>
          <a:xfrm rot="5400000">
            <a:off x="2453850" y="-1638266"/>
            <a:ext cx="4388700" cy="80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47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47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47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t" anchorCtr="0"/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298450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100">
                <a:solidFill>
                  <a:schemeClr val="dk2"/>
                </a:solidFill>
              </a:defRPr>
            </a:lvl2pPr>
            <a:lvl3pPr marL="1371600" lvl="2" indent="-298450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100">
                <a:solidFill>
                  <a:schemeClr val="dk2"/>
                </a:solidFill>
              </a:defRPr>
            </a:lvl3pPr>
            <a:lvl4pPr marL="1828800" lvl="3" indent="-298450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100">
                <a:solidFill>
                  <a:schemeClr val="dk2"/>
                </a:solidFill>
              </a:defRPr>
            </a:lvl4pPr>
            <a:lvl5pPr marL="2286000" lvl="4" indent="-298450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100">
                <a:solidFill>
                  <a:schemeClr val="dk2"/>
                </a:solidFill>
              </a:defRPr>
            </a:lvl5pPr>
            <a:lvl6pPr marL="2743200" lvl="5" indent="-298450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100">
                <a:solidFill>
                  <a:schemeClr val="dk2"/>
                </a:solidFill>
              </a:defRPr>
            </a:lvl6pPr>
            <a:lvl7pPr marL="3200400" lvl="6" indent="-298450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100">
                <a:solidFill>
                  <a:schemeClr val="dk2"/>
                </a:solidFill>
              </a:defRPr>
            </a:lvl7pPr>
            <a:lvl8pPr marL="3657600" lvl="7" indent="-298450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100">
                <a:solidFill>
                  <a:schemeClr val="dk2"/>
                </a:solidFill>
              </a:defRPr>
            </a:lvl8pPr>
            <a:lvl9pPr marL="4114800" lvl="8" indent="-298450" rtl="0">
              <a:lnSpc>
                <a:spcPct val="115000"/>
              </a:lnSpc>
              <a:spcBef>
                <a:spcPts val="1300"/>
              </a:spcBef>
              <a:spcAft>
                <a:spcPts val="1300"/>
              </a:spcAft>
              <a:buClr>
                <a:schemeClr val="dk2"/>
              </a:buClr>
              <a:buSzPts val="1100"/>
              <a:buChar char="■"/>
              <a:defRPr sz="1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ctr" anchorCtr="0">
            <a:noAutofit/>
          </a:bodyPr>
          <a:lstStyle>
            <a:lvl1pPr lvl="0" algn="r" rtl="0">
              <a:buNone/>
              <a:defRPr sz="800">
                <a:solidFill>
                  <a:schemeClr val="dk2"/>
                </a:solidFill>
              </a:defRPr>
            </a:lvl1pPr>
            <a:lvl2pPr lvl="1" algn="r" rtl="0">
              <a:buNone/>
              <a:defRPr sz="800">
                <a:solidFill>
                  <a:schemeClr val="dk2"/>
                </a:solidFill>
              </a:defRPr>
            </a:lvl2pPr>
            <a:lvl3pPr lvl="2" algn="r" rtl="0">
              <a:buNone/>
              <a:defRPr sz="800">
                <a:solidFill>
                  <a:schemeClr val="dk2"/>
                </a:solidFill>
              </a:defRPr>
            </a:lvl3pPr>
            <a:lvl4pPr lvl="3" algn="r" rtl="0">
              <a:buNone/>
              <a:defRPr sz="800">
                <a:solidFill>
                  <a:schemeClr val="dk2"/>
                </a:solidFill>
              </a:defRPr>
            </a:lvl4pPr>
            <a:lvl5pPr lvl="4" algn="r" rtl="0">
              <a:buNone/>
              <a:defRPr sz="800">
                <a:solidFill>
                  <a:schemeClr val="dk2"/>
                </a:solidFill>
              </a:defRPr>
            </a:lvl5pPr>
            <a:lvl6pPr lvl="5" algn="r" rtl="0">
              <a:buNone/>
              <a:defRPr sz="800">
                <a:solidFill>
                  <a:schemeClr val="dk2"/>
                </a:solidFill>
              </a:defRPr>
            </a:lvl6pPr>
            <a:lvl7pPr lvl="6" algn="r" rtl="0">
              <a:buNone/>
              <a:defRPr sz="800">
                <a:solidFill>
                  <a:schemeClr val="dk2"/>
                </a:solidFill>
              </a:defRPr>
            </a:lvl7pPr>
            <a:lvl8pPr lvl="7" algn="r" rtl="0">
              <a:buNone/>
              <a:defRPr sz="800">
                <a:solidFill>
                  <a:schemeClr val="dk2"/>
                </a:solidFill>
              </a:defRPr>
            </a:lvl8pPr>
            <a:lvl9pPr lvl="8" algn="r" rtl="0">
              <a:buNone/>
              <a:defRPr sz="8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0" name="Google Shape;140;p36"/>
          <p:cNvSpPr txBox="1">
            <a:spLocks noGrp="1"/>
          </p:cNvSpPr>
          <p:nvPr>
            <p:ph type="body" idx="1"/>
          </p:nvPr>
        </p:nvSpPr>
        <p:spPr>
          <a:xfrm>
            <a:off x="457200" y="1200154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36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2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44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jpg"/><Relationship Id="rId5" Type="http://schemas.openxmlformats.org/officeDocument/2006/relationships/image" Target="../media/image13.jpg"/><Relationship Id="rId4" Type="http://schemas.openxmlformats.org/officeDocument/2006/relationships/image" Target="../media/image45.jpg"/><Relationship Id="rId9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50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8"/>
          <p:cNvSpPr txBox="1">
            <a:spLocks noGrp="1"/>
          </p:cNvSpPr>
          <p:nvPr>
            <p:ph type="ctrTitle"/>
          </p:nvPr>
        </p:nvSpPr>
        <p:spPr>
          <a:xfrm>
            <a:off x="313275" y="619250"/>
            <a:ext cx="4065000" cy="1498500"/>
          </a:xfrm>
          <a:prstGeom prst="rect">
            <a:avLst/>
          </a:prstGeom>
        </p:spPr>
        <p:txBody>
          <a:bodyPr spcFirstLastPara="1" wrap="square" lIns="72850" tIns="72850" rIns="72850" bIns="728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2900" b="1" dirty="0">
                <a:solidFill>
                  <a:schemeClr val="lt1"/>
                </a:solidFill>
                <a:highlight>
                  <a:srgbClr val="E46160"/>
                </a:highlight>
                <a:latin typeface="Open Sans"/>
                <a:ea typeface="Open Sans"/>
                <a:cs typeface="Open Sans"/>
                <a:sym typeface="Open Sans"/>
              </a:rPr>
              <a:t>Experimentação</a:t>
            </a:r>
            <a:endParaRPr sz="2900" b="1" dirty="0">
              <a:solidFill>
                <a:schemeClr val="lt1"/>
              </a:solidFill>
              <a:highlight>
                <a:srgbClr val="E46160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2900" dirty="0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Que papo é esse?</a:t>
            </a:r>
            <a:endParaRPr sz="2900" dirty="0">
              <a:solidFill>
                <a:srgbClr val="5EBEB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2900" dirty="0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13/03</a:t>
            </a:r>
            <a:endParaRPr sz="2900" dirty="0">
              <a:solidFill>
                <a:srgbClr val="5EBEB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8" name="Google Shape;21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30388" y="1840332"/>
            <a:ext cx="604293" cy="854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30612"/>
            <a:ext cx="9144000" cy="338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4316" y="1168175"/>
            <a:ext cx="2343960" cy="85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8" descr="\\nas.prodam\CGTIC\4. Núcleo de Comunicação\Apoio\2. LOGOS\PMSP SMIT\PNGs\logo_smit_horizont_colorid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54275" y="1168175"/>
            <a:ext cx="1907278" cy="78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7"/>
          <p:cNvSpPr/>
          <p:nvPr/>
        </p:nvSpPr>
        <p:spPr>
          <a:xfrm>
            <a:off x="-32725" y="165650"/>
            <a:ext cx="4604700" cy="448500"/>
          </a:xfrm>
          <a:prstGeom prst="rect">
            <a:avLst/>
          </a:prstGeom>
          <a:solidFill>
            <a:srgbClr val="E4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57"/>
          <p:cNvSpPr/>
          <p:nvPr/>
        </p:nvSpPr>
        <p:spPr>
          <a:xfrm>
            <a:off x="3836600" y="2664157"/>
            <a:ext cx="843251" cy="1033229"/>
          </a:xfrm>
          <a:custGeom>
            <a:avLst/>
            <a:gdLst/>
            <a:ahLst/>
            <a:cxnLst/>
            <a:rect l="l" t="t" r="r" b="b"/>
            <a:pathLst>
              <a:path w="36699" h="44967" extrusionOk="0">
                <a:moveTo>
                  <a:pt x="7096" y="0"/>
                </a:moveTo>
                <a:cubicBezTo>
                  <a:pt x="1383" y="5713"/>
                  <a:pt x="-3551" y="20110"/>
                  <a:pt x="3543" y="23978"/>
                </a:cubicBezTo>
                <a:cubicBezTo>
                  <a:pt x="5103" y="24828"/>
                  <a:pt x="7991" y="25520"/>
                  <a:pt x="8872" y="23978"/>
                </a:cubicBezTo>
                <a:cubicBezTo>
                  <a:pt x="10063" y="21893"/>
                  <a:pt x="2841" y="20646"/>
                  <a:pt x="1767" y="22794"/>
                </a:cubicBezTo>
                <a:cubicBezTo>
                  <a:pt x="-505" y="27338"/>
                  <a:pt x="1177" y="33566"/>
                  <a:pt x="3839" y="37892"/>
                </a:cubicBezTo>
                <a:cubicBezTo>
                  <a:pt x="9647" y="47329"/>
                  <a:pt x="25893" y="45379"/>
                  <a:pt x="36699" y="42924"/>
                </a:cubicBezTo>
              </a:path>
            </a:pathLst>
          </a:custGeom>
          <a:noFill/>
          <a:ln w="9525" cap="flat" cmpd="sng">
            <a:solidFill>
              <a:srgbClr val="5EBEBB"/>
            </a:solidFill>
            <a:prstDash val="dash"/>
            <a:round/>
            <a:headEnd type="none" w="med" len="med"/>
            <a:tailEnd type="triangle" w="med" len="med"/>
          </a:ln>
        </p:spPr>
      </p:sp>
      <p:sp>
        <p:nvSpPr>
          <p:cNvPr id="329" name="Google Shape;329;p57"/>
          <p:cNvSpPr/>
          <p:nvPr/>
        </p:nvSpPr>
        <p:spPr>
          <a:xfrm>
            <a:off x="3364775" y="1708200"/>
            <a:ext cx="5907000" cy="1616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0" name="Google Shape;330;p57"/>
          <p:cNvCxnSpPr/>
          <p:nvPr/>
        </p:nvCxnSpPr>
        <p:spPr>
          <a:xfrm>
            <a:off x="3510288" y="2634105"/>
            <a:ext cx="4817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" name="Google Shape;331;p57"/>
          <p:cNvCxnSpPr/>
          <p:nvPr/>
        </p:nvCxnSpPr>
        <p:spPr>
          <a:xfrm>
            <a:off x="5912287" y="1981740"/>
            <a:ext cx="0" cy="63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2" name="Google Shape;332;p57"/>
          <p:cNvCxnSpPr/>
          <p:nvPr/>
        </p:nvCxnSpPr>
        <p:spPr>
          <a:xfrm>
            <a:off x="3518440" y="2020008"/>
            <a:ext cx="0" cy="64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3" name="Google Shape;333;p57"/>
          <p:cNvCxnSpPr/>
          <p:nvPr/>
        </p:nvCxnSpPr>
        <p:spPr>
          <a:xfrm>
            <a:off x="8339044" y="1998766"/>
            <a:ext cx="0" cy="65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4" name="Google Shape;334;p57"/>
          <p:cNvSpPr txBox="1"/>
          <p:nvPr/>
        </p:nvSpPr>
        <p:spPr>
          <a:xfrm>
            <a:off x="3384096" y="1803046"/>
            <a:ext cx="715500" cy="2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b="1">
                <a:latin typeface="Open Sans"/>
                <a:ea typeface="Open Sans"/>
                <a:cs typeface="Open Sans"/>
                <a:sym typeface="Open Sans"/>
              </a:rPr>
              <a:t>RESISTENTE</a:t>
            </a:r>
            <a:endParaRPr sz="5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5" name="Google Shape;335;p57"/>
          <p:cNvSpPr txBox="1"/>
          <p:nvPr/>
        </p:nvSpPr>
        <p:spPr>
          <a:xfrm>
            <a:off x="5709826" y="1782425"/>
            <a:ext cx="495600" cy="1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b="1">
                <a:latin typeface="Open Sans"/>
                <a:ea typeface="Open Sans"/>
                <a:cs typeface="Open Sans"/>
                <a:sym typeface="Open Sans"/>
              </a:rPr>
              <a:t>ADOÇÃO</a:t>
            </a:r>
            <a:endParaRPr sz="5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6" name="Google Shape;336;p57"/>
          <p:cNvSpPr txBox="1"/>
          <p:nvPr/>
        </p:nvSpPr>
        <p:spPr>
          <a:xfrm>
            <a:off x="8034200" y="1803051"/>
            <a:ext cx="528600" cy="2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b="1">
                <a:latin typeface="Open Sans"/>
                <a:ea typeface="Open Sans"/>
                <a:cs typeface="Open Sans"/>
                <a:sym typeface="Open Sans"/>
              </a:rPr>
              <a:t>PARCEIRO </a:t>
            </a:r>
            <a:endParaRPr sz="5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7" name="Google Shape;337;p57"/>
          <p:cNvSpPr/>
          <p:nvPr/>
        </p:nvSpPr>
        <p:spPr>
          <a:xfrm>
            <a:off x="4122739" y="2634105"/>
            <a:ext cx="5286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">
                <a:latin typeface="Open Sans"/>
                <a:ea typeface="Open Sans"/>
                <a:cs typeface="Open Sans"/>
                <a:sym typeface="Open Sans"/>
              </a:rPr>
              <a:t>Servidora da ponta resistente à mudança </a:t>
            </a:r>
            <a:endParaRPr sz="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8" name="Google Shape;338;p57"/>
          <p:cNvSpPr/>
          <p:nvPr/>
        </p:nvSpPr>
        <p:spPr>
          <a:xfrm>
            <a:off x="3510544" y="2682139"/>
            <a:ext cx="5286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">
                <a:latin typeface="Open Sans"/>
                <a:ea typeface="Open Sans"/>
                <a:cs typeface="Open Sans"/>
                <a:sym typeface="Open Sans"/>
              </a:rPr>
              <a:t>Burocratas resistentes agrupados</a:t>
            </a:r>
            <a:endParaRPr sz="5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9" name="Google Shape;339;p57"/>
          <p:cNvSpPr/>
          <p:nvPr/>
        </p:nvSpPr>
        <p:spPr>
          <a:xfrm>
            <a:off x="4729555" y="2619810"/>
            <a:ext cx="5286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">
                <a:latin typeface="Open Sans"/>
                <a:ea typeface="Open Sans"/>
                <a:cs typeface="Open Sans"/>
                <a:sym typeface="Open Sans"/>
              </a:rPr>
              <a:t>Burocrata resistente por descrença</a:t>
            </a:r>
            <a:endParaRPr sz="5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0" name="Google Shape;340;p57"/>
          <p:cNvSpPr/>
          <p:nvPr/>
        </p:nvSpPr>
        <p:spPr>
          <a:xfrm>
            <a:off x="5276550" y="2591130"/>
            <a:ext cx="5286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">
                <a:latin typeface="Open Sans"/>
                <a:ea typeface="Open Sans"/>
                <a:cs typeface="Open Sans"/>
                <a:sym typeface="Open Sans"/>
              </a:rPr>
              <a:t>Burocrata Receoso</a:t>
            </a:r>
            <a:endParaRPr sz="5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1" name="Google Shape;341;p57"/>
          <p:cNvSpPr/>
          <p:nvPr/>
        </p:nvSpPr>
        <p:spPr>
          <a:xfrm>
            <a:off x="5989482" y="2634105"/>
            <a:ext cx="5286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">
                <a:latin typeface="Open Sans"/>
                <a:ea typeface="Open Sans"/>
                <a:cs typeface="Open Sans"/>
                <a:sym typeface="Open Sans"/>
              </a:rPr>
              <a:t>Servidora Resiliente em busca de apoio </a:t>
            </a:r>
            <a:endParaRPr sz="5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2" name="Google Shape;342;p57"/>
          <p:cNvSpPr/>
          <p:nvPr/>
        </p:nvSpPr>
        <p:spPr>
          <a:xfrm>
            <a:off x="6596298" y="2634105"/>
            <a:ext cx="5286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">
                <a:latin typeface="Open Sans"/>
                <a:ea typeface="Open Sans"/>
                <a:cs typeface="Open Sans"/>
                <a:sym typeface="Open Sans"/>
              </a:rPr>
              <a:t>Fazedor burocrata </a:t>
            </a:r>
            <a:endParaRPr sz="5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3" name="Google Shape;343;p57"/>
          <p:cNvSpPr/>
          <p:nvPr/>
        </p:nvSpPr>
        <p:spPr>
          <a:xfrm>
            <a:off x="7156818" y="2634105"/>
            <a:ext cx="6129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">
                <a:latin typeface="Open Sans"/>
                <a:ea typeface="Open Sans"/>
                <a:cs typeface="Open Sans"/>
                <a:sym typeface="Open Sans"/>
              </a:rPr>
              <a:t>Burocrata empreendedor responsável </a:t>
            </a:r>
            <a:endParaRPr sz="5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4" name="Google Shape;344;p57"/>
          <p:cNvSpPr/>
          <p:nvPr/>
        </p:nvSpPr>
        <p:spPr>
          <a:xfrm>
            <a:off x="7798600" y="2628175"/>
            <a:ext cx="5838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">
                <a:latin typeface="Open Sans"/>
                <a:ea typeface="Open Sans"/>
                <a:cs typeface="Open Sans"/>
                <a:sym typeface="Open Sans"/>
              </a:rPr>
              <a:t>Embaixadora empoderada</a:t>
            </a:r>
            <a:endParaRPr sz="5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5" name="Google Shape;34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4040" y="2150955"/>
            <a:ext cx="379432" cy="48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6668" y="2150948"/>
            <a:ext cx="225472" cy="4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5043" y="2053924"/>
            <a:ext cx="225461" cy="58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7"/>
          <p:cNvPicPr preferRelativeResize="0"/>
          <p:nvPr/>
        </p:nvPicPr>
        <p:blipFill rotWithShape="1">
          <a:blip r:embed="rId6">
            <a:alphaModFix/>
          </a:blip>
          <a:srcRect t="1490" b="-1490"/>
          <a:stretch/>
        </p:blipFill>
        <p:spPr>
          <a:xfrm>
            <a:off x="6163742" y="2121156"/>
            <a:ext cx="244532" cy="511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97215" y="2096216"/>
            <a:ext cx="173876" cy="538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7"/>
          <p:cNvPicPr preferRelativeResize="0"/>
          <p:nvPr/>
        </p:nvPicPr>
        <p:blipFill rotWithShape="1">
          <a:blip r:embed="rId8">
            <a:alphaModFix/>
          </a:blip>
          <a:srcRect l="874" r="864"/>
          <a:stretch/>
        </p:blipFill>
        <p:spPr>
          <a:xfrm>
            <a:off x="7883268" y="2091093"/>
            <a:ext cx="312714" cy="538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57"/>
          <p:cNvPicPr preferRelativeResize="0"/>
          <p:nvPr/>
        </p:nvPicPr>
        <p:blipFill rotWithShape="1">
          <a:blip r:embed="rId9">
            <a:alphaModFix/>
          </a:blip>
          <a:srcRect l="3866" r="3866"/>
          <a:stretch/>
        </p:blipFill>
        <p:spPr>
          <a:xfrm>
            <a:off x="7372862" y="2095123"/>
            <a:ext cx="225445" cy="53897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7"/>
          <p:cNvSpPr/>
          <p:nvPr/>
        </p:nvSpPr>
        <p:spPr>
          <a:xfrm>
            <a:off x="3510288" y="2634105"/>
            <a:ext cx="591300" cy="372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57"/>
          <p:cNvSpPr/>
          <p:nvPr/>
        </p:nvSpPr>
        <p:spPr>
          <a:xfrm>
            <a:off x="4077858" y="2634105"/>
            <a:ext cx="612900" cy="372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57"/>
          <p:cNvSpPr/>
          <p:nvPr/>
        </p:nvSpPr>
        <p:spPr>
          <a:xfrm>
            <a:off x="4671903" y="2634105"/>
            <a:ext cx="591300" cy="372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57"/>
          <p:cNvSpPr/>
          <p:nvPr/>
        </p:nvSpPr>
        <p:spPr>
          <a:xfrm>
            <a:off x="5263533" y="2634105"/>
            <a:ext cx="656100" cy="372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7"/>
          <p:cNvSpPr/>
          <p:nvPr/>
        </p:nvSpPr>
        <p:spPr>
          <a:xfrm>
            <a:off x="5912287" y="2634105"/>
            <a:ext cx="638100" cy="37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7"/>
          <p:cNvSpPr/>
          <p:nvPr/>
        </p:nvSpPr>
        <p:spPr>
          <a:xfrm>
            <a:off x="6539656" y="2634105"/>
            <a:ext cx="656100" cy="372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7"/>
          <p:cNvSpPr/>
          <p:nvPr/>
        </p:nvSpPr>
        <p:spPr>
          <a:xfrm>
            <a:off x="7170761" y="2634105"/>
            <a:ext cx="656100" cy="372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7"/>
          <p:cNvSpPr/>
          <p:nvPr/>
        </p:nvSpPr>
        <p:spPr>
          <a:xfrm>
            <a:off x="7733821" y="2634105"/>
            <a:ext cx="612900" cy="37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0" name="Google Shape;360;p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30391" y="3042408"/>
            <a:ext cx="282265" cy="132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02894" y="2180847"/>
            <a:ext cx="148819" cy="44733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7"/>
          <p:cNvSpPr txBox="1"/>
          <p:nvPr/>
        </p:nvSpPr>
        <p:spPr>
          <a:xfrm>
            <a:off x="70780" y="211316"/>
            <a:ext cx="8721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PERFIS COMPORTAMENTAIS SEI</a:t>
            </a:r>
            <a:endParaRPr sz="1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3" name="Google Shape;363;p57" descr="\\nas.prodam\CGTIC\4. Núcleo de Comunicação\1. CGTIC\1. IDENTIDADE VISUAL\Imgs\cgtic_hor_composto_p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56488" y="3048315"/>
            <a:ext cx="583713" cy="9768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7"/>
          <p:cNvSpPr txBox="1"/>
          <p:nvPr/>
        </p:nvSpPr>
        <p:spPr>
          <a:xfrm>
            <a:off x="186500" y="1708200"/>
            <a:ext cx="2895300" cy="2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Identificar formas de </a:t>
            </a: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documentar o conhecimento</a:t>
            </a:r>
            <a:r>
              <a:rPr lang="en" sz="1500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que adquirimos quanto ao </a:t>
            </a: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perfil de cada servidor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que passou a usar o SEI na Administração Municipal, bem como as </a:t>
            </a: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estratégias empregadas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para cada um deles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5" name="Google Shape;365;p57"/>
          <p:cNvSpPr txBox="1"/>
          <p:nvPr/>
        </p:nvSpPr>
        <p:spPr>
          <a:xfrm>
            <a:off x="4776000" y="3493425"/>
            <a:ext cx="38523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8 perfis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comportamentais de servidores da PMSP desenhados e </a:t>
            </a: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estratégias </a:t>
            </a: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levantadas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para cada um desses perfis.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6" name="Google Shape;366;p57"/>
          <p:cNvSpPr txBox="1">
            <a:spLocks noGrp="1"/>
          </p:cNvSpPr>
          <p:nvPr>
            <p:ph type="sldNum" idx="12"/>
          </p:nvPr>
        </p:nvSpPr>
        <p:spPr>
          <a:xfrm>
            <a:off x="6858000" y="4767268"/>
            <a:ext cx="21336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000">
                <a:latin typeface="Open Sans"/>
                <a:ea typeface="Open Sans"/>
                <a:cs typeface="Open Sans"/>
                <a:sym typeface="Open Sans"/>
              </a:rPr>
              <a:t>10</a:t>
            </a:fld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8"/>
          <p:cNvPicPr preferRelativeResize="0"/>
          <p:nvPr/>
        </p:nvPicPr>
        <p:blipFill rotWithShape="1">
          <a:blip r:embed="rId3">
            <a:alphaModFix/>
          </a:blip>
          <a:srcRect b="13882"/>
          <a:stretch/>
        </p:blipFill>
        <p:spPr>
          <a:xfrm>
            <a:off x="219325" y="1153800"/>
            <a:ext cx="2633024" cy="176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8"/>
          <p:cNvPicPr preferRelativeResize="0"/>
          <p:nvPr/>
        </p:nvPicPr>
        <p:blipFill rotWithShape="1">
          <a:blip r:embed="rId4">
            <a:alphaModFix/>
          </a:blip>
          <a:srcRect t="12701"/>
          <a:stretch/>
        </p:blipFill>
        <p:spPr>
          <a:xfrm>
            <a:off x="6188725" y="1153800"/>
            <a:ext cx="2702998" cy="176967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58"/>
          <p:cNvSpPr txBox="1"/>
          <p:nvPr/>
        </p:nvSpPr>
        <p:spPr>
          <a:xfrm>
            <a:off x="-2125" y="2938625"/>
            <a:ext cx="30759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Capacitação para </a:t>
            </a: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Experimentar</a:t>
            </a:r>
            <a:endParaRPr sz="1200" b="1" i="1"/>
          </a:p>
        </p:txBody>
      </p:sp>
      <p:sp>
        <p:nvSpPr>
          <p:cNvPr id="374" name="Google Shape;374;p58"/>
          <p:cNvSpPr txBox="1"/>
          <p:nvPr/>
        </p:nvSpPr>
        <p:spPr>
          <a:xfrm>
            <a:off x="6288600" y="2923474"/>
            <a:ext cx="2703000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Conhecimento </a:t>
            </a: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estratégico</a:t>
            </a: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5" name="Google Shape;375;p58"/>
          <p:cNvSpPr txBox="1"/>
          <p:nvPr/>
        </p:nvSpPr>
        <p:spPr>
          <a:xfrm>
            <a:off x="70680" y="251441"/>
            <a:ext cx="8721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(011).LAB</a:t>
            </a:r>
            <a:r>
              <a:rPr lang="en" sz="1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// </a:t>
            </a: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PERFIS COMPORTAMENTAIS SEI</a:t>
            </a:r>
            <a:endParaRPr sz="1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6" name="Google Shape;376;p58"/>
          <p:cNvSpPr/>
          <p:nvPr/>
        </p:nvSpPr>
        <p:spPr>
          <a:xfrm>
            <a:off x="-32725" y="165650"/>
            <a:ext cx="4604700" cy="448500"/>
          </a:xfrm>
          <a:prstGeom prst="rect">
            <a:avLst/>
          </a:prstGeom>
          <a:solidFill>
            <a:srgbClr val="E4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8"/>
          <p:cNvSpPr/>
          <p:nvPr/>
        </p:nvSpPr>
        <p:spPr>
          <a:xfrm>
            <a:off x="-32725" y="165650"/>
            <a:ext cx="3237900" cy="448500"/>
          </a:xfrm>
          <a:prstGeom prst="rect">
            <a:avLst/>
          </a:prstGeom>
          <a:solidFill>
            <a:srgbClr val="E4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8"/>
          <p:cNvSpPr txBox="1"/>
          <p:nvPr/>
        </p:nvSpPr>
        <p:spPr>
          <a:xfrm>
            <a:off x="70775" y="155175"/>
            <a:ext cx="40662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QUAL O RESULTADO?</a:t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9" name="Google Shape;379;p58"/>
          <p:cNvSpPr txBox="1"/>
          <p:nvPr/>
        </p:nvSpPr>
        <p:spPr>
          <a:xfrm>
            <a:off x="6063800" y="3382350"/>
            <a:ext cx="3028500" cy="11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“Além do processo eletrônico implementado na PMSP, a parceria com o 011 deixa um legado para futuros projetos de gestão da mudança. Vai ajudar outras equipes no futuro”</a:t>
            </a:r>
            <a:endParaRPr/>
          </a:p>
        </p:txBody>
      </p:sp>
      <p:sp>
        <p:nvSpPr>
          <p:cNvPr id="380" name="Google Shape;380;p58"/>
          <p:cNvSpPr txBox="1"/>
          <p:nvPr/>
        </p:nvSpPr>
        <p:spPr>
          <a:xfrm>
            <a:off x="144425" y="3382350"/>
            <a:ext cx="2883600" cy="15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“O maior aprendizado que na minha opinião a gente teve foi que o conhecimento é muito facilmente recuperado e sistematizado com uma série de atividades que permitam a participação de toda a equipe. Aprendemos a experimentar.”</a:t>
            </a:r>
            <a:endParaRPr sz="1200" i="1">
              <a:solidFill>
                <a:schemeClr val="dk1"/>
              </a:solidFill>
            </a:endParaRPr>
          </a:p>
        </p:txBody>
      </p:sp>
      <p:sp>
        <p:nvSpPr>
          <p:cNvPr id="381" name="Google Shape;381;p58"/>
          <p:cNvSpPr txBox="1"/>
          <p:nvPr/>
        </p:nvSpPr>
        <p:spPr>
          <a:xfrm>
            <a:off x="3385475" y="2923475"/>
            <a:ext cx="25449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Avaliação </a:t>
            </a: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do processo</a:t>
            </a:r>
            <a:endParaRPr sz="1200" i="1"/>
          </a:p>
        </p:txBody>
      </p:sp>
      <p:sp>
        <p:nvSpPr>
          <p:cNvPr id="382" name="Google Shape;382;p58"/>
          <p:cNvSpPr txBox="1"/>
          <p:nvPr/>
        </p:nvSpPr>
        <p:spPr>
          <a:xfrm>
            <a:off x="3150299" y="3382350"/>
            <a:ext cx="2843400" cy="11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“Projetos como o SEI são difíceis de avaliar. O que fizemos com as personas foi uma forma de ter a dimensão de 4 anos de trabalho que complementa nosso relatório.”</a:t>
            </a:r>
            <a:endParaRPr/>
          </a:p>
        </p:txBody>
      </p:sp>
      <p:pic>
        <p:nvPicPr>
          <p:cNvPr id="383" name="Google Shape;383;p58"/>
          <p:cNvPicPr preferRelativeResize="0"/>
          <p:nvPr/>
        </p:nvPicPr>
        <p:blipFill rotWithShape="1">
          <a:blip r:embed="rId5">
            <a:alphaModFix/>
          </a:blip>
          <a:srcRect t="10386"/>
          <a:stretch/>
        </p:blipFill>
        <p:spPr>
          <a:xfrm>
            <a:off x="3190875" y="1153788"/>
            <a:ext cx="2633001" cy="1769676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8"/>
          <p:cNvSpPr txBox="1">
            <a:spLocks noGrp="1"/>
          </p:cNvSpPr>
          <p:nvPr>
            <p:ph type="sldNum" idx="12"/>
          </p:nvPr>
        </p:nvSpPr>
        <p:spPr>
          <a:xfrm>
            <a:off x="6858000" y="4767268"/>
            <a:ext cx="21336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000">
                <a:latin typeface="Open Sans"/>
                <a:ea typeface="Open Sans"/>
                <a:cs typeface="Open Sans"/>
                <a:sym typeface="Open Sans"/>
              </a:rPr>
              <a:t>11</a:t>
            </a:fld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9"/>
          <p:cNvSpPr/>
          <p:nvPr/>
        </p:nvSpPr>
        <p:spPr>
          <a:xfrm>
            <a:off x="5345925" y="1488770"/>
            <a:ext cx="1354350" cy="320075"/>
          </a:xfrm>
          <a:custGeom>
            <a:avLst/>
            <a:gdLst/>
            <a:ahLst/>
            <a:cxnLst/>
            <a:rect l="l" t="t" r="r" b="b"/>
            <a:pathLst>
              <a:path w="54174" h="12803" extrusionOk="0">
                <a:moveTo>
                  <a:pt x="0" y="162"/>
                </a:moveTo>
                <a:cubicBezTo>
                  <a:pt x="1948" y="-487"/>
                  <a:pt x="2375" y="3513"/>
                  <a:pt x="3553" y="5195"/>
                </a:cubicBezTo>
                <a:cubicBezTo>
                  <a:pt x="5766" y="8357"/>
                  <a:pt x="9478" y="11063"/>
                  <a:pt x="13322" y="11412"/>
                </a:cubicBezTo>
                <a:cubicBezTo>
                  <a:pt x="15977" y="11653"/>
                  <a:pt x="19429" y="13001"/>
                  <a:pt x="21314" y="11116"/>
                </a:cubicBezTo>
                <a:cubicBezTo>
                  <a:pt x="23025" y="9405"/>
                  <a:pt x="25090" y="3246"/>
                  <a:pt x="22795" y="4011"/>
                </a:cubicBezTo>
                <a:cubicBezTo>
                  <a:pt x="19985" y="4948"/>
                  <a:pt x="24362" y="10990"/>
                  <a:pt x="27235" y="11708"/>
                </a:cubicBezTo>
                <a:cubicBezTo>
                  <a:pt x="35947" y="13886"/>
                  <a:pt x="45194" y="12004"/>
                  <a:pt x="54174" y="12004"/>
                </a:cubicBezTo>
              </a:path>
            </a:pathLst>
          </a:custGeom>
          <a:noFill/>
          <a:ln w="9525" cap="flat" cmpd="sng">
            <a:solidFill>
              <a:srgbClr val="5EBEBB"/>
            </a:solidFill>
            <a:prstDash val="dash"/>
            <a:round/>
            <a:headEnd type="none" w="med" len="med"/>
            <a:tailEnd type="triangle" w="med" len="med"/>
          </a:ln>
        </p:spPr>
      </p:sp>
      <p:sp>
        <p:nvSpPr>
          <p:cNvPr id="390" name="Google Shape;390;p59"/>
          <p:cNvSpPr/>
          <p:nvPr/>
        </p:nvSpPr>
        <p:spPr>
          <a:xfrm>
            <a:off x="475700" y="3932375"/>
            <a:ext cx="1039775" cy="614599"/>
          </a:xfrm>
          <a:custGeom>
            <a:avLst/>
            <a:gdLst/>
            <a:ahLst/>
            <a:cxnLst/>
            <a:rect l="l" t="t" r="r" b="b"/>
            <a:pathLst>
              <a:path w="41591" h="22260" extrusionOk="0">
                <a:moveTo>
                  <a:pt x="2812" y="0"/>
                </a:moveTo>
                <a:cubicBezTo>
                  <a:pt x="-1808" y="2310"/>
                  <a:pt x="-312" y="13761"/>
                  <a:pt x="4588" y="15394"/>
                </a:cubicBezTo>
                <a:cubicBezTo>
                  <a:pt x="7548" y="16381"/>
                  <a:pt x="12310" y="15330"/>
                  <a:pt x="13469" y="12433"/>
                </a:cubicBezTo>
                <a:cubicBezTo>
                  <a:pt x="14181" y="10654"/>
                  <a:pt x="9929" y="7681"/>
                  <a:pt x="8732" y="9177"/>
                </a:cubicBezTo>
                <a:cubicBezTo>
                  <a:pt x="6120" y="12442"/>
                  <a:pt x="8795" y="20111"/>
                  <a:pt x="12877" y="21018"/>
                </a:cubicBezTo>
                <a:cubicBezTo>
                  <a:pt x="22225" y="23095"/>
                  <a:pt x="32015" y="21906"/>
                  <a:pt x="41591" y="21906"/>
                </a:cubicBezTo>
              </a:path>
            </a:pathLst>
          </a:custGeom>
          <a:noFill/>
          <a:ln w="9525" cap="flat" cmpd="sng">
            <a:solidFill>
              <a:srgbClr val="C00000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391" name="Google Shape;391;p59"/>
          <p:cNvSpPr/>
          <p:nvPr/>
        </p:nvSpPr>
        <p:spPr>
          <a:xfrm>
            <a:off x="-32725" y="165650"/>
            <a:ext cx="7708800" cy="448500"/>
          </a:xfrm>
          <a:prstGeom prst="rect">
            <a:avLst/>
          </a:prstGeom>
          <a:solidFill>
            <a:srgbClr val="E4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9"/>
          <p:cNvSpPr/>
          <p:nvPr/>
        </p:nvSpPr>
        <p:spPr>
          <a:xfrm rot="8774356">
            <a:off x="5744449" y="3748428"/>
            <a:ext cx="843700" cy="466757"/>
          </a:xfrm>
          <a:custGeom>
            <a:avLst/>
            <a:gdLst/>
            <a:ahLst/>
            <a:cxnLst/>
            <a:rect l="l" t="t" r="r" b="b"/>
            <a:pathLst>
              <a:path w="26800" h="18670" extrusionOk="0">
                <a:moveTo>
                  <a:pt x="0" y="7421"/>
                </a:moveTo>
                <a:cubicBezTo>
                  <a:pt x="4752" y="5520"/>
                  <a:pt x="10412" y="-684"/>
                  <a:pt x="14505" y="2388"/>
                </a:cubicBezTo>
                <a:cubicBezTo>
                  <a:pt x="16170" y="3637"/>
                  <a:pt x="16570" y="7134"/>
                  <a:pt x="15097" y="8605"/>
                </a:cubicBezTo>
                <a:cubicBezTo>
                  <a:pt x="14505" y="9197"/>
                  <a:pt x="13238" y="7662"/>
                  <a:pt x="13321" y="6829"/>
                </a:cubicBezTo>
                <a:cubicBezTo>
                  <a:pt x="13719" y="2853"/>
                  <a:pt x="19595" y="-948"/>
                  <a:pt x="23386" y="316"/>
                </a:cubicBezTo>
                <a:cubicBezTo>
                  <a:pt x="29238" y="2267"/>
                  <a:pt x="25755" y="12501"/>
                  <a:pt x="25755" y="1867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sp>
      <p:sp>
        <p:nvSpPr>
          <p:cNvPr id="393" name="Google Shape;393;p59"/>
          <p:cNvSpPr txBox="1"/>
          <p:nvPr/>
        </p:nvSpPr>
        <p:spPr>
          <a:xfrm>
            <a:off x="141050" y="787750"/>
            <a:ext cx="3082200" cy="13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Definir os perfis e competências necessárias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 para compor a equipe de governança da política de</a:t>
            </a:r>
            <a:r>
              <a:rPr lang="en" sz="1200" b="1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atendimento ao cidadão</a:t>
            </a:r>
            <a:r>
              <a:rPr lang="en" sz="1200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por meio de ciclos estruturados de exploração, experimentação e síntese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/>
          </a:p>
        </p:txBody>
      </p:sp>
      <p:pic>
        <p:nvPicPr>
          <p:cNvPr id="394" name="Google Shape;39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2275" y="819275"/>
            <a:ext cx="2748025" cy="19439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95" name="Google Shape;395;p59"/>
          <p:cNvSpPr txBox="1"/>
          <p:nvPr/>
        </p:nvSpPr>
        <p:spPr>
          <a:xfrm>
            <a:off x="70775" y="127400"/>
            <a:ext cx="88626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PERFIS E COMPETÊNCIAS - POLÍTICA DE ATENDIMENTO </a:t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6" name="Google Shape;396;p59"/>
          <p:cNvSpPr txBox="1"/>
          <p:nvPr/>
        </p:nvSpPr>
        <p:spPr>
          <a:xfrm>
            <a:off x="6777925" y="1124675"/>
            <a:ext cx="1781700" cy="1296300"/>
          </a:xfrm>
          <a:prstGeom prst="rect">
            <a:avLst/>
          </a:prstGeom>
          <a:noFill/>
          <a:ln w="9525" cap="flat" cmpd="sng">
            <a:solidFill>
              <a:srgbClr val="5EBEB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9 perfis de servidores com competências e atividades necessárias para implementar a política e a gestão da mudança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7" name="Google Shape;397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6646" y="2858675"/>
            <a:ext cx="2336775" cy="16530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98" name="Google Shape;398;p59"/>
          <p:cNvSpPr txBox="1"/>
          <p:nvPr/>
        </p:nvSpPr>
        <p:spPr>
          <a:xfrm>
            <a:off x="4000700" y="3417025"/>
            <a:ext cx="1703100" cy="1094700"/>
          </a:xfrm>
          <a:prstGeom prst="rect">
            <a:avLst/>
          </a:prstGeom>
          <a:noFill/>
          <a:ln w="9525" cap="flat" cmpd="sng">
            <a:solidFill>
              <a:srgbClr val="88888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Quadro com principais aprendizados para a Política gerados ao longo do projeto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9" name="Google Shape;399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503" y="2313775"/>
            <a:ext cx="3082200" cy="173375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00" name="Google Shape;400;p59"/>
          <p:cNvSpPr txBox="1"/>
          <p:nvPr/>
        </p:nvSpPr>
        <p:spPr>
          <a:xfrm>
            <a:off x="1515475" y="4110700"/>
            <a:ext cx="2141400" cy="752400"/>
          </a:xfrm>
          <a:prstGeom prst="rect">
            <a:avLst/>
          </a:prstGeom>
          <a:noFill/>
          <a:ln w="9525" cap="flat" cmpd="sng">
            <a:solidFill>
              <a:srgbClr val="C1545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Pesquisa de campo para conhecer e definir o público-alvo da política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1" name="Google Shape;401;p59"/>
          <p:cNvSpPr txBox="1">
            <a:spLocks noGrp="1"/>
          </p:cNvSpPr>
          <p:nvPr>
            <p:ph type="sldNum" idx="12"/>
          </p:nvPr>
        </p:nvSpPr>
        <p:spPr>
          <a:xfrm>
            <a:off x="6858000" y="4767268"/>
            <a:ext cx="21336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000">
                <a:latin typeface="Open Sans"/>
                <a:ea typeface="Open Sans"/>
                <a:cs typeface="Open Sans"/>
                <a:sym typeface="Open Sans"/>
              </a:rPr>
              <a:t>12</a:t>
            </a:fld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0"/>
          <p:cNvSpPr/>
          <p:nvPr/>
        </p:nvSpPr>
        <p:spPr>
          <a:xfrm>
            <a:off x="-32725" y="165650"/>
            <a:ext cx="3237900" cy="448500"/>
          </a:xfrm>
          <a:prstGeom prst="rect">
            <a:avLst/>
          </a:prstGeom>
          <a:solidFill>
            <a:srgbClr val="E4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0"/>
          <p:cNvSpPr txBox="1"/>
          <p:nvPr/>
        </p:nvSpPr>
        <p:spPr>
          <a:xfrm>
            <a:off x="70775" y="155175"/>
            <a:ext cx="40662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QUAL O RESULTADO?</a:t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9" name="Google Shape;409;p60"/>
          <p:cNvSpPr txBox="1"/>
          <p:nvPr/>
        </p:nvSpPr>
        <p:spPr>
          <a:xfrm>
            <a:off x="0" y="2573050"/>
            <a:ext cx="30429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Conhecimento 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sobre o </a:t>
            </a: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público alvo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da política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0" name="Google Shape;410;p60"/>
          <p:cNvSpPr txBox="1"/>
          <p:nvPr/>
        </p:nvSpPr>
        <p:spPr>
          <a:xfrm>
            <a:off x="135300" y="3268925"/>
            <a:ext cx="2541600" cy="13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“A gente sabe agora que não pode tratar o servidor de forma padronizada”</a:t>
            </a: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“O projeto vai gerar no longo prazo uma economia do nosso tempo”</a:t>
            </a: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1" name="Google Shape;411;p60"/>
          <p:cNvSpPr txBox="1"/>
          <p:nvPr/>
        </p:nvSpPr>
        <p:spPr>
          <a:xfrm>
            <a:off x="2856900" y="2626775"/>
            <a:ext cx="31605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Formação de</a:t>
            </a:r>
            <a:r>
              <a:rPr lang="en" sz="15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equipe de gestão da mudança</a:t>
            </a:r>
            <a:endParaRPr sz="1500" b="1">
              <a:solidFill>
                <a:srgbClr val="5EBEB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2" name="Google Shape;412;p60"/>
          <p:cNvSpPr txBox="1"/>
          <p:nvPr/>
        </p:nvSpPr>
        <p:spPr>
          <a:xfrm>
            <a:off x="6241600" y="2573050"/>
            <a:ext cx="31032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Conectar</a:t>
            </a:r>
            <a:r>
              <a:rPr lang="en" sz="15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pessoas para</a:t>
            </a:r>
            <a:r>
              <a:rPr lang="en" sz="15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acessar conhecimento</a:t>
            </a: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3" name="Google Shape;413;p60"/>
          <p:cNvPicPr preferRelativeResize="0"/>
          <p:nvPr/>
        </p:nvPicPr>
        <p:blipFill rotWithShape="1">
          <a:blip r:embed="rId3">
            <a:alphaModFix/>
          </a:blip>
          <a:srcRect l="8500" t="16430" b="6247"/>
          <a:stretch/>
        </p:blipFill>
        <p:spPr>
          <a:xfrm>
            <a:off x="3092150" y="740250"/>
            <a:ext cx="2891776" cy="18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60"/>
          <p:cNvPicPr preferRelativeResize="0"/>
          <p:nvPr/>
        </p:nvPicPr>
        <p:blipFill rotWithShape="1">
          <a:blip r:embed="rId4">
            <a:alphaModFix/>
          </a:blip>
          <a:srcRect t="3871" b="3070"/>
          <a:stretch/>
        </p:blipFill>
        <p:spPr>
          <a:xfrm>
            <a:off x="93025" y="767125"/>
            <a:ext cx="2626150" cy="18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60"/>
          <p:cNvPicPr preferRelativeResize="0"/>
          <p:nvPr/>
        </p:nvPicPr>
        <p:blipFill rotWithShape="1">
          <a:blip r:embed="rId5">
            <a:alphaModFix/>
          </a:blip>
          <a:srcRect t="9641"/>
          <a:stretch/>
        </p:blipFill>
        <p:spPr>
          <a:xfrm>
            <a:off x="6241600" y="740250"/>
            <a:ext cx="2783450" cy="1886525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60"/>
          <p:cNvSpPr txBox="1"/>
          <p:nvPr/>
        </p:nvSpPr>
        <p:spPr>
          <a:xfrm>
            <a:off x="6081725" y="3268925"/>
            <a:ext cx="31032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“Nós não precisamos inventar a roda. Podemos aprender com quem está do nosso lado.”</a:t>
            </a: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“Vocês construíram espaços para que pudéssemos aprender, discutir e tomar decisões. É mais fácil tomar decisões com todos os dados, temos mais segurança.”</a:t>
            </a: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7" name="Google Shape;417;p60"/>
          <p:cNvSpPr txBox="1"/>
          <p:nvPr/>
        </p:nvSpPr>
        <p:spPr>
          <a:xfrm>
            <a:off x="2893300" y="3269075"/>
            <a:ext cx="3160500" cy="13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“A gente não teria chegado nesse resultado de outra maneira, teríamos continuado contratando pessoas da mesma forma. Agora vamos conseguir contratar de uma maneira mais assertiva.”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8" name="Google Shape;418;p60"/>
          <p:cNvSpPr txBox="1">
            <a:spLocks noGrp="1"/>
          </p:cNvSpPr>
          <p:nvPr>
            <p:ph type="sldNum" idx="12"/>
          </p:nvPr>
        </p:nvSpPr>
        <p:spPr>
          <a:xfrm>
            <a:off x="6858000" y="4767268"/>
            <a:ext cx="21336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000">
                <a:latin typeface="Open Sans"/>
                <a:ea typeface="Open Sans"/>
                <a:cs typeface="Open Sans"/>
                <a:sym typeface="Open Sans"/>
              </a:rPr>
              <a:t>13</a:t>
            </a:fld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9" name="Google Shape;419;p60" descr="https://lh6.googleusercontent.com/bvBAFnnIkhDDev4Bog8-NE_BIw9vDioiwK8rhsTly9wlk6Lqp7CWvif-l3b9ue5j5mGcJzQImExSECJkDvy30fLW6XzMm5ypcgvDAwixj-a-8Rh_PaJRd9LRjNpCXHrDYfaSS93xoqc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1575" y="4487975"/>
            <a:ext cx="869042" cy="5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60" descr="https://lh6.googleusercontent.com/e7URVINO9Db64nZ3nJMId0dfQZiQ2o-4W99jpoOmR1OHIZjouV4F5gaH3RbLCOrlX5Imx6EIYFbYfNChiE-vGJq-n-4UXaHY93csbX9YvAu7fKuwsg2uTaNBfUKL_-EBgzafrqz4Zc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8800" y="4479575"/>
            <a:ext cx="701176" cy="57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60" descr="https://lh3.googleusercontent.com/zAoD40cHqk3dP1nCEm0GTJBOvGw2VjsNgV6enCdotxO377Q0HPlXJI_ZWOh21M2CY1zNTD3UOEezpW8Bufnp8zLd729LmVyN_6waeQe1xEIFa93yWguDx0E5KaG0xzndgwdABZAiFww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18147" y="4462477"/>
            <a:ext cx="763581" cy="57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1"/>
          <p:cNvSpPr/>
          <p:nvPr/>
        </p:nvSpPr>
        <p:spPr>
          <a:xfrm>
            <a:off x="-32725" y="165650"/>
            <a:ext cx="3105900" cy="448500"/>
          </a:xfrm>
          <a:prstGeom prst="rect">
            <a:avLst/>
          </a:prstGeom>
          <a:solidFill>
            <a:srgbClr val="E4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1"/>
          <p:cNvSpPr/>
          <p:nvPr/>
        </p:nvSpPr>
        <p:spPr>
          <a:xfrm>
            <a:off x="4732769" y="2346025"/>
            <a:ext cx="1039775" cy="556500"/>
          </a:xfrm>
          <a:custGeom>
            <a:avLst/>
            <a:gdLst/>
            <a:ahLst/>
            <a:cxnLst/>
            <a:rect l="l" t="t" r="r" b="b"/>
            <a:pathLst>
              <a:path w="41591" h="22260" extrusionOk="0">
                <a:moveTo>
                  <a:pt x="2812" y="0"/>
                </a:moveTo>
                <a:cubicBezTo>
                  <a:pt x="-1808" y="2310"/>
                  <a:pt x="-312" y="13761"/>
                  <a:pt x="4588" y="15394"/>
                </a:cubicBezTo>
                <a:cubicBezTo>
                  <a:pt x="7548" y="16381"/>
                  <a:pt x="12310" y="15330"/>
                  <a:pt x="13469" y="12433"/>
                </a:cubicBezTo>
                <a:cubicBezTo>
                  <a:pt x="14181" y="10654"/>
                  <a:pt x="9929" y="7681"/>
                  <a:pt x="8732" y="9177"/>
                </a:cubicBezTo>
                <a:cubicBezTo>
                  <a:pt x="6120" y="12442"/>
                  <a:pt x="8795" y="20111"/>
                  <a:pt x="12877" y="21018"/>
                </a:cubicBezTo>
                <a:cubicBezTo>
                  <a:pt x="22225" y="23095"/>
                  <a:pt x="32015" y="21906"/>
                  <a:pt x="41591" y="21906"/>
                </a:cubicBezTo>
              </a:path>
            </a:pathLst>
          </a:custGeom>
          <a:noFill/>
          <a:ln w="9525" cap="flat" cmpd="sng">
            <a:solidFill>
              <a:srgbClr val="C00000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429" name="Google Shape;429;p61"/>
          <p:cNvSpPr/>
          <p:nvPr/>
        </p:nvSpPr>
        <p:spPr>
          <a:xfrm>
            <a:off x="3604150" y="3274175"/>
            <a:ext cx="843664" cy="466750"/>
          </a:xfrm>
          <a:custGeom>
            <a:avLst/>
            <a:gdLst/>
            <a:ahLst/>
            <a:cxnLst/>
            <a:rect l="l" t="t" r="r" b="b"/>
            <a:pathLst>
              <a:path w="26800" h="18670" extrusionOk="0">
                <a:moveTo>
                  <a:pt x="0" y="7421"/>
                </a:moveTo>
                <a:cubicBezTo>
                  <a:pt x="4752" y="5520"/>
                  <a:pt x="10412" y="-684"/>
                  <a:pt x="14505" y="2388"/>
                </a:cubicBezTo>
                <a:cubicBezTo>
                  <a:pt x="16170" y="3637"/>
                  <a:pt x="16570" y="7134"/>
                  <a:pt x="15097" y="8605"/>
                </a:cubicBezTo>
                <a:cubicBezTo>
                  <a:pt x="14505" y="9197"/>
                  <a:pt x="13238" y="7662"/>
                  <a:pt x="13321" y="6829"/>
                </a:cubicBezTo>
                <a:cubicBezTo>
                  <a:pt x="13719" y="2853"/>
                  <a:pt x="19595" y="-948"/>
                  <a:pt x="23386" y="316"/>
                </a:cubicBezTo>
                <a:cubicBezTo>
                  <a:pt x="29238" y="2267"/>
                  <a:pt x="25755" y="12501"/>
                  <a:pt x="25755" y="18670"/>
                </a:cubicBezTo>
              </a:path>
            </a:pathLst>
          </a:custGeom>
          <a:noFill/>
          <a:ln w="9525" cap="flat" cmpd="sng">
            <a:solidFill>
              <a:srgbClr val="5EBEBB"/>
            </a:solidFill>
            <a:prstDash val="dash"/>
            <a:round/>
            <a:headEnd type="none" w="med" len="med"/>
            <a:tailEnd type="triangle" w="med" len="med"/>
          </a:ln>
        </p:spPr>
      </p:sp>
      <p:sp>
        <p:nvSpPr>
          <p:cNvPr id="430" name="Google Shape;430;p61"/>
          <p:cNvSpPr txBox="1"/>
          <p:nvPr/>
        </p:nvSpPr>
        <p:spPr>
          <a:xfrm>
            <a:off x="242200" y="890500"/>
            <a:ext cx="3269400" cy="15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889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rbel"/>
              <a:buNone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Criar </a:t>
            </a: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formas alternativas</a:t>
            </a:r>
            <a:r>
              <a:rPr lang="en" sz="15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 disponibilizar as informações </a:t>
            </a:r>
            <a:b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para que </a:t>
            </a: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cidadãos 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 </a:t>
            </a: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atendentes encontrem o que precisam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5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3F3F3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31" name="Google Shape;431;p61"/>
          <p:cNvPicPr preferRelativeResize="0"/>
          <p:nvPr/>
        </p:nvPicPr>
        <p:blipFill rotWithShape="1">
          <a:blip r:embed="rId3">
            <a:alphaModFix/>
          </a:blip>
          <a:srcRect l="27708" t="11117" r="30873" b="33292"/>
          <a:stretch/>
        </p:blipFill>
        <p:spPr>
          <a:xfrm>
            <a:off x="385817" y="2705141"/>
            <a:ext cx="1890211" cy="142702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32" name="Google Shape;432;p61"/>
          <p:cNvPicPr preferRelativeResize="0"/>
          <p:nvPr/>
        </p:nvPicPr>
        <p:blipFill rotWithShape="1">
          <a:blip r:embed="rId4">
            <a:alphaModFix/>
          </a:blip>
          <a:srcRect l="27611" t="11336" r="33044" b="47136"/>
          <a:stretch/>
        </p:blipFill>
        <p:spPr>
          <a:xfrm>
            <a:off x="929614" y="3580914"/>
            <a:ext cx="2426534" cy="14406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33" name="Google Shape;433;p61"/>
          <p:cNvSpPr txBox="1"/>
          <p:nvPr/>
        </p:nvSpPr>
        <p:spPr>
          <a:xfrm>
            <a:off x="70775" y="155175"/>
            <a:ext cx="40662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PROTÓTIPOS SP156 </a:t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4" name="Google Shape;434;p61"/>
          <p:cNvPicPr preferRelativeResize="0"/>
          <p:nvPr/>
        </p:nvPicPr>
        <p:blipFill rotWithShape="1">
          <a:blip r:embed="rId5">
            <a:alphaModFix/>
          </a:blip>
          <a:srcRect l="-250" t="33168"/>
          <a:stretch/>
        </p:blipFill>
        <p:spPr>
          <a:xfrm>
            <a:off x="2276026" y="2290225"/>
            <a:ext cx="1362151" cy="1614353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61"/>
          <p:cNvSpPr txBox="1"/>
          <p:nvPr/>
        </p:nvSpPr>
        <p:spPr>
          <a:xfrm>
            <a:off x="3736050" y="3756675"/>
            <a:ext cx="2214000" cy="966900"/>
          </a:xfrm>
          <a:prstGeom prst="rect">
            <a:avLst/>
          </a:prstGeom>
          <a:noFill/>
          <a:ln w="9525" cap="flat" cmpd="sng">
            <a:solidFill>
              <a:srgbClr val="5EBEB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Dois </a:t>
            </a:r>
            <a:r>
              <a:rPr lang="en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protótipos de baixa resolução</a:t>
            </a:r>
            <a:r>
              <a:rPr lang="en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testados com o cidadão e atendentes</a:t>
            </a:r>
            <a:endParaRPr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6" name="Google Shape;436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77600" y="214375"/>
            <a:ext cx="3740490" cy="21858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37" name="Google Shape;437;p61"/>
          <p:cNvSpPr txBox="1"/>
          <p:nvPr/>
        </p:nvSpPr>
        <p:spPr>
          <a:xfrm>
            <a:off x="5864425" y="2613950"/>
            <a:ext cx="2631600" cy="966900"/>
          </a:xfrm>
          <a:prstGeom prst="rect">
            <a:avLst/>
          </a:prstGeom>
          <a:noFill/>
          <a:ln w="9525" cap="flat" cmpd="sng">
            <a:solidFill>
              <a:srgbClr val="C1545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Protótipo de experiência do usuário testado por </a:t>
            </a:r>
            <a:r>
              <a:rPr lang="en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140 pessoas</a:t>
            </a:r>
            <a:r>
              <a:rPr lang="en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, a ser incorporado pela Call</a:t>
            </a:r>
            <a:endParaRPr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8" name="Google Shape;438;p61"/>
          <p:cNvSpPr txBox="1">
            <a:spLocks noGrp="1"/>
          </p:cNvSpPr>
          <p:nvPr>
            <p:ph type="sldNum" idx="12"/>
          </p:nvPr>
        </p:nvSpPr>
        <p:spPr>
          <a:xfrm>
            <a:off x="6858000" y="4767268"/>
            <a:ext cx="21336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000">
                <a:latin typeface="Open Sans"/>
                <a:ea typeface="Open Sans"/>
                <a:cs typeface="Open Sans"/>
                <a:sym typeface="Open Sans"/>
              </a:rPr>
              <a:t>14</a:t>
            </a:fld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2"/>
          <p:cNvSpPr/>
          <p:nvPr/>
        </p:nvSpPr>
        <p:spPr>
          <a:xfrm>
            <a:off x="-32725" y="165650"/>
            <a:ext cx="3105900" cy="448500"/>
          </a:xfrm>
          <a:prstGeom prst="rect">
            <a:avLst/>
          </a:prstGeom>
          <a:solidFill>
            <a:srgbClr val="E4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2"/>
          <p:cNvSpPr/>
          <p:nvPr/>
        </p:nvSpPr>
        <p:spPr>
          <a:xfrm>
            <a:off x="4999148" y="1135600"/>
            <a:ext cx="1349300" cy="1842225"/>
          </a:xfrm>
          <a:custGeom>
            <a:avLst/>
            <a:gdLst/>
            <a:ahLst/>
            <a:cxnLst/>
            <a:rect l="l" t="t" r="r" b="b"/>
            <a:pathLst>
              <a:path w="53972" h="73689" extrusionOk="0">
                <a:moveTo>
                  <a:pt x="2696" y="0"/>
                </a:moveTo>
                <a:cubicBezTo>
                  <a:pt x="628" y="13441"/>
                  <a:pt x="-2803" y="29162"/>
                  <a:pt x="4288" y="40766"/>
                </a:cubicBezTo>
                <a:cubicBezTo>
                  <a:pt x="6288" y="44038"/>
                  <a:pt x="9457" y="46694"/>
                  <a:pt x="12887" y="48409"/>
                </a:cubicBezTo>
                <a:cubicBezTo>
                  <a:pt x="15122" y="49527"/>
                  <a:pt x="19681" y="47560"/>
                  <a:pt x="20212" y="50002"/>
                </a:cubicBezTo>
                <a:cubicBezTo>
                  <a:pt x="21859" y="57581"/>
                  <a:pt x="25058" y="66598"/>
                  <a:pt x="31996" y="70066"/>
                </a:cubicBezTo>
                <a:cubicBezTo>
                  <a:pt x="38551" y="73343"/>
                  <a:pt x="48790" y="75885"/>
                  <a:pt x="53972" y="70703"/>
                </a:cubicBezTo>
              </a:path>
            </a:pathLst>
          </a:custGeom>
          <a:noFill/>
          <a:ln w="9525" cap="flat" cmpd="sng">
            <a:solidFill>
              <a:srgbClr val="C1545E"/>
            </a:solidFill>
            <a:prstDash val="dash"/>
            <a:round/>
            <a:headEnd type="none" w="med" len="med"/>
            <a:tailEnd type="triangle" w="med" len="med"/>
          </a:ln>
        </p:spPr>
      </p:sp>
      <p:sp>
        <p:nvSpPr>
          <p:cNvPr id="446" name="Google Shape;446;p62"/>
          <p:cNvSpPr/>
          <p:nvPr/>
        </p:nvSpPr>
        <p:spPr>
          <a:xfrm rot="1435383">
            <a:off x="2557263" y="3485226"/>
            <a:ext cx="1158936" cy="273893"/>
          </a:xfrm>
          <a:custGeom>
            <a:avLst/>
            <a:gdLst/>
            <a:ahLst/>
            <a:cxnLst/>
            <a:rect l="l" t="t" r="r" b="b"/>
            <a:pathLst>
              <a:path w="54174" h="12803" extrusionOk="0">
                <a:moveTo>
                  <a:pt x="0" y="162"/>
                </a:moveTo>
                <a:cubicBezTo>
                  <a:pt x="1948" y="-487"/>
                  <a:pt x="2375" y="3513"/>
                  <a:pt x="3553" y="5195"/>
                </a:cubicBezTo>
                <a:cubicBezTo>
                  <a:pt x="5766" y="8357"/>
                  <a:pt x="9478" y="11063"/>
                  <a:pt x="13322" y="11412"/>
                </a:cubicBezTo>
                <a:cubicBezTo>
                  <a:pt x="15977" y="11653"/>
                  <a:pt x="19429" y="13001"/>
                  <a:pt x="21314" y="11116"/>
                </a:cubicBezTo>
                <a:cubicBezTo>
                  <a:pt x="23025" y="9405"/>
                  <a:pt x="25090" y="3246"/>
                  <a:pt x="22795" y="4011"/>
                </a:cubicBezTo>
                <a:cubicBezTo>
                  <a:pt x="19985" y="4948"/>
                  <a:pt x="24362" y="10990"/>
                  <a:pt x="27235" y="11708"/>
                </a:cubicBezTo>
                <a:cubicBezTo>
                  <a:pt x="35947" y="13886"/>
                  <a:pt x="45194" y="12004"/>
                  <a:pt x="54174" y="12004"/>
                </a:cubicBezTo>
              </a:path>
            </a:pathLst>
          </a:custGeom>
          <a:noFill/>
          <a:ln w="9525" cap="flat" cmpd="sng">
            <a:solidFill>
              <a:srgbClr val="5EBEBB"/>
            </a:solidFill>
            <a:prstDash val="dash"/>
            <a:round/>
            <a:headEnd type="none" w="med" len="med"/>
            <a:tailEnd type="triangle" w="med" len="med"/>
          </a:ln>
        </p:spPr>
      </p:sp>
      <p:pic>
        <p:nvPicPr>
          <p:cNvPr id="447" name="Google Shape;44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767875"/>
            <a:ext cx="2806976" cy="2105224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62"/>
          <p:cNvSpPr txBox="1"/>
          <p:nvPr/>
        </p:nvSpPr>
        <p:spPr>
          <a:xfrm>
            <a:off x="3693025" y="3310900"/>
            <a:ext cx="1918800" cy="1536600"/>
          </a:xfrm>
          <a:prstGeom prst="rect">
            <a:avLst/>
          </a:prstGeom>
          <a:noFill/>
          <a:ln w="9525" cap="flat" cmpd="sng">
            <a:solidFill>
              <a:srgbClr val="5EBEB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Card Sorting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com o cidadão para gerar </a:t>
            </a: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insights 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 validar nova proposta taxonômica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9" name="Google Shape;449;p62"/>
          <p:cNvSpPr txBox="1">
            <a:spLocks noGrp="1"/>
          </p:cNvSpPr>
          <p:nvPr>
            <p:ph type="sldNum" idx="12"/>
          </p:nvPr>
        </p:nvSpPr>
        <p:spPr>
          <a:xfrm>
            <a:off x="6858000" y="4767268"/>
            <a:ext cx="21336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000">
                <a:latin typeface="Open Sans"/>
                <a:ea typeface="Open Sans"/>
                <a:cs typeface="Open Sans"/>
                <a:sym typeface="Open Sans"/>
              </a:rPr>
              <a:t>15</a:t>
            </a:fld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0" name="Google Shape;450;p62"/>
          <p:cNvSpPr txBox="1"/>
          <p:nvPr/>
        </p:nvSpPr>
        <p:spPr>
          <a:xfrm>
            <a:off x="70775" y="155175"/>
            <a:ext cx="31698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CARTA DE SERVIÇOS</a:t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1" name="Google Shape;451;p62"/>
          <p:cNvSpPr txBox="1"/>
          <p:nvPr/>
        </p:nvSpPr>
        <p:spPr>
          <a:xfrm>
            <a:off x="280600" y="1102275"/>
            <a:ext cx="2619000" cy="16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Re-organizar</a:t>
            </a:r>
            <a:r>
              <a:rPr lang="en" sz="15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os serviços de Trânsito e Transporte sob a </a:t>
            </a: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perspectiva do cidadão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 forma fácil.</a:t>
            </a:r>
            <a:endParaRPr sz="1100">
              <a:solidFill>
                <a:srgbClr val="231F2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2" name="Google Shape;452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6025" y="307551"/>
            <a:ext cx="2955249" cy="221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99984">
            <a:off x="6606362" y="749128"/>
            <a:ext cx="2345048" cy="13332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54" name="Google Shape;454;p62"/>
          <p:cNvSpPr txBox="1"/>
          <p:nvPr/>
        </p:nvSpPr>
        <p:spPr>
          <a:xfrm>
            <a:off x="6433975" y="2739775"/>
            <a:ext cx="2412000" cy="835200"/>
          </a:xfrm>
          <a:prstGeom prst="rect">
            <a:avLst/>
          </a:prstGeom>
          <a:noFill/>
          <a:ln w="9525" cap="flat" cmpd="sng">
            <a:solidFill>
              <a:srgbClr val="C1545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Elaboração de</a:t>
            </a:r>
            <a:r>
              <a:rPr lang="en" sz="15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500" b="1">
                <a:solidFill>
                  <a:srgbClr val="C1545E"/>
                </a:solidFill>
                <a:latin typeface="Open Sans"/>
                <a:ea typeface="Open Sans"/>
                <a:cs typeface="Open Sans"/>
                <a:sym typeface="Open Sans"/>
              </a:rPr>
              <a:t>nova proposta taxonômica</a:t>
            </a:r>
            <a:r>
              <a:rPr lang="en" sz="15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para a Carta de Serviços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3"/>
          <p:cNvSpPr/>
          <p:nvPr/>
        </p:nvSpPr>
        <p:spPr>
          <a:xfrm>
            <a:off x="-32725" y="165650"/>
            <a:ext cx="3237900" cy="448500"/>
          </a:xfrm>
          <a:prstGeom prst="rect">
            <a:avLst/>
          </a:prstGeom>
          <a:solidFill>
            <a:srgbClr val="E4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3"/>
          <p:cNvSpPr txBox="1"/>
          <p:nvPr/>
        </p:nvSpPr>
        <p:spPr>
          <a:xfrm>
            <a:off x="70775" y="155175"/>
            <a:ext cx="40662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QUAL O RESULTADO?</a:t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2" name="Google Shape;462;p63"/>
          <p:cNvPicPr preferRelativeResize="0"/>
          <p:nvPr/>
        </p:nvPicPr>
        <p:blipFill rotWithShape="1">
          <a:blip r:embed="rId3">
            <a:alphaModFix/>
          </a:blip>
          <a:srcRect b="11909"/>
          <a:stretch/>
        </p:blipFill>
        <p:spPr>
          <a:xfrm>
            <a:off x="272250" y="760051"/>
            <a:ext cx="2595601" cy="1713899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63"/>
          <p:cNvSpPr txBox="1"/>
          <p:nvPr/>
        </p:nvSpPr>
        <p:spPr>
          <a:xfrm>
            <a:off x="71325" y="2702975"/>
            <a:ext cx="30429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Sensibilização 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dos servidores 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4" name="Google Shape;464;p63"/>
          <p:cNvSpPr txBox="1"/>
          <p:nvPr/>
        </p:nvSpPr>
        <p:spPr>
          <a:xfrm>
            <a:off x="228500" y="3129575"/>
            <a:ext cx="2595600" cy="17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Open Sans"/>
                <a:ea typeface="Open Sans"/>
                <a:cs typeface="Open Sans"/>
                <a:sym typeface="Open Sans"/>
              </a:rPr>
              <a:t>“Saio mais tranquila. Nossas categorias nunca serão perfeitas e podem mudar conforme a necessidade”. </a:t>
            </a:r>
            <a:endParaRPr sz="1200" i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“Eu tinha medo de falar com o cidadão”</a:t>
            </a: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5" name="Google Shape;465;p63"/>
          <p:cNvSpPr txBox="1"/>
          <p:nvPr/>
        </p:nvSpPr>
        <p:spPr>
          <a:xfrm>
            <a:off x="3052775" y="2702975"/>
            <a:ext cx="32277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Aproximação 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 servidores e </a:t>
            </a: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cidadão 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6" name="Google Shape;466;p63"/>
          <p:cNvSpPr txBox="1"/>
          <p:nvPr/>
        </p:nvSpPr>
        <p:spPr>
          <a:xfrm>
            <a:off x="6042688" y="2702975"/>
            <a:ext cx="32379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Errar 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cedo</a:t>
            </a:r>
            <a:r>
              <a:rPr lang="en" sz="15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para</a:t>
            </a:r>
            <a:r>
              <a:rPr lang="en" sz="15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acertar rápido</a:t>
            </a:r>
            <a:endParaRPr sz="1500">
              <a:solidFill>
                <a:srgbClr val="5EBEB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br>
              <a:rPr lang="en" sz="1200" i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7" name="Google Shape;467;p63" descr="C:\Users\x476709\Downloads\IMG_2972.jpg"/>
          <p:cNvPicPr preferRelativeResize="0"/>
          <p:nvPr/>
        </p:nvPicPr>
        <p:blipFill rotWithShape="1">
          <a:blip r:embed="rId4">
            <a:alphaModFix/>
          </a:blip>
          <a:srcRect t="5715" b="-7954"/>
          <a:stretch/>
        </p:blipFill>
        <p:spPr>
          <a:xfrm>
            <a:off x="3226875" y="760050"/>
            <a:ext cx="2694697" cy="189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63"/>
          <p:cNvPicPr preferRelativeResize="0"/>
          <p:nvPr/>
        </p:nvPicPr>
        <p:blipFill rotWithShape="1">
          <a:blip r:embed="rId5">
            <a:alphaModFix/>
          </a:blip>
          <a:srcRect t="5846" r="20121" b="2224"/>
          <a:stretch/>
        </p:blipFill>
        <p:spPr>
          <a:xfrm>
            <a:off x="6280600" y="801550"/>
            <a:ext cx="2762071" cy="1714024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63"/>
          <p:cNvSpPr txBox="1"/>
          <p:nvPr/>
        </p:nvSpPr>
        <p:spPr>
          <a:xfrm>
            <a:off x="2895550" y="3215675"/>
            <a:ext cx="32100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“Saio com argumentos para evitar erros (ex.: o pop up no site)”</a:t>
            </a: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“Os mais jovens preferem a busca. Se está debaixo da tela, o cidadão não encontra”</a:t>
            </a: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0" name="Google Shape;470;p63"/>
          <p:cNvSpPr txBox="1">
            <a:spLocks noGrp="1"/>
          </p:cNvSpPr>
          <p:nvPr>
            <p:ph type="sldNum" idx="12"/>
          </p:nvPr>
        </p:nvSpPr>
        <p:spPr>
          <a:xfrm>
            <a:off x="6858000" y="4767268"/>
            <a:ext cx="21336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000">
                <a:latin typeface="Open Sans"/>
                <a:ea typeface="Open Sans"/>
                <a:cs typeface="Open Sans"/>
                <a:sym typeface="Open Sans"/>
              </a:rPr>
              <a:t>16</a:t>
            </a:fld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1" name="Google Shape;471;p63"/>
          <p:cNvSpPr txBox="1"/>
          <p:nvPr/>
        </p:nvSpPr>
        <p:spPr>
          <a:xfrm>
            <a:off x="6280475" y="3215675"/>
            <a:ext cx="2762100" cy="17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Open Sans"/>
                <a:ea typeface="Open Sans"/>
                <a:cs typeface="Open Sans"/>
                <a:sym typeface="Open Sans"/>
              </a:rPr>
              <a:t>“Aprendi a testar ideias de forma rápida e barata. Outras pessoas podem fazer o mesmo com o que construímos. (EX.:FAQ156)”</a:t>
            </a:r>
            <a:endParaRPr sz="1200" i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“Vamos usar os aprendizados na nova contratação”</a:t>
            </a: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p63" descr="https://lh3.googleusercontent.com/zAoD40cHqk3dP1nCEm0GTJBOvGw2VjsNgV6enCdotxO377Q0HPlXJI_ZWOh21M2CY1zNTD3UOEezpW8Bufnp8zLd729LmVyN_6waeQe1xEIFa93yWguDx0E5KaG0xzndgwdABZAiFww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49672" y="4462477"/>
            <a:ext cx="763581" cy="57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63" descr="https://lh3.googleusercontent.com/D0c0snKH8I2G1kNFWGw7hG5LakeMnLQ0qeUkUXwHcMlW8TVAOt1RByzo6fXrMbi7SFp67CH8jTJqm3rHOw7zxLpaTJjt1Tdis54yVCVj0pYAhmKkZ7Ds8hB_FRJDrjn00i_UYX-LXD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4712" y="4462470"/>
            <a:ext cx="614949" cy="57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63" descr="https://lh6.googleusercontent.com/e7URVINO9Db64nZ3nJMId0dfQZiQ2o-4W99jpoOmR1OHIZjouV4F5gaH3RbLCOrlX5Imx6EIYFbYfNChiE-vGJq-n-4UXaHY93csbX9YvAu7fKuwsg2uTaNBfUKL_-EBgzafrqz4Zc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53287" y="4462475"/>
            <a:ext cx="701176" cy="57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63" descr="https://lh6.googleusercontent.com/bvBAFnnIkhDDev4Bog8-NE_BIw9vDioiwK8rhsTly9wlk6Lqp7CWvif-l3b9ue5j5mGcJzQImExSECJkDvy30fLW6XzMm5ypcgvDAwixj-a-8Rh_PaJRd9LRjNpCXHrDYfaSS93xoqc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96862" y="4462475"/>
            <a:ext cx="895025" cy="57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4"/>
          <p:cNvSpPr/>
          <p:nvPr/>
        </p:nvSpPr>
        <p:spPr>
          <a:xfrm>
            <a:off x="-32725" y="165650"/>
            <a:ext cx="3105900" cy="448500"/>
          </a:xfrm>
          <a:prstGeom prst="rect">
            <a:avLst/>
          </a:prstGeom>
          <a:solidFill>
            <a:srgbClr val="E4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64"/>
          <p:cNvSpPr/>
          <p:nvPr/>
        </p:nvSpPr>
        <p:spPr>
          <a:xfrm>
            <a:off x="5075348" y="602200"/>
            <a:ext cx="1349300" cy="1842225"/>
          </a:xfrm>
          <a:custGeom>
            <a:avLst/>
            <a:gdLst/>
            <a:ahLst/>
            <a:cxnLst/>
            <a:rect l="l" t="t" r="r" b="b"/>
            <a:pathLst>
              <a:path w="53972" h="73689" extrusionOk="0">
                <a:moveTo>
                  <a:pt x="2696" y="0"/>
                </a:moveTo>
                <a:cubicBezTo>
                  <a:pt x="628" y="13441"/>
                  <a:pt x="-2803" y="29162"/>
                  <a:pt x="4288" y="40766"/>
                </a:cubicBezTo>
                <a:cubicBezTo>
                  <a:pt x="6288" y="44038"/>
                  <a:pt x="9457" y="46694"/>
                  <a:pt x="12887" y="48409"/>
                </a:cubicBezTo>
                <a:cubicBezTo>
                  <a:pt x="15122" y="49527"/>
                  <a:pt x="19681" y="47560"/>
                  <a:pt x="20212" y="50002"/>
                </a:cubicBezTo>
                <a:cubicBezTo>
                  <a:pt x="21859" y="57581"/>
                  <a:pt x="25058" y="66598"/>
                  <a:pt x="31996" y="70066"/>
                </a:cubicBezTo>
                <a:cubicBezTo>
                  <a:pt x="38551" y="73343"/>
                  <a:pt x="48790" y="75885"/>
                  <a:pt x="53972" y="70703"/>
                </a:cubicBezTo>
              </a:path>
            </a:pathLst>
          </a:custGeom>
          <a:noFill/>
          <a:ln w="9525" cap="flat" cmpd="sng">
            <a:solidFill>
              <a:srgbClr val="C1545E"/>
            </a:solidFill>
            <a:prstDash val="dash"/>
            <a:round/>
            <a:headEnd type="none" w="med" len="med"/>
            <a:tailEnd type="triangle" w="med" len="med"/>
          </a:ln>
        </p:spPr>
      </p:sp>
      <p:sp>
        <p:nvSpPr>
          <p:cNvPr id="483" name="Google Shape;483;p64"/>
          <p:cNvSpPr/>
          <p:nvPr/>
        </p:nvSpPr>
        <p:spPr>
          <a:xfrm rot="1435383">
            <a:off x="2557263" y="3485226"/>
            <a:ext cx="1158936" cy="273893"/>
          </a:xfrm>
          <a:custGeom>
            <a:avLst/>
            <a:gdLst/>
            <a:ahLst/>
            <a:cxnLst/>
            <a:rect l="l" t="t" r="r" b="b"/>
            <a:pathLst>
              <a:path w="54174" h="12803" extrusionOk="0">
                <a:moveTo>
                  <a:pt x="0" y="162"/>
                </a:moveTo>
                <a:cubicBezTo>
                  <a:pt x="1948" y="-487"/>
                  <a:pt x="2375" y="3513"/>
                  <a:pt x="3553" y="5195"/>
                </a:cubicBezTo>
                <a:cubicBezTo>
                  <a:pt x="5766" y="8357"/>
                  <a:pt x="9478" y="11063"/>
                  <a:pt x="13322" y="11412"/>
                </a:cubicBezTo>
                <a:cubicBezTo>
                  <a:pt x="15977" y="11653"/>
                  <a:pt x="19429" y="13001"/>
                  <a:pt x="21314" y="11116"/>
                </a:cubicBezTo>
                <a:cubicBezTo>
                  <a:pt x="23025" y="9405"/>
                  <a:pt x="25090" y="3246"/>
                  <a:pt x="22795" y="4011"/>
                </a:cubicBezTo>
                <a:cubicBezTo>
                  <a:pt x="19985" y="4948"/>
                  <a:pt x="24362" y="10990"/>
                  <a:pt x="27235" y="11708"/>
                </a:cubicBezTo>
                <a:cubicBezTo>
                  <a:pt x="35947" y="13886"/>
                  <a:pt x="45194" y="12004"/>
                  <a:pt x="54174" y="12004"/>
                </a:cubicBezTo>
              </a:path>
            </a:pathLst>
          </a:custGeom>
          <a:noFill/>
          <a:ln w="9525" cap="flat" cmpd="sng">
            <a:solidFill>
              <a:srgbClr val="5EBEBB"/>
            </a:solidFill>
            <a:prstDash val="dash"/>
            <a:round/>
            <a:headEnd type="none" w="med" len="med"/>
            <a:tailEnd type="triangle" w="med" len="med"/>
          </a:ln>
        </p:spPr>
      </p:sp>
      <p:sp>
        <p:nvSpPr>
          <p:cNvPr id="484" name="Google Shape;484;p64"/>
          <p:cNvSpPr txBox="1"/>
          <p:nvPr/>
        </p:nvSpPr>
        <p:spPr>
          <a:xfrm>
            <a:off x="3693025" y="3116800"/>
            <a:ext cx="2023800" cy="1730700"/>
          </a:xfrm>
          <a:prstGeom prst="rect">
            <a:avLst/>
          </a:prstGeom>
          <a:noFill/>
          <a:ln w="9525" cap="flat" cmpd="sng">
            <a:solidFill>
              <a:srgbClr val="5EBEB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Mesas de tradução</a:t>
            </a:r>
            <a:r>
              <a:rPr lang="en" sz="1500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com servidores e cidadãos para sensibilização e capacitação. Piloto com CCD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5" name="Google Shape;485;p64"/>
          <p:cNvSpPr txBox="1"/>
          <p:nvPr/>
        </p:nvSpPr>
        <p:spPr>
          <a:xfrm>
            <a:off x="70775" y="155175"/>
            <a:ext cx="31698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LINGUAGEM CLARA</a:t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6" name="Google Shape;486;p64"/>
          <p:cNvSpPr txBox="1"/>
          <p:nvPr/>
        </p:nvSpPr>
        <p:spPr>
          <a:xfrm>
            <a:off x="280600" y="1102275"/>
            <a:ext cx="2619000" cy="16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7" name="Google Shape;487;p64"/>
          <p:cNvSpPr txBox="1"/>
          <p:nvPr/>
        </p:nvSpPr>
        <p:spPr>
          <a:xfrm>
            <a:off x="6510175" y="2206375"/>
            <a:ext cx="2412000" cy="835200"/>
          </a:xfrm>
          <a:prstGeom prst="rect">
            <a:avLst/>
          </a:prstGeom>
          <a:noFill/>
          <a:ln w="9525" cap="flat" cmpd="sng">
            <a:solidFill>
              <a:srgbClr val="C1545E"/>
            </a:solidFill>
            <a:prstDash val="dash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E46160"/>
                </a:solidFill>
                <a:latin typeface="Open Sans"/>
                <a:ea typeface="Open Sans"/>
                <a:cs typeface="Open Sans"/>
                <a:sym typeface="Open Sans"/>
              </a:rPr>
              <a:t>Check List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" sz="1500" b="1">
                <a:solidFill>
                  <a:srgbClr val="E46160"/>
                </a:solidFill>
                <a:latin typeface="Open Sans"/>
                <a:ea typeface="Open Sans"/>
                <a:cs typeface="Open Sans"/>
                <a:sym typeface="Open Sans"/>
              </a:rPr>
              <a:t>guia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 linguagem clara para servidores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8" name="Google Shape;488;p64"/>
          <p:cNvSpPr txBox="1"/>
          <p:nvPr/>
        </p:nvSpPr>
        <p:spPr>
          <a:xfrm>
            <a:off x="6510175" y="3606350"/>
            <a:ext cx="1918800" cy="835200"/>
          </a:xfrm>
          <a:prstGeom prst="rect">
            <a:avLst/>
          </a:prstGeom>
          <a:noFill/>
          <a:ln w="9525" cap="flat" cmpd="sng">
            <a:solidFill>
              <a:srgbClr val="C1545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Elaboração de </a:t>
            </a:r>
            <a:r>
              <a:rPr lang="en" sz="1500" b="1">
                <a:solidFill>
                  <a:srgbClr val="E46160"/>
                </a:solidFill>
                <a:latin typeface="Open Sans"/>
                <a:ea typeface="Open Sans"/>
                <a:cs typeface="Open Sans"/>
                <a:sym typeface="Open Sans"/>
              </a:rPr>
              <a:t>normativa</a:t>
            </a:r>
            <a:endParaRPr sz="1500" b="1">
              <a:solidFill>
                <a:srgbClr val="E461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9" name="Google Shape;489;p64"/>
          <p:cNvSpPr txBox="1"/>
          <p:nvPr/>
        </p:nvSpPr>
        <p:spPr>
          <a:xfrm>
            <a:off x="208725" y="870850"/>
            <a:ext cx="3915600" cy="15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Construir </a:t>
            </a: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ferramentas </a:t>
            </a: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para aplicação de </a:t>
            </a: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Linguagem Clara</a:t>
            </a: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 na prefeitura para </a:t>
            </a: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aproximar o cidadão</a:t>
            </a: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 e possibilitar o </a:t>
            </a: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acesso aos  serviços</a:t>
            </a: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 prestados pela PMSP.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90" name="Google Shape;49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53669">
            <a:off x="4712452" y="414510"/>
            <a:ext cx="2869519" cy="131335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91" name="Google Shape;49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216" y="2571751"/>
            <a:ext cx="2398035" cy="22757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92" name="Google Shape;492;p64"/>
          <p:cNvSpPr txBox="1">
            <a:spLocks noGrp="1"/>
          </p:cNvSpPr>
          <p:nvPr>
            <p:ph type="sldNum" idx="12"/>
          </p:nvPr>
        </p:nvSpPr>
        <p:spPr>
          <a:xfrm>
            <a:off x="6858000" y="4767268"/>
            <a:ext cx="21336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000">
                <a:latin typeface="Open Sans"/>
                <a:ea typeface="Open Sans"/>
                <a:cs typeface="Open Sans"/>
                <a:sym typeface="Open Sans"/>
              </a:rPr>
              <a:t>17</a:t>
            </a:fld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93" name="Google Shape;493;p64"/>
          <p:cNvPicPr preferRelativeResize="0"/>
          <p:nvPr/>
        </p:nvPicPr>
        <p:blipFill rotWithShape="1">
          <a:blip r:embed="rId5">
            <a:alphaModFix/>
          </a:blip>
          <a:srcRect l="26231"/>
          <a:stretch/>
        </p:blipFill>
        <p:spPr>
          <a:xfrm>
            <a:off x="7926450" y="3685025"/>
            <a:ext cx="889924" cy="120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65"/>
          <p:cNvSpPr/>
          <p:nvPr/>
        </p:nvSpPr>
        <p:spPr>
          <a:xfrm>
            <a:off x="-32725" y="165650"/>
            <a:ext cx="3237900" cy="448500"/>
          </a:xfrm>
          <a:prstGeom prst="rect">
            <a:avLst/>
          </a:prstGeom>
          <a:solidFill>
            <a:srgbClr val="E4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65"/>
          <p:cNvSpPr txBox="1"/>
          <p:nvPr/>
        </p:nvSpPr>
        <p:spPr>
          <a:xfrm>
            <a:off x="70775" y="155175"/>
            <a:ext cx="40662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QUAL O RESULTADO?</a:t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1" name="Google Shape;501;p65"/>
          <p:cNvSpPr txBox="1"/>
          <p:nvPr/>
        </p:nvSpPr>
        <p:spPr>
          <a:xfrm>
            <a:off x="169225" y="3121150"/>
            <a:ext cx="2595600" cy="17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“Nunca tinha pensado nessa perspectiva. O problema está na linguagem e não no cidadão”</a:t>
            </a: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“Testar com o cidadão nos ajuda a problematizar nomenclaturas técnicas que já nos viciamos”</a:t>
            </a: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2" name="Google Shape;502;p65"/>
          <p:cNvSpPr txBox="1"/>
          <p:nvPr/>
        </p:nvSpPr>
        <p:spPr>
          <a:xfrm>
            <a:off x="3128975" y="2649400"/>
            <a:ext cx="30429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Aproximação</a:t>
            </a:r>
            <a:r>
              <a:rPr lang="en" sz="15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 servidores do </a:t>
            </a: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cidadão 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3" name="Google Shape;503;p65"/>
          <p:cNvSpPr txBox="1"/>
          <p:nvPr/>
        </p:nvSpPr>
        <p:spPr>
          <a:xfrm>
            <a:off x="6282225" y="2702975"/>
            <a:ext cx="3042900" cy="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SMIT </a:t>
            </a: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enquanto </a:t>
            </a: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referência </a:t>
            </a:r>
            <a:endParaRPr sz="1500">
              <a:solidFill>
                <a:srgbClr val="5EBEB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04" name="Google Shape;50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925" y="696800"/>
            <a:ext cx="2595600" cy="25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9850" y="1584175"/>
            <a:ext cx="2509251" cy="101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65"/>
          <p:cNvPicPr preferRelativeResize="0"/>
          <p:nvPr/>
        </p:nvPicPr>
        <p:blipFill rotWithShape="1">
          <a:blip r:embed="rId5">
            <a:alphaModFix/>
          </a:blip>
          <a:srcRect l="24981" t="22892" b="25007"/>
          <a:stretch/>
        </p:blipFill>
        <p:spPr>
          <a:xfrm>
            <a:off x="6814175" y="1309800"/>
            <a:ext cx="1928876" cy="1339601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65"/>
          <p:cNvSpPr txBox="1"/>
          <p:nvPr/>
        </p:nvSpPr>
        <p:spPr>
          <a:xfrm>
            <a:off x="-4875" y="2702975"/>
            <a:ext cx="30429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Sensibilização 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dos servidores 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8" name="Google Shape;508;p65"/>
          <p:cNvSpPr txBox="1"/>
          <p:nvPr/>
        </p:nvSpPr>
        <p:spPr>
          <a:xfrm>
            <a:off x="3114475" y="3347050"/>
            <a:ext cx="30000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“Nem todo mundo estuda para entender a linguagem técnica da prefeitura”</a:t>
            </a: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9" name="Google Shape;509;p65"/>
          <p:cNvSpPr txBox="1"/>
          <p:nvPr/>
        </p:nvSpPr>
        <p:spPr>
          <a:xfrm>
            <a:off x="6464125" y="3121150"/>
            <a:ext cx="2571300" cy="13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“É um assunto de vanguarda”</a:t>
            </a: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“É importante ter gente pensando</a:t>
            </a: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Nisso, estamos mergulhados na </a:t>
            </a: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operação”</a:t>
            </a:r>
            <a:endParaRPr sz="12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0" name="Google Shape;510;p65"/>
          <p:cNvSpPr txBox="1">
            <a:spLocks noGrp="1"/>
          </p:cNvSpPr>
          <p:nvPr>
            <p:ph type="sldNum" idx="12"/>
          </p:nvPr>
        </p:nvSpPr>
        <p:spPr>
          <a:xfrm>
            <a:off x="6858000" y="4767268"/>
            <a:ext cx="21336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000">
                <a:latin typeface="Open Sans"/>
                <a:ea typeface="Open Sans"/>
                <a:cs typeface="Open Sans"/>
                <a:sym typeface="Open Sans"/>
              </a:rPr>
              <a:t>18</a:t>
            </a:fld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11" name="Google Shape;511;p65" descr="https://lh5.googleusercontent.com/KiAGRziG5jsa_i8x0NuskRL4lMXo0OxKVPaQVKA6VEICnMNapD7pv04I7luFGTcCunSaeBB6_O-V45kNU2mzNiLIBocPtAlqkhND6AlTndOjeoKc5SVHu_4rwt20Us5yzRMmIEG8Qe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7650" y="4349350"/>
            <a:ext cx="804617" cy="53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65" descr="https://lh6.googleusercontent.com/e7URVINO9Db64nZ3nJMId0dfQZiQ2o-4W99jpoOmR1OHIZjouV4F5gaH3RbLCOrlX5Imx6EIYFbYfNChiE-vGJq-n-4UXaHY93csbX9YvAu7fKuwsg2uTaNBfUKL_-EBgzafrqz4Zc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56477" y="4389250"/>
            <a:ext cx="548891" cy="4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65" descr="https://lh6.googleusercontent.com/bvBAFnnIkhDDev4Bog8-NE_BIw9vDioiwK8rhsTly9wlk6Lqp7CWvif-l3b9ue5j5mGcJzQImExSECJkDvy30fLW6XzMm5ypcgvDAwixj-a-8Rh_PaJRd9LRjNpCXHrDYfaSS93xoqc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14551" y="4355625"/>
            <a:ext cx="804625" cy="52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6"/>
          <p:cNvSpPr/>
          <p:nvPr/>
        </p:nvSpPr>
        <p:spPr>
          <a:xfrm rot="-3876842">
            <a:off x="5137941" y="2840261"/>
            <a:ext cx="1289229" cy="273903"/>
          </a:xfrm>
          <a:custGeom>
            <a:avLst/>
            <a:gdLst/>
            <a:ahLst/>
            <a:cxnLst/>
            <a:rect l="l" t="t" r="r" b="b"/>
            <a:pathLst>
              <a:path w="54174" h="12803" extrusionOk="0">
                <a:moveTo>
                  <a:pt x="0" y="162"/>
                </a:moveTo>
                <a:cubicBezTo>
                  <a:pt x="1948" y="-487"/>
                  <a:pt x="2375" y="3513"/>
                  <a:pt x="3553" y="5195"/>
                </a:cubicBezTo>
                <a:cubicBezTo>
                  <a:pt x="5766" y="8357"/>
                  <a:pt x="9478" y="11063"/>
                  <a:pt x="13322" y="11412"/>
                </a:cubicBezTo>
                <a:cubicBezTo>
                  <a:pt x="15977" y="11653"/>
                  <a:pt x="19429" y="13001"/>
                  <a:pt x="21314" y="11116"/>
                </a:cubicBezTo>
                <a:cubicBezTo>
                  <a:pt x="23025" y="9405"/>
                  <a:pt x="25090" y="3246"/>
                  <a:pt x="22795" y="4011"/>
                </a:cubicBezTo>
                <a:cubicBezTo>
                  <a:pt x="19985" y="4948"/>
                  <a:pt x="24362" y="10990"/>
                  <a:pt x="27235" y="11708"/>
                </a:cubicBezTo>
                <a:cubicBezTo>
                  <a:pt x="35947" y="13886"/>
                  <a:pt x="45194" y="12004"/>
                  <a:pt x="54174" y="12004"/>
                </a:cubicBezTo>
              </a:path>
            </a:pathLst>
          </a:custGeom>
          <a:noFill/>
          <a:ln w="9525" cap="flat" cmpd="sng">
            <a:solidFill>
              <a:srgbClr val="5EBEBB"/>
            </a:solidFill>
            <a:prstDash val="dash"/>
            <a:round/>
            <a:headEnd type="none" w="med" len="med"/>
            <a:tailEnd type="triangle" w="med" len="med"/>
          </a:ln>
        </p:spPr>
      </p:sp>
      <p:pic>
        <p:nvPicPr>
          <p:cNvPr id="519" name="Google Shape;51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725" y="798175"/>
            <a:ext cx="5493002" cy="4119751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66"/>
          <p:cNvSpPr/>
          <p:nvPr/>
        </p:nvSpPr>
        <p:spPr>
          <a:xfrm>
            <a:off x="-32725" y="165650"/>
            <a:ext cx="3105900" cy="448500"/>
          </a:xfrm>
          <a:prstGeom prst="rect">
            <a:avLst/>
          </a:prstGeom>
          <a:solidFill>
            <a:srgbClr val="E4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66"/>
          <p:cNvSpPr txBox="1"/>
          <p:nvPr/>
        </p:nvSpPr>
        <p:spPr>
          <a:xfrm>
            <a:off x="70775" y="155175"/>
            <a:ext cx="31698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JÁ JÁ...</a:t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2" name="Google Shape;522;p66"/>
          <p:cNvSpPr txBox="1"/>
          <p:nvPr/>
        </p:nvSpPr>
        <p:spPr>
          <a:xfrm>
            <a:off x="5853450" y="1536725"/>
            <a:ext cx="2619000" cy="917100"/>
          </a:xfrm>
          <a:prstGeom prst="rect">
            <a:avLst/>
          </a:prstGeom>
          <a:noFill/>
          <a:ln w="9525" cap="flat" cmpd="sng">
            <a:solidFill>
              <a:srgbClr val="5EBEB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Encontro nacional de Laboratórios de Inovação em Junho.</a:t>
            </a:r>
            <a:endParaRPr sz="1100">
              <a:solidFill>
                <a:srgbClr val="231F2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3" name="Google Shape;523;p66"/>
          <p:cNvSpPr txBox="1">
            <a:spLocks noGrp="1"/>
          </p:cNvSpPr>
          <p:nvPr>
            <p:ph type="sldNum" idx="12"/>
          </p:nvPr>
        </p:nvSpPr>
        <p:spPr>
          <a:xfrm>
            <a:off x="6858000" y="4767268"/>
            <a:ext cx="21336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000">
                <a:latin typeface="Open Sans"/>
                <a:ea typeface="Open Sans"/>
                <a:cs typeface="Open Sans"/>
                <a:sym typeface="Open Sans"/>
              </a:rPr>
              <a:t>19</a:t>
            </a:fld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9"/>
          <p:cNvSpPr txBox="1"/>
          <p:nvPr/>
        </p:nvSpPr>
        <p:spPr>
          <a:xfrm>
            <a:off x="70775" y="155175"/>
            <a:ext cx="4181700" cy="4485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Isso não é coisa de cientista?</a:t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" name="Google Shape;227;p49"/>
          <p:cNvSpPr txBox="1">
            <a:spLocks noGrp="1"/>
          </p:cNvSpPr>
          <p:nvPr>
            <p:ph type="sldNum" idx="12"/>
          </p:nvPr>
        </p:nvSpPr>
        <p:spPr>
          <a:xfrm>
            <a:off x="6858000" y="4767268"/>
            <a:ext cx="21336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000">
                <a:latin typeface="Open Sans"/>
                <a:ea typeface="Open Sans"/>
                <a:cs typeface="Open Sans"/>
                <a:sym typeface="Open Sans"/>
              </a:rPr>
              <a:t>2</a:t>
            </a:fld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8" name="Google Shape;228;p49" descr="https://lh6.googleusercontent.com/e7URVINO9Db64nZ3nJMId0dfQZiQ2o-4W99jpoOmR1OHIZjouV4F5gaH3RbLCOrlX5Imx6EIYFbYfNChiE-vGJq-n-4UXaHY93csbX9YvAu7fKuwsg2uTaNBfUKL_-EBgzafrqz4Zc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6576" y="1783237"/>
            <a:ext cx="1910850" cy="15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9"/>
          <p:cNvSpPr txBox="1"/>
          <p:nvPr/>
        </p:nvSpPr>
        <p:spPr>
          <a:xfrm>
            <a:off x="598125" y="1343725"/>
            <a:ext cx="1911000" cy="13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/>
              <a:t>“</a:t>
            </a:r>
            <a:r>
              <a:rPr lang="en" i="1" dirty="0" err="1"/>
              <a:t>Será</a:t>
            </a:r>
            <a:r>
              <a:rPr lang="en" i="1" dirty="0"/>
              <a:t> que </a:t>
            </a:r>
            <a:r>
              <a:rPr lang="en" i="1" dirty="0" err="1"/>
              <a:t>ele</a:t>
            </a:r>
            <a:r>
              <a:rPr lang="en" i="1" dirty="0"/>
              <a:t> </a:t>
            </a:r>
            <a:r>
              <a:rPr lang="en" i="1" dirty="0" err="1"/>
              <a:t>vai</a:t>
            </a:r>
            <a:r>
              <a:rPr lang="en" i="1" dirty="0"/>
              <a:t> </a:t>
            </a:r>
            <a:r>
              <a:rPr lang="en" i="1" dirty="0" err="1"/>
              <a:t>gostar</a:t>
            </a:r>
            <a:r>
              <a:rPr lang="en" i="1" dirty="0"/>
              <a:t> </a:t>
            </a:r>
            <a:r>
              <a:rPr lang="en" i="1" dirty="0" err="1"/>
              <a:t>desse</a:t>
            </a:r>
            <a:r>
              <a:rPr lang="en" i="1" dirty="0"/>
              <a:t> </a:t>
            </a:r>
            <a:r>
              <a:rPr lang="en" i="1" dirty="0" err="1"/>
              <a:t>argumento</a:t>
            </a:r>
            <a:r>
              <a:rPr lang="en" i="1" dirty="0"/>
              <a:t>? </a:t>
            </a:r>
            <a:r>
              <a:rPr lang="en" i="1" dirty="0" err="1"/>
              <a:t>Será</a:t>
            </a:r>
            <a:r>
              <a:rPr lang="en" i="1" dirty="0"/>
              <a:t> que </a:t>
            </a:r>
            <a:r>
              <a:rPr lang="en" i="1" dirty="0" err="1"/>
              <a:t>funciona</a:t>
            </a:r>
            <a:r>
              <a:rPr lang="en" i="1" dirty="0"/>
              <a:t>?”</a:t>
            </a:r>
            <a:endParaRPr i="1" dirty="0"/>
          </a:p>
        </p:txBody>
      </p:sp>
      <p:sp>
        <p:nvSpPr>
          <p:cNvPr id="230" name="Google Shape;230;p49"/>
          <p:cNvSpPr txBox="1"/>
          <p:nvPr/>
        </p:nvSpPr>
        <p:spPr>
          <a:xfrm>
            <a:off x="6358200" y="2446425"/>
            <a:ext cx="2531700" cy="10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/>
              <a:t>“E se a </a:t>
            </a:r>
            <a:r>
              <a:rPr lang="en" i="1" dirty="0" err="1"/>
              <a:t>gente</a:t>
            </a:r>
            <a:r>
              <a:rPr lang="en" i="1" dirty="0"/>
              <a:t> </a:t>
            </a:r>
            <a:r>
              <a:rPr lang="en" i="1" dirty="0" err="1"/>
              <a:t>mudar</a:t>
            </a:r>
            <a:r>
              <a:rPr lang="en" i="1" dirty="0"/>
              <a:t> o </a:t>
            </a:r>
            <a:r>
              <a:rPr lang="en" i="1" dirty="0" err="1"/>
              <a:t>balcão</a:t>
            </a:r>
            <a:r>
              <a:rPr lang="en" i="1" dirty="0"/>
              <a:t> de </a:t>
            </a:r>
            <a:r>
              <a:rPr lang="en" i="1" dirty="0" err="1"/>
              <a:t>lugar</a:t>
            </a:r>
            <a:r>
              <a:rPr lang="en" i="1" dirty="0">
                <a:solidFill>
                  <a:schemeClr val="dk1"/>
                </a:solidFill>
              </a:rPr>
              <a:t>? </a:t>
            </a:r>
            <a:r>
              <a:rPr lang="en" i="1" dirty="0" err="1">
                <a:solidFill>
                  <a:schemeClr val="dk1"/>
                </a:solidFill>
              </a:rPr>
              <a:t>Dá</a:t>
            </a:r>
            <a:r>
              <a:rPr lang="en" i="1" dirty="0">
                <a:solidFill>
                  <a:schemeClr val="dk1"/>
                </a:solidFill>
              </a:rPr>
              <a:t> </a:t>
            </a:r>
            <a:r>
              <a:rPr lang="en" i="1" dirty="0" err="1">
                <a:solidFill>
                  <a:schemeClr val="dk1"/>
                </a:solidFill>
              </a:rPr>
              <a:t>até</a:t>
            </a:r>
            <a:r>
              <a:rPr lang="en" i="1" dirty="0">
                <a:solidFill>
                  <a:schemeClr val="dk1"/>
                </a:solidFill>
              </a:rPr>
              <a:t> </a:t>
            </a:r>
            <a:r>
              <a:rPr lang="en" i="1" dirty="0" err="1">
                <a:solidFill>
                  <a:schemeClr val="dk1"/>
                </a:solidFill>
              </a:rPr>
              <a:t>pra</a:t>
            </a:r>
            <a:r>
              <a:rPr lang="en" i="1" dirty="0">
                <a:solidFill>
                  <a:schemeClr val="dk1"/>
                </a:solidFill>
              </a:rPr>
              <a:t> </a:t>
            </a:r>
            <a:r>
              <a:rPr lang="en" i="1" dirty="0" err="1">
                <a:solidFill>
                  <a:schemeClr val="dk1"/>
                </a:solidFill>
              </a:rPr>
              <a:t>tirar</a:t>
            </a:r>
            <a:r>
              <a:rPr lang="en" i="1" dirty="0">
                <a:solidFill>
                  <a:schemeClr val="dk1"/>
                </a:solidFill>
              </a:rPr>
              <a:t> o </a:t>
            </a:r>
            <a:r>
              <a:rPr lang="en" i="1" dirty="0" err="1">
                <a:solidFill>
                  <a:schemeClr val="dk1"/>
                </a:solidFill>
              </a:rPr>
              <a:t>balcão</a:t>
            </a:r>
            <a:r>
              <a:rPr lang="en" i="1" dirty="0">
                <a:solidFill>
                  <a:schemeClr val="dk1"/>
                </a:solidFill>
              </a:rPr>
              <a:t>, né? </a:t>
            </a:r>
            <a:r>
              <a:rPr lang="en" i="1" dirty="0" err="1">
                <a:solidFill>
                  <a:schemeClr val="dk1"/>
                </a:solidFill>
              </a:rPr>
              <a:t>Botar</a:t>
            </a:r>
            <a:r>
              <a:rPr lang="en" i="1" dirty="0">
                <a:solidFill>
                  <a:schemeClr val="dk1"/>
                </a:solidFill>
              </a:rPr>
              <a:t> </a:t>
            </a:r>
            <a:r>
              <a:rPr lang="en" i="1" dirty="0" err="1">
                <a:solidFill>
                  <a:schemeClr val="dk1"/>
                </a:solidFill>
              </a:rPr>
              <a:t>uma</a:t>
            </a:r>
            <a:r>
              <a:rPr lang="en" i="1" dirty="0">
                <a:solidFill>
                  <a:schemeClr val="dk1"/>
                </a:solidFill>
              </a:rPr>
              <a:t> mesa. Como </a:t>
            </a:r>
            <a:r>
              <a:rPr lang="en" i="1" dirty="0" err="1">
                <a:solidFill>
                  <a:schemeClr val="dk1"/>
                </a:solidFill>
              </a:rPr>
              <a:t>será</a:t>
            </a:r>
            <a:r>
              <a:rPr lang="en" i="1" dirty="0">
                <a:solidFill>
                  <a:schemeClr val="dk1"/>
                </a:solidFill>
              </a:rPr>
              <a:t> que </a:t>
            </a:r>
            <a:r>
              <a:rPr lang="en" i="1" dirty="0" err="1">
                <a:solidFill>
                  <a:schemeClr val="dk1"/>
                </a:solidFill>
              </a:rPr>
              <a:t>fica</a:t>
            </a:r>
            <a:r>
              <a:rPr lang="en" i="1" dirty="0">
                <a:solidFill>
                  <a:schemeClr val="dk1"/>
                </a:solidFill>
              </a:rPr>
              <a:t>?</a:t>
            </a:r>
            <a:endParaRPr i="1" dirty="0"/>
          </a:p>
        </p:txBody>
      </p:sp>
      <p:sp>
        <p:nvSpPr>
          <p:cNvPr id="231" name="Google Shape;231;p49"/>
          <p:cNvSpPr txBox="1"/>
          <p:nvPr/>
        </p:nvSpPr>
        <p:spPr>
          <a:xfrm>
            <a:off x="1612250" y="3427475"/>
            <a:ext cx="1911000" cy="13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/>
              <a:t>“Bora </a:t>
            </a:r>
            <a:r>
              <a:rPr lang="en" i="1" dirty="0" err="1"/>
              <a:t>usar</a:t>
            </a:r>
            <a:r>
              <a:rPr lang="en" i="1" dirty="0"/>
              <a:t> </a:t>
            </a:r>
            <a:r>
              <a:rPr lang="en" i="1" dirty="0" err="1"/>
              <a:t>essas</a:t>
            </a:r>
            <a:r>
              <a:rPr lang="en" i="1" dirty="0"/>
              <a:t> </a:t>
            </a:r>
            <a:r>
              <a:rPr lang="en" i="1" dirty="0" err="1"/>
              <a:t>perguntas</a:t>
            </a:r>
            <a:r>
              <a:rPr lang="en" i="1" dirty="0"/>
              <a:t> </a:t>
            </a:r>
            <a:r>
              <a:rPr lang="en" i="1" dirty="0" err="1"/>
              <a:t>aqui</a:t>
            </a:r>
            <a:r>
              <a:rPr lang="en" i="1" dirty="0"/>
              <a:t> </a:t>
            </a:r>
            <a:r>
              <a:rPr lang="en" i="1" dirty="0" err="1"/>
              <a:t>pra</a:t>
            </a:r>
            <a:r>
              <a:rPr lang="en" i="1" dirty="0"/>
              <a:t> </a:t>
            </a:r>
            <a:r>
              <a:rPr lang="en" i="1" dirty="0" err="1"/>
              <a:t>organizar</a:t>
            </a:r>
            <a:r>
              <a:rPr lang="en" i="1" dirty="0"/>
              <a:t> a </a:t>
            </a:r>
            <a:r>
              <a:rPr lang="en" i="1" dirty="0" err="1"/>
              <a:t>reunião</a:t>
            </a:r>
            <a:r>
              <a:rPr lang="en" i="1" dirty="0"/>
              <a:t>? </a:t>
            </a:r>
            <a:r>
              <a:rPr lang="en" i="1" dirty="0" err="1"/>
              <a:t>Será</a:t>
            </a:r>
            <a:r>
              <a:rPr lang="en" i="1" dirty="0"/>
              <a:t> que </a:t>
            </a:r>
            <a:r>
              <a:rPr lang="en" i="1" dirty="0" err="1"/>
              <a:t>ajuda</a:t>
            </a:r>
            <a:r>
              <a:rPr lang="en" i="1" dirty="0">
                <a:solidFill>
                  <a:schemeClr val="dk1"/>
                </a:solidFill>
              </a:rPr>
              <a:t>?</a:t>
            </a:r>
            <a:r>
              <a:rPr lang="en" i="1" dirty="0"/>
              <a:t>”</a:t>
            </a:r>
            <a:endParaRPr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/>
      <p:bldP spid="230" grpId="0"/>
      <p:bldP spid="2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30388" y="1840332"/>
            <a:ext cx="604293" cy="854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980334"/>
            <a:ext cx="9144000" cy="3381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4824" y="1462875"/>
            <a:ext cx="2046294" cy="74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67" descr="\\nas.prodam\CGTIC\4. Núcleo de Comunicação\Apoio\2. LOGOS\PMSP SMIT\PNGs\logo_smit_horizont_colorid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22732" y="1494391"/>
            <a:ext cx="1665070" cy="682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0"/>
          <p:cNvSpPr txBox="1"/>
          <p:nvPr/>
        </p:nvSpPr>
        <p:spPr>
          <a:xfrm>
            <a:off x="70775" y="155175"/>
            <a:ext cx="4181700" cy="4485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Isso não é coisa de cientista?</a:t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" name="Google Shape;237;p50"/>
          <p:cNvSpPr txBox="1">
            <a:spLocks noGrp="1"/>
          </p:cNvSpPr>
          <p:nvPr>
            <p:ph type="sldNum" idx="12"/>
          </p:nvPr>
        </p:nvSpPr>
        <p:spPr>
          <a:xfrm>
            <a:off x="6858000" y="4767268"/>
            <a:ext cx="21336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000">
                <a:latin typeface="Open Sans"/>
                <a:ea typeface="Open Sans"/>
                <a:cs typeface="Open Sans"/>
                <a:sym typeface="Open Sans"/>
              </a:rPr>
              <a:t>3</a:t>
            </a:fld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8" name="Google Shape;238;p50" descr="https://lh6.googleusercontent.com/e7URVINO9Db64nZ3nJMId0dfQZiQ2o-4W99jpoOmR1OHIZjouV4F5gaH3RbLCOrlX5Imx6EIYFbYfNChiE-vGJq-n-4UXaHY93csbX9YvAu7fKuwsg2uTaNBfUKL_-EBgzafrqz4Zc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401" y="1783250"/>
            <a:ext cx="1910850" cy="15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50"/>
          <p:cNvSpPr txBox="1"/>
          <p:nvPr/>
        </p:nvSpPr>
        <p:spPr>
          <a:xfrm>
            <a:off x="3457675" y="1055688"/>
            <a:ext cx="3000000" cy="14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Uma pessoa que experimenta...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...explora ideias, formula hipóteses e cria protótipos e ferramentas com a intenção de testá-las e confirmá-las, de modo estruturado, controlado e documentado, considerando o erro enquanto parte do processo.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40" name="Google Shape;240;p50"/>
          <p:cNvSpPr txBox="1"/>
          <p:nvPr/>
        </p:nvSpPr>
        <p:spPr>
          <a:xfrm>
            <a:off x="5784650" y="3121775"/>
            <a:ext cx="2736600" cy="15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Ou</a:t>
            </a:r>
            <a:r>
              <a:rPr lang="en" dirty="0"/>
              <a:t>, </a:t>
            </a:r>
            <a:r>
              <a:rPr lang="en" dirty="0" err="1"/>
              <a:t>simplesmente</a:t>
            </a:r>
            <a:r>
              <a:rPr lang="en" dirty="0"/>
              <a:t>…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...</a:t>
            </a:r>
            <a:r>
              <a:rPr lang="en" dirty="0" err="1"/>
              <a:t>faz</a:t>
            </a:r>
            <a:r>
              <a:rPr lang="en" dirty="0"/>
              <a:t> </a:t>
            </a:r>
            <a:r>
              <a:rPr lang="en" dirty="0" err="1"/>
              <a:t>perguntas</a:t>
            </a:r>
            <a:r>
              <a:rPr lang="en" dirty="0"/>
              <a:t> e </a:t>
            </a:r>
            <a:r>
              <a:rPr lang="en" dirty="0" err="1"/>
              <a:t>tenta</a:t>
            </a:r>
            <a:r>
              <a:rPr lang="en" dirty="0"/>
              <a:t> responder de um </a:t>
            </a:r>
            <a:r>
              <a:rPr lang="en" dirty="0" err="1"/>
              <a:t>jeito</a:t>
            </a:r>
            <a:r>
              <a:rPr lang="en" dirty="0"/>
              <a:t> </a:t>
            </a:r>
            <a:r>
              <a:rPr lang="en" dirty="0" err="1"/>
              <a:t>razoavelmente</a:t>
            </a:r>
            <a:r>
              <a:rPr lang="en" dirty="0"/>
              <a:t> </a:t>
            </a:r>
            <a:r>
              <a:rPr lang="en" dirty="0" err="1"/>
              <a:t>organizado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46" name="Google Shape;24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50419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52" name="Google Shape;25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50419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9292" y="152400"/>
            <a:ext cx="350419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3"/>
          <p:cNvSpPr/>
          <p:nvPr/>
        </p:nvSpPr>
        <p:spPr>
          <a:xfrm>
            <a:off x="-32725" y="165650"/>
            <a:ext cx="3105900" cy="448500"/>
          </a:xfrm>
          <a:prstGeom prst="rect">
            <a:avLst/>
          </a:prstGeom>
          <a:solidFill>
            <a:srgbClr val="E4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53"/>
          <p:cNvSpPr txBox="1"/>
          <p:nvPr/>
        </p:nvSpPr>
        <p:spPr>
          <a:xfrm>
            <a:off x="70775" y="155175"/>
            <a:ext cx="3002400" cy="4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POR QUÊ FAZEMOS?</a:t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0" name="Google Shape;260;p53"/>
          <p:cNvSpPr txBox="1"/>
          <p:nvPr/>
        </p:nvSpPr>
        <p:spPr>
          <a:xfrm>
            <a:off x="1086300" y="1120225"/>
            <a:ext cx="7276200" cy="608700"/>
          </a:xfrm>
          <a:prstGeom prst="rect">
            <a:avLst/>
          </a:prstGeom>
          <a:noFill/>
          <a:ln w="9525" cap="flat" cmpd="sng">
            <a:solidFill>
              <a:srgbClr val="5EBEB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O (011).lab cria </a:t>
            </a:r>
            <a:r>
              <a:rPr lang="en" sz="20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contexto </a:t>
            </a: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para a </a:t>
            </a:r>
            <a:r>
              <a:rPr lang="en" sz="20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mudança </a:t>
            </a: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na Prefeitura 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1" name="Google Shape;261;p53"/>
          <p:cNvSpPr txBox="1"/>
          <p:nvPr/>
        </p:nvSpPr>
        <p:spPr>
          <a:xfrm>
            <a:off x="635800" y="2590163"/>
            <a:ext cx="1268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highlight>
                  <a:srgbClr val="5EBEBB"/>
                </a:highlight>
                <a:latin typeface="Open Sans"/>
                <a:ea typeface="Open Sans"/>
                <a:cs typeface="Open Sans"/>
                <a:sym typeface="Open Sans"/>
              </a:rPr>
              <a:t>Poder fazer</a:t>
            </a:r>
            <a:endParaRPr b="1">
              <a:solidFill>
                <a:srgbClr val="FFFFFF"/>
              </a:solidFill>
              <a:highlight>
                <a:srgbClr val="5EBEBB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2" name="Google Shape;262;p53"/>
          <p:cNvSpPr txBox="1"/>
          <p:nvPr/>
        </p:nvSpPr>
        <p:spPr>
          <a:xfrm>
            <a:off x="3412100" y="2590163"/>
            <a:ext cx="12165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highlight>
                  <a:srgbClr val="5EBEBB"/>
                </a:highlight>
                <a:latin typeface="Open Sans"/>
                <a:ea typeface="Open Sans"/>
                <a:cs typeface="Open Sans"/>
                <a:sym typeface="Open Sans"/>
              </a:rPr>
              <a:t>Saber fazer</a:t>
            </a:r>
            <a:endParaRPr b="1">
              <a:solidFill>
                <a:srgbClr val="FFFFFF"/>
              </a:solidFill>
              <a:highlight>
                <a:srgbClr val="5EBEBB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3" name="Google Shape;263;p53"/>
          <p:cNvSpPr txBox="1"/>
          <p:nvPr/>
        </p:nvSpPr>
        <p:spPr>
          <a:xfrm>
            <a:off x="6378600" y="2628988"/>
            <a:ext cx="15084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highlight>
                  <a:srgbClr val="5EBEBB"/>
                </a:highlight>
                <a:latin typeface="Open Sans"/>
                <a:ea typeface="Open Sans"/>
                <a:cs typeface="Open Sans"/>
                <a:sym typeface="Open Sans"/>
              </a:rPr>
              <a:t>Querer fazer</a:t>
            </a:r>
            <a:endParaRPr b="1">
              <a:solidFill>
                <a:srgbClr val="FFFFFF"/>
              </a:solidFill>
              <a:highlight>
                <a:srgbClr val="5EBEBB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4" name="Google Shape;264;p53"/>
          <p:cNvSpPr txBox="1"/>
          <p:nvPr/>
        </p:nvSpPr>
        <p:spPr>
          <a:xfrm>
            <a:off x="635800" y="3072663"/>
            <a:ext cx="23163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Criamos espaços onde é possível </a:t>
            </a: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experimentar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criar soluções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para problemas públicos.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5" name="Google Shape;265;p53"/>
          <p:cNvSpPr txBox="1"/>
          <p:nvPr/>
        </p:nvSpPr>
        <p:spPr>
          <a:xfrm>
            <a:off x="3412100" y="3072663"/>
            <a:ext cx="25065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 partir dos nossos projetos, geramos </a:t>
            </a: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capacidades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nos parceiros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por meio de </a:t>
            </a: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aprendizagem na prática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6" name="Google Shape;266;p53"/>
          <p:cNvSpPr txBox="1"/>
          <p:nvPr/>
        </p:nvSpPr>
        <p:spPr>
          <a:xfrm>
            <a:off x="6378600" y="3187688"/>
            <a:ext cx="25065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Com </a:t>
            </a: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ciclos curtos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de projetos, geramos mudança organizacional e </a:t>
            </a: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agentes transformadores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7" name="Google Shape;267;p53"/>
          <p:cNvSpPr txBox="1"/>
          <p:nvPr/>
        </p:nvSpPr>
        <p:spPr>
          <a:xfrm>
            <a:off x="635800" y="2026563"/>
            <a:ext cx="6093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3000" b="1">
              <a:solidFill>
                <a:srgbClr val="5EBEB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8" name="Google Shape;268;p53"/>
          <p:cNvSpPr txBox="1"/>
          <p:nvPr/>
        </p:nvSpPr>
        <p:spPr>
          <a:xfrm>
            <a:off x="3445463" y="2016488"/>
            <a:ext cx="548700" cy="7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3000" b="1">
              <a:solidFill>
                <a:srgbClr val="5EBEB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9" name="Google Shape;269;p53"/>
          <p:cNvSpPr txBox="1"/>
          <p:nvPr/>
        </p:nvSpPr>
        <p:spPr>
          <a:xfrm>
            <a:off x="6378613" y="2131513"/>
            <a:ext cx="548700" cy="7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5EBEBB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3000" b="1">
              <a:solidFill>
                <a:srgbClr val="5EBEB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0" name="Google Shape;270;p53"/>
          <p:cNvSpPr txBox="1">
            <a:spLocks noGrp="1"/>
          </p:cNvSpPr>
          <p:nvPr>
            <p:ph type="sldNum" idx="12"/>
          </p:nvPr>
        </p:nvSpPr>
        <p:spPr>
          <a:xfrm>
            <a:off x="6858000" y="4767268"/>
            <a:ext cx="21336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000">
                <a:latin typeface="Open Sans"/>
                <a:ea typeface="Open Sans"/>
                <a:cs typeface="Open Sans"/>
                <a:sym typeface="Open Sans"/>
              </a:rPr>
              <a:t>6</a:t>
            </a:fld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4"/>
          <p:cNvSpPr/>
          <p:nvPr/>
        </p:nvSpPr>
        <p:spPr>
          <a:xfrm>
            <a:off x="-32725" y="165650"/>
            <a:ext cx="3105900" cy="448500"/>
          </a:xfrm>
          <a:prstGeom prst="rect">
            <a:avLst/>
          </a:prstGeom>
          <a:solidFill>
            <a:srgbClr val="E4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54"/>
          <p:cNvSpPr/>
          <p:nvPr/>
        </p:nvSpPr>
        <p:spPr>
          <a:xfrm>
            <a:off x="6158925" y="841125"/>
            <a:ext cx="2756400" cy="3674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5EBEB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5EBEBB"/>
              </a:highlight>
            </a:endParaRPr>
          </a:p>
        </p:txBody>
      </p:sp>
      <p:sp>
        <p:nvSpPr>
          <p:cNvPr id="277" name="Google Shape;277;p54"/>
          <p:cNvSpPr/>
          <p:nvPr/>
        </p:nvSpPr>
        <p:spPr>
          <a:xfrm>
            <a:off x="3330350" y="844050"/>
            <a:ext cx="2513100" cy="3674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5EBEB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5EBEBB"/>
              </a:highlight>
            </a:endParaRPr>
          </a:p>
        </p:txBody>
      </p:sp>
      <p:sp>
        <p:nvSpPr>
          <p:cNvPr id="278" name="Google Shape;278;p54"/>
          <p:cNvSpPr/>
          <p:nvPr/>
        </p:nvSpPr>
        <p:spPr>
          <a:xfrm>
            <a:off x="358325" y="843675"/>
            <a:ext cx="2631000" cy="3674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5EBEB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5EBEBB"/>
              </a:highlight>
            </a:endParaRPr>
          </a:p>
        </p:txBody>
      </p:sp>
      <p:sp>
        <p:nvSpPr>
          <p:cNvPr id="279" name="Google Shape;279;p54"/>
          <p:cNvSpPr txBox="1"/>
          <p:nvPr/>
        </p:nvSpPr>
        <p:spPr>
          <a:xfrm>
            <a:off x="475025" y="962025"/>
            <a:ext cx="2496900" cy="39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highlight>
                  <a:srgbClr val="5EBEBB"/>
                </a:highlight>
                <a:latin typeface="Open Sans"/>
                <a:ea typeface="Open Sans"/>
                <a:cs typeface="Open Sans"/>
                <a:sym typeface="Open Sans"/>
              </a:rPr>
              <a:t>CGTIC</a:t>
            </a:r>
            <a:endParaRPr b="1">
              <a:solidFill>
                <a:srgbClr val="FFFFFF"/>
              </a:solidFill>
              <a:highlight>
                <a:srgbClr val="5EBEBB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Desafios da Governança de TI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Pesquisa Transformação Digital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Grupo de Trabalho - Orientação Técnica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Perfis Comportamentais SEI 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Apoio Fóruns APDO-TI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Apoio Planejamento de Capacitações 2019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0" name="Google Shape;280;p54"/>
          <p:cNvSpPr txBox="1"/>
          <p:nvPr/>
        </p:nvSpPr>
        <p:spPr>
          <a:xfrm>
            <a:off x="3455575" y="966750"/>
            <a:ext cx="2375700" cy="3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highlight>
                  <a:srgbClr val="5EBEBB"/>
                </a:highlight>
                <a:latin typeface="Open Sans"/>
                <a:ea typeface="Open Sans"/>
                <a:cs typeface="Open Sans"/>
                <a:sym typeface="Open Sans"/>
              </a:rPr>
              <a:t>CASP</a:t>
            </a:r>
            <a:endParaRPr b="1">
              <a:solidFill>
                <a:srgbClr val="FFFFFF"/>
              </a:solidFill>
              <a:highlight>
                <a:srgbClr val="5EBEBB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Perfis Comportamentais 156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Protótipo 156 (2 ciclos)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Perfis e Competências Política de Atendimento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Taxonomia Carta de Serviços 156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Solução Tecnológica SP156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1" name="Google Shape;281;p54"/>
          <p:cNvSpPr txBox="1"/>
          <p:nvPr/>
        </p:nvSpPr>
        <p:spPr>
          <a:xfrm>
            <a:off x="6297525" y="966750"/>
            <a:ext cx="2631000" cy="3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highlight>
                  <a:srgbClr val="5EBEBB"/>
                </a:highlight>
              </a:rPr>
              <a:t>INTERNOS</a:t>
            </a:r>
            <a:endParaRPr b="1">
              <a:solidFill>
                <a:srgbClr val="FFFFFF"/>
              </a:solidFill>
              <a:highlight>
                <a:srgbClr val="5EBEBB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Avaliação e Monitoramento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Capacidades para Inovar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Encontro de Labs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Processo Seletivo Estagiários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Dialoguinhos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2" name="Google Shape;282;p54"/>
          <p:cNvSpPr txBox="1"/>
          <p:nvPr/>
        </p:nvSpPr>
        <p:spPr>
          <a:xfrm>
            <a:off x="70775" y="155175"/>
            <a:ext cx="27564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NOSSOS PROJETOS</a:t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3" name="Google Shape;283;p54"/>
          <p:cNvSpPr txBox="1">
            <a:spLocks noGrp="1"/>
          </p:cNvSpPr>
          <p:nvPr>
            <p:ph type="sldNum" idx="12"/>
          </p:nvPr>
        </p:nvSpPr>
        <p:spPr>
          <a:xfrm>
            <a:off x="6858000" y="4767268"/>
            <a:ext cx="21336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000">
                <a:latin typeface="Open Sans"/>
                <a:ea typeface="Open Sans"/>
                <a:cs typeface="Open Sans"/>
                <a:sym typeface="Open Sans"/>
              </a:rPr>
              <a:t>7</a:t>
            </a:fld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5"/>
          <p:cNvSpPr/>
          <p:nvPr/>
        </p:nvSpPr>
        <p:spPr>
          <a:xfrm>
            <a:off x="-32725" y="165650"/>
            <a:ext cx="3105900" cy="448500"/>
          </a:xfrm>
          <a:prstGeom prst="rect">
            <a:avLst/>
          </a:prstGeom>
          <a:solidFill>
            <a:srgbClr val="E4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55"/>
          <p:cNvSpPr/>
          <p:nvPr/>
        </p:nvSpPr>
        <p:spPr>
          <a:xfrm>
            <a:off x="6158925" y="841125"/>
            <a:ext cx="2756400" cy="3674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5EBEB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5EBEBB"/>
              </a:highlight>
            </a:endParaRPr>
          </a:p>
        </p:txBody>
      </p:sp>
      <p:sp>
        <p:nvSpPr>
          <p:cNvPr id="290" name="Google Shape;290;p55"/>
          <p:cNvSpPr/>
          <p:nvPr/>
        </p:nvSpPr>
        <p:spPr>
          <a:xfrm>
            <a:off x="3330350" y="844050"/>
            <a:ext cx="2513100" cy="3674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5EBEB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5EBEBB"/>
              </a:highlight>
            </a:endParaRPr>
          </a:p>
        </p:txBody>
      </p:sp>
      <p:sp>
        <p:nvSpPr>
          <p:cNvPr id="291" name="Google Shape;291;p55"/>
          <p:cNvSpPr/>
          <p:nvPr/>
        </p:nvSpPr>
        <p:spPr>
          <a:xfrm>
            <a:off x="358325" y="843675"/>
            <a:ext cx="2631000" cy="3674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5EBEB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5EBEBB"/>
              </a:highlight>
            </a:endParaRPr>
          </a:p>
        </p:txBody>
      </p:sp>
      <p:sp>
        <p:nvSpPr>
          <p:cNvPr id="292" name="Google Shape;292;p55"/>
          <p:cNvSpPr txBox="1"/>
          <p:nvPr/>
        </p:nvSpPr>
        <p:spPr>
          <a:xfrm>
            <a:off x="3424725" y="972625"/>
            <a:ext cx="2631000" cy="3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FFFFFF"/>
                </a:solidFill>
                <a:highlight>
                  <a:srgbClr val="5EBEBB"/>
                </a:highlight>
                <a:latin typeface="Open Sans"/>
                <a:ea typeface="Open Sans"/>
                <a:cs typeface="Open Sans"/>
                <a:sym typeface="Open Sans"/>
              </a:rPr>
              <a:t>ESTRATÉGIA </a:t>
            </a:r>
            <a:r>
              <a:rPr lang="en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Cidades Inteligentes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Planejamento Coordenadorias 2019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Encontro de Labs - 3ª Semana de Inovação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Linguagem Clara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3" name="Google Shape;293;p55"/>
          <p:cNvSpPr txBox="1"/>
          <p:nvPr/>
        </p:nvSpPr>
        <p:spPr>
          <a:xfrm>
            <a:off x="377075" y="972625"/>
            <a:ext cx="2513100" cy="3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highlight>
                  <a:srgbClr val="5EBEBB"/>
                </a:highlight>
                <a:latin typeface="Open Sans"/>
                <a:ea typeface="Open Sans"/>
                <a:cs typeface="Open Sans"/>
                <a:sym typeface="Open Sans"/>
              </a:rPr>
              <a:t>APOIOS METODOLÓGICOS</a:t>
            </a: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Hackatona CCD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Hackatona SF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Transferência de conhecimento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SEI - CGDOC/SMG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Ideação Premia Sampa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Cenários Mobilab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4" name="Google Shape;294;p55"/>
          <p:cNvSpPr txBox="1"/>
          <p:nvPr/>
        </p:nvSpPr>
        <p:spPr>
          <a:xfrm>
            <a:off x="6249500" y="972625"/>
            <a:ext cx="2819400" cy="3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highlight>
                  <a:srgbClr val="5EBEBB"/>
                </a:highlight>
                <a:latin typeface="Open Sans"/>
                <a:ea typeface="Open Sans"/>
                <a:cs typeface="Open Sans"/>
                <a:sym typeface="Open Sans"/>
              </a:rPr>
              <a:t>NUDGE</a:t>
            </a:r>
            <a:endParaRPr b="1">
              <a:solidFill>
                <a:srgbClr val="FFFFFF"/>
              </a:solidFill>
              <a:highlight>
                <a:srgbClr val="5EBEBB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Hospital do Servidor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COVISA - Dengue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SMS - Vacina Febre Amarela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SF - IPTU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5" name="Google Shape;295;p55"/>
          <p:cNvSpPr txBox="1"/>
          <p:nvPr/>
        </p:nvSpPr>
        <p:spPr>
          <a:xfrm>
            <a:off x="70775" y="155175"/>
            <a:ext cx="27564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NOSSOS PROJETOS</a:t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6" name="Google Shape;296;p55"/>
          <p:cNvSpPr txBox="1">
            <a:spLocks noGrp="1"/>
          </p:cNvSpPr>
          <p:nvPr>
            <p:ph type="sldNum" idx="12"/>
          </p:nvPr>
        </p:nvSpPr>
        <p:spPr>
          <a:xfrm>
            <a:off x="6858000" y="4767268"/>
            <a:ext cx="21336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000">
                <a:latin typeface="Open Sans"/>
                <a:ea typeface="Open Sans"/>
                <a:cs typeface="Open Sans"/>
                <a:sym typeface="Open Sans"/>
              </a:rPr>
              <a:t>8</a:t>
            </a:fld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6"/>
          <p:cNvSpPr/>
          <p:nvPr/>
        </p:nvSpPr>
        <p:spPr>
          <a:xfrm>
            <a:off x="-32725" y="165650"/>
            <a:ext cx="3105900" cy="448500"/>
          </a:xfrm>
          <a:prstGeom prst="rect">
            <a:avLst/>
          </a:prstGeom>
          <a:solidFill>
            <a:srgbClr val="E4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3" name="Google Shape;30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2223" y="4602522"/>
            <a:ext cx="577643" cy="20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56"/>
          <p:cNvPicPr preferRelativeResize="0"/>
          <p:nvPr/>
        </p:nvPicPr>
        <p:blipFill rotWithShape="1">
          <a:blip r:embed="rId4">
            <a:alphaModFix/>
          </a:blip>
          <a:srcRect t="25062" b="13613"/>
          <a:stretch/>
        </p:blipFill>
        <p:spPr>
          <a:xfrm>
            <a:off x="5946675" y="713187"/>
            <a:ext cx="3562449" cy="155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56"/>
          <p:cNvPicPr preferRelativeResize="0"/>
          <p:nvPr/>
        </p:nvPicPr>
        <p:blipFill rotWithShape="1">
          <a:blip r:embed="rId5">
            <a:alphaModFix/>
          </a:blip>
          <a:srcRect b="22015"/>
          <a:stretch/>
        </p:blipFill>
        <p:spPr>
          <a:xfrm>
            <a:off x="-78850" y="713187"/>
            <a:ext cx="3004400" cy="155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56"/>
          <p:cNvPicPr preferRelativeResize="0"/>
          <p:nvPr/>
        </p:nvPicPr>
        <p:blipFill rotWithShape="1">
          <a:blip r:embed="rId6">
            <a:alphaModFix/>
          </a:blip>
          <a:srcRect l="74021" t="87598" r="20531" b="4421"/>
          <a:stretch/>
        </p:blipFill>
        <p:spPr>
          <a:xfrm>
            <a:off x="3195849" y="2313078"/>
            <a:ext cx="421565" cy="34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6"/>
          <p:cNvPicPr preferRelativeResize="0"/>
          <p:nvPr/>
        </p:nvPicPr>
        <p:blipFill rotWithShape="1">
          <a:blip r:embed="rId7">
            <a:alphaModFix/>
          </a:blip>
          <a:srcRect t="15799" b="19019"/>
          <a:stretch/>
        </p:blipFill>
        <p:spPr>
          <a:xfrm>
            <a:off x="5946675" y="2751400"/>
            <a:ext cx="3374855" cy="164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3847" y="2348649"/>
            <a:ext cx="577643" cy="20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56"/>
          <p:cNvPicPr preferRelativeResize="0"/>
          <p:nvPr/>
        </p:nvPicPr>
        <p:blipFill rotWithShape="1">
          <a:blip r:embed="rId6">
            <a:alphaModFix/>
          </a:blip>
          <a:srcRect l="74021" t="87598" r="20531" b="4421"/>
          <a:stretch/>
        </p:blipFill>
        <p:spPr>
          <a:xfrm>
            <a:off x="3162311" y="4543110"/>
            <a:ext cx="421565" cy="34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56"/>
          <p:cNvPicPr preferRelativeResize="0"/>
          <p:nvPr/>
        </p:nvPicPr>
        <p:blipFill rotWithShape="1">
          <a:blip r:embed="rId8">
            <a:alphaModFix/>
          </a:blip>
          <a:srcRect t="5846" r="20121" b="2224"/>
          <a:stretch/>
        </p:blipFill>
        <p:spPr>
          <a:xfrm>
            <a:off x="3160575" y="2751400"/>
            <a:ext cx="2548829" cy="1649874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56"/>
          <p:cNvSpPr txBox="1"/>
          <p:nvPr/>
        </p:nvSpPr>
        <p:spPr>
          <a:xfrm>
            <a:off x="1050032" y="2275700"/>
            <a:ext cx="20697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889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Identificação de personas</a:t>
            </a:r>
            <a:endParaRPr sz="11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2" name="Google Shape;312;p56"/>
          <p:cNvSpPr txBox="1"/>
          <p:nvPr/>
        </p:nvSpPr>
        <p:spPr>
          <a:xfrm>
            <a:off x="6709868" y="4497049"/>
            <a:ext cx="18156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Desenho de Problemas</a:t>
            </a:r>
            <a:endParaRPr sz="11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3" name="Google Shape;313;p56"/>
          <p:cNvSpPr txBox="1"/>
          <p:nvPr/>
        </p:nvSpPr>
        <p:spPr>
          <a:xfrm>
            <a:off x="3647349" y="4543109"/>
            <a:ext cx="18156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Interação com usuarios</a:t>
            </a:r>
            <a:endParaRPr sz="11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4" name="Google Shape;314;p56"/>
          <p:cNvSpPr txBox="1"/>
          <p:nvPr/>
        </p:nvSpPr>
        <p:spPr>
          <a:xfrm>
            <a:off x="1265443" y="4547724"/>
            <a:ext cx="15822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Pesquisa em campo</a:t>
            </a:r>
            <a:endParaRPr sz="11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5" name="Google Shape;315;p56"/>
          <p:cNvSpPr txBox="1"/>
          <p:nvPr/>
        </p:nvSpPr>
        <p:spPr>
          <a:xfrm>
            <a:off x="6647273" y="2275712"/>
            <a:ext cx="23430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Co-construção com usuários</a:t>
            </a:r>
            <a:endParaRPr sz="11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6" name="Google Shape;316;p56"/>
          <p:cNvSpPr txBox="1"/>
          <p:nvPr/>
        </p:nvSpPr>
        <p:spPr>
          <a:xfrm>
            <a:off x="3759388" y="2267019"/>
            <a:ext cx="19500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Teste com o cidadão</a:t>
            </a:r>
            <a:endParaRPr sz="11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7" name="Google Shape;317;p56" descr="\\nas.prodam\CGTIC\4. Núcleo de Comunicação\1. CGTIC\1. IDENTIDADE VISUAL\Imgs\cgtic_hor_composto_p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0525" y="2369081"/>
            <a:ext cx="959828" cy="160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6"/>
          <p:cNvPicPr preferRelativeResize="0"/>
          <p:nvPr/>
        </p:nvPicPr>
        <p:blipFill rotWithShape="1">
          <a:blip r:embed="rId10">
            <a:alphaModFix/>
          </a:blip>
          <a:srcRect b="32281"/>
          <a:stretch/>
        </p:blipFill>
        <p:spPr>
          <a:xfrm>
            <a:off x="-322850" y="2740825"/>
            <a:ext cx="3248401" cy="164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90527" y="4461273"/>
            <a:ext cx="857009" cy="511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56"/>
          <p:cNvPicPr preferRelativeResize="0"/>
          <p:nvPr/>
        </p:nvPicPr>
        <p:blipFill rotWithShape="1">
          <a:blip r:embed="rId12">
            <a:alphaModFix/>
          </a:blip>
          <a:srcRect t="13258" b="5301"/>
          <a:stretch/>
        </p:blipFill>
        <p:spPr>
          <a:xfrm>
            <a:off x="3161689" y="696324"/>
            <a:ext cx="2548833" cy="1556851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56"/>
          <p:cNvSpPr txBox="1"/>
          <p:nvPr/>
        </p:nvSpPr>
        <p:spPr>
          <a:xfrm>
            <a:off x="70775" y="155175"/>
            <a:ext cx="27564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COMO FAZEMOS?</a:t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2" name="Google Shape;322;p56"/>
          <p:cNvSpPr txBox="1">
            <a:spLocks noGrp="1"/>
          </p:cNvSpPr>
          <p:nvPr>
            <p:ph type="sldNum" idx="12"/>
          </p:nvPr>
        </p:nvSpPr>
        <p:spPr>
          <a:xfrm>
            <a:off x="6858000" y="4767268"/>
            <a:ext cx="21336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000">
                <a:latin typeface="Open Sans"/>
                <a:ea typeface="Open Sans"/>
                <a:cs typeface="Open Sans"/>
                <a:sym typeface="Open Sans"/>
              </a:rPr>
              <a:t>9</a:t>
            </a:fld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1096</Words>
  <Application>Microsoft Office PowerPoint</Application>
  <PresentationFormat>Apresentação na tela (16:9)</PresentationFormat>
  <Paragraphs>222</Paragraphs>
  <Slides>20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20</vt:i4>
      </vt:variant>
    </vt:vector>
  </HeadingPairs>
  <TitlesOfParts>
    <vt:vector size="28" baseType="lpstr">
      <vt:lpstr>Corbel</vt:lpstr>
      <vt:lpstr>Calibri</vt:lpstr>
      <vt:lpstr>Open Sans</vt:lpstr>
      <vt:lpstr>Arial</vt:lpstr>
      <vt:lpstr>Simple Light</vt:lpstr>
      <vt:lpstr>Simple Light</vt:lpstr>
      <vt:lpstr>Simple Light</vt:lpstr>
      <vt:lpstr>Tema do Office</vt:lpstr>
      <vt:lpstr>Experimentação Que papo é esse? 13/03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Experimentação Que papo é esse? 13/03</dc:title>
  <dc:creator>Andrea Marina Lins Lacerda</dc:creator>
  <cp:lastModifiedBy>Andrea Marina Lins Lacerda</cp:lastModifiedBy>
  <cp:revision>2</cp:revision>
  <dcterms:modified xsi:type="dcterms:W3CDTF">2019-04-05T18:10:53Z</dcterms:modified>
</cp:coreProperties>
</file>