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7" d="100"/>
          <a:sy n="77" d="100"/>
        </p:scale>
        <p:origin x="2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5693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129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1463040"/>
            <a:ext cx="4572000" cy="4572000"/>
          </a:xfrm>
          <a:prstGeom prst="ellipse">
            <a:avLst/>
          </a:prstGeom>
          <a:solidFill>
            <a:srgbClr val="065A82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645920" y="4754880"/>
            <a:ext cx="3840480" cy="3840480"/>
          </a:xfrm>
          <a:prstGeom prst="ellipse">
            <a:avLst/>
          </a:prstGeom>
          <a:solidFill>
            <a:srgbClr val="1C7293">
              <a:alpha val="4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6400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D9A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MESA 3 · COM A LUPA NA EDUCAÇÃO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822960" y="1143000"/>
            <a:ext cx="987552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42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Intersetorialidade, Direitos Sociais</a:t>
            </a:r>
            <a:endParaRPr lang="en-US" sz="3800" dirty="0"/>
          </a:p>
          <a:p>
            <a:pPr marL="0" indent="0">
              <a:lnSpc>
                <a:spcPts val="42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 Promoção da Saúde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822960" y="2880360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i="1" dirty="0">
                <a:solidFill>
                  <a:srgbClr val="E8F1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trajetória das políticas de saúde escolar no Brasil pós-Constituição de 1988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822960" y="3703320"/>
            <a:ext cx="3291840" cy="0"/>
          </a:xfrm>
          <a:prstGeom prst="line">
            <a:avLst/>
          </a:prstGeom>
          <a:noFill/>
          <a:ln w="19050">
            <a:solidFill>
              <a:srgbClr val="1C729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3931920"/>
            <a:ext cx="5486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Daniela de Souza Silva</a:t>
            </a:r>
            <a:endParaRPr lang="en-US" sz="14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Jurema Ribeiro de Faria</a:t>
            </a:r>
            <a:endParaRPr lang="en-US" sz="14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Michele Vieira Penido de Andrade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22960" y="603504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Universidade FUMEC · Mestrado em Administração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22960" y="63550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FA3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Mesa 3 — 06/07 · 10h30 às 12h30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2129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645920"/>
            <a:ext cx="4572000" cy="4572000"/>
          </a:xfrm>
          <a:prstGeom prst="ellipse">
            <a:avLst/>
          </a:prstGeom>
          <a:solidFill>
            <a:srgbClr val="065A82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875520" y="4114800"/>
            <a:ext cx="4114800" cy="4114800"/>
          </a:xfrm>
          <a:prstGeom prst="ellipse">
            <a:avLst/>
          </a:prstGeom>
          <a:solidFill>
            <a:srgbClr val="1C7293">
              <a:alpha val="4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5775808" y="1965960"/>
            <a:ext cx="640080" cy="64008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6216" y="2036369"/>
            <a:ext cx="499262" cy="49926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0" y="2743200"/>
            <a:ext cx="1219169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Obrigada!</a:t>
            </a:r>
            <a:endParaRPr lang="en-US" sz="3400" dirty="0"/>
          </a:p>
        </p:txBody>
      </p:sp>
      <p:sp>
        <p:nvSpPr>
          <p:cNvPr id="7" name="Text 4"/>
          <p:cNvSpPr/>
          <p:nvPr/>
        </p:nvSpPr>
        <p:spPr>
          <a:xfrm>
            <a:off x="0" y="342900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E8F1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Intersetorialidade, Direitos Sociais e Promoção da Saúde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0" y="411480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8FA3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Daniela de Souza Silva  ·  Jurema Ribeiro de Faria  ·  Michele Vieira Penido de Andrade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0" y="443484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8FA3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Universidade FUMEC — Mestrado em Administração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 problema que motiva o estudo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40080" y="100584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escola como território de vulnerabilidade e de cuidado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3429000" cy="3063240"/>
          </a:xfrm>
          <a:prstGeom prst="roundRect">
            <a:avLst>
              <a:gd name="adj" fmla="val 2388"/>
            </a:avLst>
          </a:prstGeom>
          <a:solidFill>
            <a:srgbClr val="E8F1F5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68680" y="2103120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25%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868680" y="3017520"/>
            <a:ext cx="2971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 estudantes de 13 a 17 anos já sofreram ataques físicos ou psicológicos na escola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868680" y="4389120"/>
            <a:ext cx="2971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PeNSE/IBGE, G1, 2026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389120" y="1828800"/>
            <a:ext cx="3429000" cy="3063240"/>
          </a:xfrm>
          <a:prstGeom prst="roundRect">
            <a:avLst>
              <a:gd name="adj" fmla="val 2388"/>
            </a:avLst>
          </a:prstGeom>
          <a:solidFill>
            <a:srgbClr val="E8F1F5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617720" y="2103120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28,9%</a:t>
            </a:r>
            <a:endParaRPr lang="en-US" sz="4400" dirty="0"/>
          </a:p>
        </p:txBody>
      </p:sp>
      <p:sp>
        <p:nvSpPr>
          <p:cNvPr id="10" name="Text 8"/>
          <p:cNvSpPr/>
          <p:nvPr/>
        </p:nvSpPr>
        <p:spPr>
          <a:xfrm>
            <a:off x="4617720" y="3017520"/>
            <a:ext cx="2971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 adolescentes enfrentam sentimentos crônicos de tristeza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4617720" y="4389120"/>
            <a:ext cx="2971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PeNSE/IBGE, Freire, 2026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8138160" y="1828800"/>
            <a:ext cx="3429000" cy="3063240"/>
          </a:xfrm>
          <a:prstGeom prst="roundRect">
            <a:avLst>
              <a:gd name="adj" fmla="val 2388"/>
            </a:avLst>
          </a:prstGeom>
          <a:solidFill>
            <a:srgbClr val="E8F1F5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8366760" y="2103120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97,3%</a:t>
            </a:r>
            <a:endParaRPr lang="en-US" sz="4400" dirty="0"/>
          </a:p>
        </p:txBody>
      </p:sp>
      <p:sp>
        <p:nvSpPr>
          <p:cNvPr id="14" name="Text 12"/>
          <p:cNvSpPr/>
          <p:nvPr/>
        </p:nvSpPr>
        <p:spPr>
          <a:xfrm>
            <a:off x="8366760" y="3017520"/>
            <a:ext cx="2971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 municípios brasileiros aderiram ao Programa Saúde na Escola (biênio 2021/2022)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8366760" y="4389120"/>
            <a:ext cx="2971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Fernandes et al., 2022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640080" y="516636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500" i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escola deixa de ser apenas espaço de ensino e se consolida como território estratégico para a promoção da saúde, a prevenção de agravos e a formação cidadã.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Objetivo, questão de pesquisa e método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80160"/>
            <a:ext cx="10881360" cy="1417320"/>
          </a:xfrm>
          <a:prstGeom prst="roundRect">
            <a:avLst>
              <a:gd name="adj" fmla="val 5161"/>
            </a:avLst>
          </a:prstGeom>
          <a:solidFill>
            <a:srgbClr val="21295C"/>
          </a:solidFill>
          <a:ln/>
        </p:spPr>
      </p:sp>
      <p:sp>
        <p:nvSpPr>
          <p:cNvPr id="4" name="Shape 2"/>
          <p:cNvSpPr/>
          <p:nvPr/>
        </p:nvSpPr>
        <p:spPr>
          <a:xfrm>
            <a:off x="914400" y="1536192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750" y="1596542"/>
            <a:ext cx="427939" cy="42793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691640" y="14173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D9A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OBJETIVO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1691640" y="1691640"/>
            <a:ext cx="9601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Analisar a evolução das políticas públicas de promoção da saúde no ambiente escolar brasileiro, da Constituição Federal de 1988 à criação do Programa Saúde na Escola (PSE).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640080" y="2880360"/>
            <a:ext cx="10881360" cy="1417320"/>
          </a:xfrm>
          <a:prstGeom prst="roundRect">
            <a:avLst>
              <a:gd name="adj" fmla="val 5161"/>
            </a:avLst>
          </a:prstGeom>
          <a:solidFill>
            <a:srgbClr val="E8F1F5"/>
          </a:solidFill>
          <a:ln/>
        </p:spPr>
      </p:sp>
      <p:sp>
        <p:nvSpPr>
          <p:cNvPr id="9" name="Shape 6"/>
          <p:cNvSpPr/>
          <p:nvPr/>
        </p:nvSpPr>
        <p:spPr>
          <a:xfrm>
            <a:off x="914400" y="3136392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750" y="3196742"/>
            <a:ext cx="427939" cy="427939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691640" y="3017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PERGUNTA DE PESQUISA</a:t>
            </a:r>
            <a:endParaRPr lang="en-US" sz="1100" dirty="0"/>
          </a:p>
        </p:txBody>
      </p:sp>
      <p:sp>
        <p:nvSpPr>
          <p:cNvPr id="12" name="Text 8"/>
          <p:cNvSpPr/>
          <p:nvPr/>
        </p:nvSpPr>
        <p:spPr>
          <a:xfrm>
            <a:off x="1691640" y="3291840"/>
            <a:ext cx="9601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que maneira a evolução do arcabouço institucional das políticas de saúde e educação, após 1988, possibilitou capacidades estatais e mecanismos de coordenação intersetorial que culminaram no PSE?</a:t>
            </a:r>
            <a:endParaRPr lang="en-US" sz="1350" dirty="0"/>
          </a:p>
        </p:txBody>
      </p:sp>
      <p:sp>
        <p:nvSpPr>
          <p:cNvPr id="13" name="Shape 9"/>
          <p:cNvSpPr/>
          <p:nvPr/>
        </p:nvSpPr>
        <p:spPr>
          <a:xfrm>
            <a:off x="640080" y="4572000"/>
            <a:ext cx="502920" cy="502920"/>
          </a:xfrm>
          <a:prstGeom prst="ellipse">
            <a:avLst/>
          </a:prstGeom>
          <a:solidFill>
            <a:srgbClr val="E8F1F5"/>
          </a:solidFill>
          <a:ln/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401" y="4627321"/>
            <a:ext cx="392278" cy="39227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280160" y="452628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MÉTODO</a:t>
            </a:r>
            <a:endParaRPr lang="en-US" sz="1100" dirty="0"/>
          </a:p>
        </p:txBody>
      </p:sp>
      <p:sp>
        <p:nvSpPr>
          <p:cNvPr id="16" name="Text 11"/>
          <p:cNvSpPr/>
          <p:nvPr/>
        </p:nvSpPr>
        <p:spPr>
          <a:xfrm>
            <a:off x="1280160" y="4828032"/>
            <a:ext cx="102412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Ensaio teórico, com revisão bibliográfica e análise de marcos normativos (Constituição de 1988, legislação do SUS, Decreto nº 6.286/2007) e documentos institucionais.</a:t>
            </a:r>
            <a:endParaRPr lang="en-US" sz="13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Trajetória normativa: de 1988 ao PSE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40080" y="10058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Marcos que sustentam a construção da governança intersetorial em saúde escolar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822960" y="2331720"/>
            <a:ext cx="10515600" cy="0"/>
          </a:xfrm>
          <a:prstGeom prst="line">
            <a:avLst/>
          </a:prstGeom>
          <a:noFill/>
          <a:ln w="25400">
            <a:solidFill>
              <a:srgbClr val="C9D6D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22376" y="2231136"/>
            <a:ext cx="201168" cy="201168"/>
          </a:xfrm>
          <a:prstGeom prst="ellipse">
            <a:avLst/>
          </a:prstGeom>
          <a:solidFill>
            <a:srgbClr val="1C7293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" y="1764792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1986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-377190" y="2651760"/>
            <a:ext cx="2400300" cy="2651760"/>
          </a:xfrm>
          <a:prstGeom prst="roundRect">
            <a:avLst>
              <a:gd name="adj" fmla="val 2286"/>
            </a:avLst>
          </a:prstGeom>
          <a:solidFill>
            <a:srgbClr val="E8F1F5"/>
          </a:solidFill>
          <a:ln/>
          <a:effectLst>
            <a:outerShdw blurRad="76200" dist="25400" dir="5400000" algn="bl" rotWithShape="0">
              <a:srgbClr val="000000">
                <a:alpha val="8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-240030" y="2788920"/>
            <a:ext cx="21259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Carta de Ottawa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-240030" y="3429000"/>
            <a:ext cx="212598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Redefine saúde a partir de seus determinantes sociais e defende políticas públicas saudáveis e ação intersetorial (WHO, 1986).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351276" y="2231136"/>
            <a:ext cx="201168" cy="201168"/>
          </a:xfrm>
          <a:prstGeom prst="ellipse">
            <a:avLst/>
          </a:prstGeom>
          <a:solidFill>
            <a:srgbClr val="1C7293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720340" y="1764792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1988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2251710" y="2651760"/>
            <a:ext cx="2400300" cy="2651760"/>
          </a:xfrm>
          <a:prstGeom prst="roundRect">
            <a:avLst>
              <a:gd name="adj" fmla="val 2286"/>
            </a:avLst>
          </a:prstGeom>
          <a:solidFill>
            <a:srgbClr val="E8F1F5"/>
          </a:solidFill>
          <a:ln/>
          <a:effectLst>
            <a:outerShdw blurRad="76200" dist="25400" dir="5400000" algn="bl" rotWithShape="0">
              <a:srgbClr val="000000">
                <a:alpha val="8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2388870" y="2788920"/>
            <a:ext cx="21259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Constituição Federal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2388870" y="3429000"/>
            <a:ext cx="212598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Saúde (art. 196) e educação (art. 205) tornam-se direitos sociais e deveres do Estado (Brasil, 1988).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5980176" y="2231136"/>
            <a:ext cx="201168" cy="201168"/>
          </a:xfrm>
          <a:prstGeom prst="ellipse">
            <a:avLst/>
          </a:prstGeom>
          <a:solidFill>
            <a:srgbClr val="1C7293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349240" y="1764792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1990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4880610" y="2651760"/>
            <a:ext cx="2400300" cy="2651760"/>
          </a:xfrm>
          <a:prstGeom prst="roundRect">
            <a:avLst>
              <a:gd name="adj" fmla="val 2286"/>
            </a:avLst>
          </a:prstGeom>
          <a:solidFill>
            <a:srgbClr val="E8F1F5"/>
          </a:solidFill>
          <a:ln/>
          <a:effectLst>
            <a:outerShdw blurRad="76200" dist="25400" dir="5400000" algn="bl" rotWithShape="0">
              <a:srgbClr val="000000">
                <a:alpha val="8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017770" y="2788920"/>
            <a:ext cx="21259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Leis nº 8.080 e 8.142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5017770" y="3429000"/>
            <a:ext cx="212598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Regulamentam o SUS sob os princípios da universalidade, integralidade e equidade.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8609076" y="2231136"/>
            <a:ext cx="201168" cy="201168"/>
          </a:xfrm>
          <a:prstGeom prst="ellipse">
            <a:avLst/>
          </a:prstGeom>
          <a:solidFill>
            <a:srgbClr val="D9A441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978140" y="1764792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2007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7509510" y="2651760"/>
            <a:ext cx="2400300" cy="2651760"/>
          </a:xfrm>
          <a:prstGeom prst="roundRect">
            <a:avLst>
              <a:gd name="adj" fmla="val 2286"/>
            </a:avLst>
          </a:prstGeom>
          <a:solidFill>
            <a:srgbClr val="FCF3E3"/>
          </a:solidFill>
          <a:ln/>
          <a:effectLst>
            <a:outerShdw blurRad="76200" dist="25400" dir="5400000" algn="bl" rotWithShape="0">
              <a:srgbClr val="000000">
                <a:alpha val="8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7646670" y="2788920"/>
            <a:ext cx="21259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Decreto nº 6.286 — cria o PSE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7646670" y="3429000"/>
            <a:ext cx="212598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Articulação Saúde–Educação institucionaliza a promoção da saúde no espaço escolar (Brasil, 2007).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11237976" y="2231136"/>
            <a:ext cx="201168" cy="201168"/>
          </a:xfrm>
          <a:prstGeom prst="ellipse">
            <a:avLst/>
          </a:prstGeom>
          <a:solidFill>
            <a:srgbClr val="1C7293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0607040" y="1764792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2021/22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10138410" y="2651760"/>
            <a:ext cx="2400300" cy="2651760"/>
          </a:xfrm>
          <a:prstGeom prst="roundRect">
            <a:avLst>
              <a:gd name="adj" fmla="val 2286"/>
            </a:avLst>
          </a:prstGeom>
          <a:solidFill>
            <a:srgbClr val="E8F1F5"/>
          </a:solidFill>
          <a:ln/>
          <a:effectLst>
            <a:outerShdw blurRad="76200" dist="25400" dir="5400000" algn="bl" rotWithShape="0">
              <a:srgbClr val="000000">
                <a:alpha val="8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10275570" y="2788920"/>
            <a:ext cx="21259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97,3% de adesão municipal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10275570" y="3429000"/>
            <a:ext cx="212598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Expansão nacional do PSE, com desafios de coordenação federativa e desigualdade territorial (Fernandes et al., 2022).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Três pilares teóricos do estudo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371600"/>
            <a:ext cx="3429000" cy="4389120"/>
          </a:xfrm>
          <a:prstGeom prst="roundRect">
            <a:avLst>
              <a:gd name="adj" fmla="val 2133"/>
            </a:avLst>
          </a:prstGeom>
          <a:solidFill>
            <a:srgbClr val="21295C"/>
          </a:solidFill>
          <a:ln/>
        </p:spPr>
      </p:sp>
      <p:sp>
        <p:nvSpPr>
          <p:cNvPr id="4" name="Shape 2"/>
          <p:cNvSpPr/>
          <p:nvPr/>
        </p:nvSpPr>
        <p:spPr>
          <a:xfrm>
            <a:off x="1943100" y="1737360"/>
            <a:ext cx="822960" cy="822960"/>
          </a:xfrm>
          <a:prstGeom prst="ellipse">
            <a:avLst/>
          </a:prstGeom>
          <a:solidFill>
            <a:srgbClr val="FFFFFF">
              <a:alpha val="15000"/>
            </a:srgbClr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0260" y="1874520"/>
            <a:ext cx="548640" cy="5486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68680" y="2788920"/>
            <a:ext cx="2971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Direitos sociais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914400" y="3429000"/>
            <a:ext cx="288036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250" dirty="0">
                <a:solidFill>
                  <a:srgbClr val="E8F1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Constituição de 1988 consolida saúde e educação como direitos universais e deveres do Estado, base normativa da governança intersetorial (Brasil, 1988; Silva, 2021).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4389120" y="1371600"/>
            <a:ext cx="3429000" cy="4389120"/>
          </a:xfrm>
          <a:prstGeom prst="roundRect">
            <a:avLst>
              <a:gd name="adj" fmla="val 2133"/>
            </a:avLst>
          </a:prstGeom>
          <a:solidFill>
            <a:srgbClr val="065A82"/>
          </a:solidFill>
          <a:ln/>
        </p:spPr>
      </p:sp>
      <p:sp>
        <p:nvSpPr>
          <p:cNvPr id="9" name="Shape 6"/>
          <p:cNvSpPr/>
          <p:nvPr/>
        </p:nvSpPr>
        <p:spPr>
          <a:xfrm>
            <a:off x="5692140" y="1737360"/>
            <a:ext cx="822960" cy="822960"/>
          </a:xfrm>
          <a:prstGeom prst="ellipse">
            <a:avLst/>
          </a:prstGeom>
          <a:solidFill>
            <a:srgbClr val="FFFFFF">
              <a:alpha val="15000"/>
            </a:srgbClr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9300" y="1874520"/>
            <a:ext cx="548640" cy="54864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617720" y="2788920"/>
            <a:ext cx="2971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Promoção da saúde</a:t>
            </a:r>
            <a:endParaRPr lang="en-US" sz="1700" dirty="0"/>
          </a:p>
        </p:txBody>
      </p:sp>
      <p:sp>
        <p:nvSpPr>
          <p:cNvPr id="12" name="Text 8"/>
          <p:cNvSpPr/>
          <p:nvPr/>
        </p:nvSpPr>
        <p:spPr>
          <a:xfrm>
            <a:off x="4663440" y="3429000"/>
            <a:ext cx="288036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250" dirty="0">
                <a:solidFill>
                  <a:srgbClr val="E8F1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Carta de Ottawa rompe com o modelo biomédico e volta a ação estatal aos determinantes sociais do processo saúde-doença (WHO, 1986; Monteiro; Brigeiro, 2024).</a:t>
            </a:r>
            <a:endParaRPr lang="en-US" sz="1250" dirty="0"/>
          </a:p>
        </p:txBody>
      </p:sp>
      <p:sp>
        <p:nvSpPr>
          <p:cNvPr id="13" name="Shape 9"/>
          <p:cNvSpPr/>
          <p:nvPr/>
        </p:nvSpPr>
        <p:spPr>
          <a:xfrm>
            <a:off x="8138160" y="1371600"/>
            <a:ext cx="3429000" cy="4389120"/>
          </a:xfrm>
          <a:prstGeom prst="roundRect">
            <a:avLst>
              <a:gd name="adj" fmla="val 2133"/>
            </a:avLst>
          </a:prstGeom>
          <a:solidFill>
            <a:srgbClr val="21295C"/>
          </a:solidFill>
          <a:ln/>
        </p:spPr>
      </p:sp>
      <p:sp>
        <p:nvSpPr>
          <p:cNvPr id="14" name="Shape 10"/>
          <p:cNvSpPr/>
          <p:nvPr/>
        </p:nvSpPr>
        <p:spPr>
          <a:xfrm>
            <a:off x="9441180" y="1737360"/>
            <a:ext cx="822960" cy="822960"/>
          </a:xfrm>
          <a:prstGeom prst="ellipse">
            <a:avLst/>
          </a:prstGeom>
          <a:solidFill>
            <a:srgbClr val="FFFFFF">
              <a:alpha val="15000"/>
            </a:srgbClr>
          </a:solidFill>
          <a:ln/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8340" y="1874520"/>
            <a:ext cx="548640" cy="54864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8366760" y="2788920"/>
            <a:ext cx="2971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Intersetorialidade</a:t>
            </a:r>
            <a:endParaRPr lang="en-US" sz="1700" dirty="0"/>
          </a:p>
        </p:txBody>
      </p:sp>
      <p:sp>
        <p:nvSpPr>
          <p:cNvPr id="17" name="Text 12"/>
          <p:cNvSpPr/>
          <p:nvPr/>
        </p:nvSpPr>
        <p:spPr>
          <a:xfrm>
            <a:off x="8412480" y="3429000"/>
            <a:ext cx="288036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250" dirty="0">
                <a:solidFill>
                  <a:srgbClr val="E8F1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Integração de saberes, recursos e práticas entre setores para enfrentar problemas complexos que nenhuma política isolada resolve (Prado et al., 2022).</a:t>
            </a:r>
            <a:endParaRPr lang="en-US" sz="12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 PSE como marco da institucionalização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40080" y="10058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Decreto nº 6.286/2007 — articulação entre os Ministérios da Saúde e da Educação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5257800" cy="1965960"/>
          </a:xfrm>
          <a:prstGeom prst="roundRect">
            <a:avLst>
              <a:gd name="adj" fmla="val 3256"/>
            </a:avLst>
          </a:prstGeom>
          <a:solidFill>
            <a:srgbClr val="E8F1F5"/>
          </a:solidFill>
          <a:ln/>
          <a:effectLst>
            <a:outerShdw blurRad="76200" dist="25400" dir="5400000" algn="bl" rotWithShape="0">
              <a:srgbClr val="000000">
                <a:alpha val="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1920240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030" y="1980590"/>
            <a:ext cx="427939" cy="427939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00200" y="1874520"/>
            <a:ext cx="4069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Escola como território estratégico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1600200" y="2286000"/>
            <a:ext cx="40690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Ações de prevenção, promoção e atenção à saúde passam a integrar o cotidiano escolar (Brasil, 2007).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6263640" y="1691640"/>
            <a:ext cx="5257800" cy="1965960"/>
          </a:xfrm>
          <a:prstGeom prst="roundRect">
            <a:avLst>
              <a:gd name="adj" fmla="val 3256"/>
            </a:avLst>
          </a:prstGeom>
          <a:solidFill>
            <a:srgbClr val="E8F1F5"/>
          </a:solidFill>
          <a:ln/>
          <a:effectLst>
            <a:outerShdw blurRad="76200" dist="25400" dir="5400000" algn="bl" rotWithShape="0">
              <a:srgbClr val="000000">
                <a:alpha val="8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492240" y="1920240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2590" y="1980590"/>
            <a:ext cx="427939" cy="427939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223760" y="1874520"/>
            <a:ext cx="4069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Cooperação interfederativa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7223760" y="2286000"/>
            <a:ext cx="40690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Mecanismo permanente de articulação entre redes de saúde e educação nos territórios (Fernandes et al., 2022).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640080" y="3931920"/>
            <a:ext cx="5257800" cy="1965960"/>
          </a:xfrm>
          <a:prstGeom prst="roundRect">
            <a:avLst>
              <a:gd name="adj" fmla="val 3256"/>
            </a:avLst>
          </a:prstGeom>
          <a:solidFill>
            <a:srgbClr val="E8F1F5"/>
          </a:solidFill>
          <a:ln/>
          <a:effectLst>
            <a:outerShdw blurRad="76200" dist="25400" dir="5400000" algn="bl" rotWithShape="0">
              <a:srgbClr val="000000">
                <a:alpha val="8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4160520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030" y="4220870"/>
            <a:ext cx="427939" cy="427939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600200" y="4114800"/>
            <a:ext cx="4069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Capilaridade nacional</a:t>
            </a:r>
            <a:endParaRPr lang="en-US" sz="1400" dirty="0"/>
          </a:p>
        </p:txBody>
      </p:sp>
      <p:sp>
        <p:nvSpPr>
          <p:cNvPr id="18" name="Text 13"/>
          <p:cNvSpPr/>
          <p:nvPr/>
        </p:nvSpPr>
        <p:spPr>
          <a:xfrm>
            <a:off x="1600200" y="4526280"/>
            <a:ext cx="40690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Adesão de 97,3% dos municípios no biênio 2021/2022, ampliando o acesso e reduzindo desigualdades (Fernandes et al., 2022).</a:t>
            </a:r>
            <a:endParaRPr lang="en-US" sz="1200" dirty="0"/>
          </a:p>
        </p:txBody>
      </p:sp>
      <p:sp>
        <p:nvSpPr>
          <p:cNvPr id="19" name="Shape 14"/>
          <p:cNvSpPr/>
          <p:nvPr/>
        </p:nvSpPr>
        <p:spPr>
          <a:xfrm>
            <a:off x="6263640" y="3931920"/>
            <a:ext cx="5257800" cy="1965960"/>
          </a:xfrm>
          <a:prstGeom prst="roundRect">
            <a:avLst>
              <a:gd name="adj" fmla="val 3256"/>
            </a:avLst>
          </a:prstGeom>
          <a:solidFill>
            <a:srgbClr val="E8F1F5"/>
          </a:solidFill>
          <a:ln/>
          <a:effectLst>
            <a:outerShdw blurRad="76200" dist="25400" dir="5400000" algn="bl" rotWithShape="0">
              <a:srgbClr val="000000">
                <a:alpha val="8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492240" y="4160520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2590" y="4220870"/>
            <a:ext cx="427939" cy="427939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223760" y="4114800"/>
            <a:ext cx="4069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Eixos temáticos ampliados</a:t>
            </a:r>
            <a:endParaRPr lang="en-US" sz="1400" dirty="0"/>
          </a:p>
        </p:txBody>
      </p:sp>
      <p:sp>
        <p:nvSpPr>
          <p:cNvPr id="23" name="Text 17"/>
          <p:cNvSpPr/>
          <p:nvPr/>
        </p:nvSpPr>
        <p:spPr>
          <a:xfrm>
            <a:off x="7223760" y="4526280"/>
            <a:ext cx="40690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Alimentação, saúde mental, saúde sexual, prevenção de violências e de uso de álcool e drogas, entre outros.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2129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Desafios contemporâneos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40080" y="10058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E8F1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institucionalização não elimina obstáculos estruturais da governança federativa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5257800" cy="1965960"/>
          </a:xfrm>
          <a:prstGeom prst="roundRect">
            <a:avLst>
              <a:gd name="adj" fmla="val 3256"/>
            </a:avLst>
          </a:prstGeom>
          <a:solidFill>
            <a:srgbClr val="065A82"/>
          </a:solidFill>
          <a:ln/>
        </p:spPr>
      </p:sp>
      <p:sp>
        <p:nvSpPr>
          <p:cNvPr id="5" name="Shape 3"/>
          <p:cNvSpPr/>
          <p:nvPr/>
        </p:nvSpPr>
        <p:spPr>
          <a:xfrm>
            <a:off x="868680" y="1920240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030" y="1980590"/>
            <a:ext cx="427939" cy="427939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00200" y="1874520"/>
            <a:ext cx="4069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Desigualdade territorial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1600200" y="2286000"/>
            <a:ext cx="40690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E8F1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Heterogeneidade de capacidades administrativas e financeiras entre estados e municípios (Rumor et al., 2022).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6263640" y="1691640"/>
            <a:ext cx="5257800" cy="1965960"/>
          </a:xfrm>
          <a:prstGeom prst="roundRect">
            <a:avLst>
              <a:gd name="adj" fmla="val 3256"/>
            </a:avLst>
          </a:prstGeom>
          <a:solidFill>
            <a:srgbClr val="065A82"/>
          </a:solidFill>
          <a:ln/>
        </p:spPr>
      </p:sp>
      <p:sp>
        <p:nvSpPr>
          <p:cNvPr id="10" name="Shape 7"/>
          <p:cNvSpPr/>
          <p:nvPr/>
        </p:nvSpPr>
        <p:spPr>
          <a:xfrm>
            <a:off x="6492240" y="1920240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2590" y="1980590"/>
            <a:ext cx="427939" cy="427939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223760" y="1874520"/>
            <a:ext cx="4069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Financiamento insuficiente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7223760" y="2286000"/>
            <a:ext cx="40690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E8F1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Sobrecarga de profissionais e falta de recursos materiais e humanos comprometem a continuidade das ações (Rumor et al., 2022).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640080" y="3931920"/>
            <a:ext cx="5257800" cy="1965960"/>
          </a:xfrm>
          <a:prstGeom prst="roundRect">
            <a:avLst>
              <a:gd name="adj" fmla="val 3256"/>
            </a:avLst>
          </a:prstGeom>
          <a:solidFill>
            <a:srgbClr val="065A82"/>
          </a:solidFill>
          <a:ln/>
        </p:spPr>
      </p:sp>
      <p:sp>
        <p:nvSpPr>
          <p:cNvPr id="15" name="Shape 11"/>
          <p:cNvSpPr/>
          <p:nvPr/>
        </p:nvSpPr>
        <p:spPr>
          <a:xfrm>
            <a:off x="868680" y="4160520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030" y="4220870"/>
            <a:ext cx="427939" cy="427939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600200" y="4114800"/>
            <a:ext cx="4069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Coordenação interdisciplinar frágil</a:t>
            </a:r>
            <a:endParaRPr lang="en-US" sz="1400" dirty="0"/>
          </a:p>
        </p:txBody>
      </p:sp>
      <p:sp>
        <p:nvSpPr>
          <p:cNvPr id="18" name="Text 13"/>
          <p:cNvSpPr/>
          <p:nvPr/>
        </p:nvSpPr>
        <p:spPr>
          <a:xfrm>
            <a:off x="1600200" y="4526280"/>
            <a:ext cx="40690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E8F1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Persiste atitude passiva da escola frente às iniciativas da saúde; falta planejamento conjunto (Schneider; Magalhães; Almeida, 2022).</a:t>
            </a:r>
            <a:endParaRPr lang="en-US" sz="1200" dirty="0"/>
          </a:p>
        </p:txBody>
      </p:sp>
      <p:sp>
        <p:nvSpPr>
          <p:cNvPr id="19" name="Shape 14"/>
          <p:cNvSpPr/>
          <p:nvPr/>
        </p:nvSpPr>
        <p:spPr>
          <a:xfrm>
            <a:off x="6263640" y="3931920"/>
            <a:ext cx="5257800" cy="1965960"/>
          </a:xfrm>
          <a:prstGeom prst="roundRect">
            <a:avLst>
              <a:gd name="adj" fmla="val 3256"/>
            </a:avLst>
          </a:prstGeom>
          <a:solidFill>
            <a:srgbClr val="065A82"/>
          </a:solidFill>
          <a:ln/>
        </p:spPr>
      </p:sp>
      <p:sp>
        <p:nvSpPr>
          <p:cNvPr id="20" name="Shape 15"/>
          <p:cNvSpPr/>
          <p:nvPr/>
        </p:nvSpPr>
        <p:spPr>
          <a:xfrm>
            <a:off x="6492240" y="4160520"/>
            <a:ext cx="548640" cy="5486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2590" y="4220870"/>
            <a:ext cx="427939" cy="427939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223760" y="4114800"/>
            <a:ext cx="4069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Saúde mental pós-pandemia</a:t>
            </a:r>
            <a:endParaRPr lang="en-US" sz="1400" dirty="0"/>
          </a:p>
        </p:txBody>
      </p:sp>
      <p:sp>
        <p:nvSpPr>
          <p:cNvPr id="23" name="Text 17"/>
          <p:cNvSpPr/>
          <p:nvPr/>
        </p:nvSpPr>
        <p:spPr>
          <a:xfrm>
            <a:off x="7223760" y="4526280"/>
            <a:ext cx="40690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E8F1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Covid-19 rompeu vínculos escolares e agravou o sofrimento psicológico de estudantes (Vazquez et al., 2022; Moura; Bassoli, 2022).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Considerações finais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731520" y="1508760"/>
            <a:ext cx="384048" cy="384048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150876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325880" y="146304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Constituição de 1988 lançou as bases normativas que tornaram possível construir mecanismos intersetoriais entre saúde e educação.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731520" y="2651760"/>
            <a:ext cx="384048" cy="384048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265176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325880" y="260604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PSE (2007) é a materialização concreta dessa trajetória, mas sua consolidação plena depende do enfrentamento de desafios estruturais.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31520" y="3794760"/>
            <a:ext cx="384048" cy="384048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10" name="Text 8"/>
          <p:cNvSpPr/>
          <p:nvPr/>
        </p:nvSpPr>
        <p:spPr>
          <a:xfrm>
            <a:off x="731520" y="379476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325880" y="374904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intersetorialidade deve ser tratada como prática indispensável à efetivação de </a:t>
            </a:r>
            <a:r>
              <a:rPr lang="en-US" sz="15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direitos</a:t>
            </a: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- com articulação </a:t>
            </a:r>
            <a:r>
              <a:rPr lang="en-US" sz="15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normativa</a:t>
            </a: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5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planejamento</a:t>
            </a: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compartilhado, financiamento adequado e avaliação contínua.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640080" y="5074920"/>
            <a:ext cx="10881360" cy="1143000"/>
          </a:xfrm>
          <a:prstGeom prst="roundRect">
            <a:avLst>
              <a:gd name="adj" fmla="val 6400"/>
            </a:avLst>
          </a:prstGeom>
          <a:solidFill>
            <a:srgbClr val="E8F1F5"/>
          </a:solidFill>
          <a:ln/>
        </p:spPr>
      </p:sp>
      <p:sp>
        <p:nvSpPr>
          <p:cNvPr id="13" name="Text 11"/>
          <p:cNvSpPr/>
          <p:nvPr/>
        </p:nvSpPr>
        <p:spPr>
          <a:xfrm>
            <a:off x="914400" y="5193792"/>
            <a:ext cx="103327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350" i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futuro da saúde escolar no Brasil está condicionado ao fortalecimento contínuo da governança intersetorial, à valorização dos profissionais e ao compromisso do Estado com os direitos de crianças e adolescentes.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2129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Diálogo com a Mesa 3 — Com a Lupa na Educação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E8F1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 fio condutor comum: a gestão pública como condição de efetivação de direitos na escola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10881360" cy="1371600"/>
          </a:xfrm>
          <a:prstGeom prst="roundRect">
            <a:avLst>
              <a:gd name="adj" fmla="val 4667"/>
            </a:avLst>
          </a:prstGeom>
          <a:solidFill>
            <a:srgbClr val="065A82"/>
          </a:solidFill>
          <a:ln/>
        </p:spPr>
      </p:sp>
      <p:sp>
        <p:nvSpPr>
          <p:cNvPr id="5" name="Text 3"/>
          <p:cNvSpPr/>
          <p:nvPr/>
        </p:nvSpPr>
        <p:spPr>
          <a:xfrm>
            <a:off x="914400" y="2103120"/>
            <a:ext cx="10332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D9A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Gestão escolar e controle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914400" y="2468880"/>
            <a:ext cx="10332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frequência funcional e RH descentralizado (Cesário) dialogam com a capacidade estatal de sustentar políticas intersetoriais no território.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40080" y="3520440"/>
            <a:ext cx="10881360" cy="1371600"/>
          </a:xfrm>
          <a:prstGeom prst="roundRect">
            <a:avLst>
              <a:gd name="adj" fmla="val 4667"/>
            </a:avLst>
          </a:prstGeom>
          <a:solidFill>
            <a:srgbClr val="065A82"/>
          </a:solidFill>
          <a:ln/>
        </p:spPr>
      </p:sp>
      <p:sp>
        <p:nvSpPr>
          <p:cNvPr id="8" name="Text 6"/>
          <p:cNvSpPr/>
          <p:nvPr/>
        </p:nvSpPr>
        <p:spPr>
          <a:xfrm>
            <a:off x="914400" y="3657600"/>
            <a:ext cx="10332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D9A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Financiamento e governança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914400" y="4023360"/>
            <a:ext cx="10332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Descentralização administrativa no DF (Freitas) e governança policêntrica em Minas (Brommonschenken) — o mesmo desafio de coordenação federativa identificado no PSE.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40080" y="5074920"/>
            <a:ext cx="10881360" cy="1371600"/>
          </a:xfrm>
          <a:prstGeom prst="roundRect">
            <a:avLst>
              <a:gd name="adj" fmla="val 4667"/>
            </a:avLst>
          </a:prstGeom>
          <a:solidFill>
            <a:srgbClr val="065A82"/>
          </a:solidFill>
          <a:ln/>
        </p:spPr>
      </p:sp>
      <p:sp>
        <p:nvSpPr>
          <p:cNvPr id="11" name="Text 9"/>
          <p:cNvSpPr/>
          <p:nvPr/>
        </p:nvSpPr>
        <p:spPr>
          <a:xfrm>
            <a:off x="914400" y="5212080"/>
            <a:ext cx="10332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D9A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Educação, saúde e direitos sociais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914400" y="5577840"/>
            <a:ext cx="10332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Todos os trabalhos partem da Constituição de 1988 como marco de expansão de direitos e de novas capacidades estatais.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2230D36C048DA42B5B597D7A7006077" ma:contentTypeVersion="17" ma:contentTypeDescription="Crie um novo documento." ma:contentTypeScope="" ma:versionID="2b77902f318c931e5631018bf9817abb">
  <xsd:schema xmlns:xsd="http://www.w3.org/2001/XMLSchema" xmlns:xs="http://www.w3.org/2001/XMLSchema" xmlns:p="http://schemas.microsoft.com/office/2006/metadata/properties" xmlns:ns2="ee1fe255-0615-48a1-ba91-393d348c971f" xmlns:ns3="054ebd02-de20-4f3d-bcfc-d74775f94674" targetNamespace="http://schemas.microsoft.com/office/2006/metadata/properties" ma:root="true" ma:fieldsID="eac2c798558cf38cce49821b33d31573" ns2:_="" ns3:_="">
    <xsd:import namespace="ee1fe255-0615-48a1-ba91-393d348c971f"/>
    <xsd:import namespace="054ebd02-de20-4f3d-bcfc-d74775f94674"/>
    <xsd:element name="properties">
      <xsd:complexType>
        <xsd:sequence>
          <xsd:element name="documentManagement">
            <xsd:complexType>
              <xsd:all>
                <xsd:element ref="ns2:MigrationSource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BillingMetadata" minOccurs="0"/>
                <xsd:element ref="ns3:MediaServiceLocation" minOccurs="0"/>
                <xsd:element ref="ns3:Nome_x0020_completo"/>
                <xsd:element ref="ns3:Link_x0020_do_x0020_Curr_x00ed_culo_x0020_Lattes" minOccurs="0"/>
                <xsd:element ref="ns3:Link_x0020_da_x0020_publica_x00e7__x00e3_o_x0020_do_x0020_TCC_x0020_no_x0020_Reposit_x00f3_rio_x0020_da_x0020_Enap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1fe255-0615-48a1-ba91-393d348c971f" elementFormDefault="qualified">
    <xsd:import namespace="http://schemas.microsoft.com/office/2006/documentManagement/types"/>
    <xsd:import namespace="http://schemas.microsoft.com/office/infopath/2007/PartnerControls"/>
    <xsd:element name="MigrationSourceID" ma:index="8" nillable="true" ma:displayName="MigrationSourceID" ma:internalName="MigrationSourceID" ma:readOnly="true">
      <xsd:simpleType>
        <xsd:restriction base="dms:Text"/>
      </xsd:simpleType>
    </xsd:element>
    <xsd:element name="TaxCatchAll" ma:index="18" nillable="true" ma:displayName="Taxonomy Catch All Column" ma:hidden="true" ma:list="{5e75a7cf-954a-478a-8da0-7542fd2a84f0}" ma:internalName="TaxCatchAll" ma:showField="CatchAllData" ma:web="ee1fe255-0615-48a1-ba91-393d348c97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4ebd02-de20-4f3d-bcfc-d74775f946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Marcações de imagem" ma:readOnly="false" ma:fieldId="{5cf76f15-5ced-4ddc-b409-7134ff3c332f}" ma:taxonomyMulti="true" ma:sspId="db2b1072-0813-4abd-a7c6-700b29b2f1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Nome_x0020_completo" ma:index="22" ma:displayName="Nome completo" ma:internalName="Nome_x0020_completo">
      <xsd:simpleType>
        <xsd:restriction base="dms:Text">
          <xsd:maxLength value="255"/>
        </xsd:restriction>
      </xsd:simpleType>
    </xsd:element>
    <xsd:element name="Link_x0020_do_x0020_Curr_x00ed_culo_x0020_Lattes" ma:index="23" nillable="true" ma:displayName="Link do Currículo Lattes" ma:internalName="Link_x0020_do_x0020_Curr_x00ed_culo_x0020_Lattes">
      <xsd:simpleType>
        <xsd:restriction base="dms:Text"/>
      </xsd:simpleType>
    </xsd:element>
    <xsd:element name="Link_x0020_da_x0020_publica_x00e7__x00e3_o_x0020_do_x0020_TCC_x0020_no_x0020_Reposit_x00f3_rio_x0020_da_x0020_Enap" ma:index="24" nillable="true" ma:displayName="Link da publicação do TCC no Repositório da Enap" ma:internalName="Link_x0020_da_x0020_publica_x00e7__x00e3_o_x0020_do_x0020_TCC_x0020_no_x0020_Reposit_x00f3_rio_x0020_da_x0020_Enap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ink_x0020_do_x0020_Curr_x00ed_culo_x0020_Lattes xmlns="054ebd02-de20-4f3d-bcfc-d74775f94674" xsi:nil="true"/>
    <lcf76f155ced4ddcb4097134ff3c332f xmlns="054ebd02-de20-4f3d-bcfc-d74775f94674">
      <Terms xmlns="http://schemas.microsoft.com/office/infopath/2007/PartnerControls"/>
    </lcf76f155ced4ddcb4097134ff3c332f>
    <Link_x0020_da_x0020_publica_x00e7__x00e3_o_x0020_do_x0020_TCC_x0020_no_x0020_Reposit_x00f3_rio_x0020_da_x0020_Enap xmlns="054ebd02-de20-4f3d-bcfc-d74775f94674" xsi:nil="true"/>
    <TaxCatchAll xmlns="ee1fe255-0615-48a1-ba91-393d348c971f" xsi:nil="true"/>
    <Nome_x0020_completo xmlns="054ebd02-de20-4f3d-bcfc-d74775f94674"/>
  </documentManagement>
</p:properties>
</file>

<file path=customXml/itemProps1.xml><?xml version="1.0" encoding="utf-8"?>
<ds:datastoreItem xmlns:ds="http://schemas.openxmlformats.org/officeDocument/2006/customXml" ds:itemID="{4E273BF3-6537-431A-9950-C23FBE6B8C01}"/>
</file>

<file path=customXml/itemProps2.xml><?xml version="1.0" encoding="utf-8"?>
<ds:datastoreItem xmlns:ds="http://schemas.openxmlformats.org/officeDocument/2006/customXml" ds:itemID="{13309880-918D-4D8E-AF90-99EA20C7AC2E}"/>
</file>

<file path=customXml/itemProps3.xml><?xml version="1.0" encoding="utf-8"?>
<ds:datastoreItem xmlns:ds="http://schemas.openxmlformats.org/officeDocument/2006/customXml" ds:itemID="{99A1C18C-456D-4D77-A8FE-E07318F666B9}"/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974</Words>
  <Application>Microsoft Office PowerPoint</Application>
  <PresentationFormat>Widescreen</PresentationFormat>
  <Paragraphs>102</Paragraphs>
  <Slides>10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Intersetorialidade, Direitos Sociais e Promoção da Saúde</dc:title>
  <dc:subject>PptxGenJS Presentation</dc:subject>
  <dc:creator>Daniela de Souza Silva; Jurema Ribeiro de Faria; Michele Vieira Penido de Andrade</dc:creator>
  <cp:lastModifiedBy>Daniela de Souza Silva</cp:lastModifiedBy>
  <cp:revision>2</cp:revision>
  <dcterms:created xsi:type="dcterms:W3CDTF">2026-07-03T18:21:18Z</dcterms:created>
  <dcterms:modified xsi:type="dcterms:W3CDTF">2026-07-03T18:34:02Z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0x01010012230D36C048DA42B5B597D7A7006077</vt:lpwstr>
  </property>
</Properties>
</file>