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s/slide11.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0.xml" ContentType="application/vnd.openxmlformats-officedocument.presentationml.slideLayout+xml"/>
  <Override PartName="/ppt/slideLayouts/slideLayout12.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1.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5" r:id="rId1"/>
  </p:sldMasterIdLst>
  <p:sldIdLst>
    <p:sldId id="256" r:id="rId2"/>
    <p:sldId id="257" r:id="rId3"/>
    <p:sldId id="258" r:id="rId4"/>
    <p:sldId id="285" r:id="rId5"/>
    <p:sldId id="259" r:id="rId6"/>
    <p:sldId id="262" r:id="rId7"/>
    <p:sldId id="277" r:id="rId8"/>
    <p:sldId id="279" r:id="rId9"/>
    <p:sldId id="280" r:id="rId10"/>
    <p:sldId id="268" r:id="rId11"/>
    <p:sldId id="278" r:id="rId12"/>
    <p:sldId id="283" r:id="rId13"/>
    <p:sldId id="284" r:id="rId14"/>
  </p:sldIdLst>
  <p:sldSz cx="12192000" cy="6858000"/>
  <p:notesSz cx="6889750" cy="96710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897" autoAdjust="0"/>
    <p:restoredTop sz="94660"/>
  </p:normalViewPr>
  <p:slideViewPr>
    <p:cSldViewPr snapToGrid="0">
      <p:cViewPr varScale="1">
        <p:scale>
          <a:sx n="115" d="100"/>
          <a:sy n="115" d="100"/>
        </p:scale>
        <p:origin x="49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pt-BR"/>
              <a:t>Clique para editar o título Mestre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233832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pt-BR"/>
              <a:t>Clique para editar o título Mestre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B61BEF0D-F0BB-DE4B-95CE-6DB70DBA9567}" type="datetimeFigureOut">
              <a:rPr lang="en-US" smtClean="0"/>
              <a:pPr/>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219702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pt-BR"/>
              <a:t>Clique para editar o título Mestre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a:t>Clique para editar os estilos de texto Mestres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B61BEF0D-F0BB-DE4B-95CE-6DB70DBA9567}" type="datetimeFigureOut">
              <a:rPr lang="en-US" smtClean="0"/>
              <a:pPr/>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274390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pt-BR"/>
              <a:t>Clique para editar o título Mestre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pt-BR"/>
              <a:t>Clique para editar os estilos de texto Mestres</a:t>
            </a:r>
          </a:p>
        </p:txBody>
      </p:sp>
      <p:sp>
        <p:nvSpPr>
          <p:cNvPr id="5" name="Date Placeholder 4"/>
          <p:cNvSpPr>
            <a:spLocks noGrp="1"/>
          </p:cNvSpPr>
          <p:nvPr>
            <p:ph type="dt" sz="half" idx="10"/>
          </p:nvPr>
        </p:nvSpPr>
        <p:spPr/>
        <p:txBody>
          <a:bodyPr/>
          <a:lstStyle/>
          <a:p>
            <a:fld id="{B61BEF0D-F0BB-DE4B-95CE-6DB70DBA9567}" type="datetimeFigureOut">
              <a:rPr lang="en-US" smtClean="0"/>
              <a:pPr/>
              <a:t>7/6/2026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3310342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o Cartão de Nom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pt-BR"/>
              <a:t>Clique para editar o título Mestre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a:t>Clique para editar os estilos de texto Mestres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pt-BR"/>
              <a:t>Clique para editar os estilos de texto Mestres</a:t>
            </a:r>
          </a:p>
        </p:txBody>
      </p:sp>
      <p:sp>
        <p:nvSpPr>
          <p:cNvPr id="5" name="Date Placeholder 4"/>
          <p:cNvSpPr>
            <a:spLocks noGrp="1"/>
          </p:cNvSpPr>
          <p:nvPr>
            <p:ph type="dt" sz="half" idx="10"/>
          </p:nvPr>
        </p:nvSpPr>
        <p:spPr/>
        <p:txBody>
          <a:bodyPr/>
          <a:lstStyle/>
          <a:p>
            <a:fld id="{B61BEF0D-F0BB-DE4B-95CE-6DB70DBA9567}" type="datetimeFigureOut">
              <a:rPr lang="en-US" smtClean="0"/>
              <a:pPr/>
              <a:t>7/6/2026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614917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iro ou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pt-BR"/>
              <a:t>Clique para editar o título Mestre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a:t>Clique para editar os estilos de texto Mestres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pt-BR"/>
              <a:t>Clique para editar os estilos de texto Mestres</a:t>
            </a:r>
          </a:p>
        </p:txBody>
      </p:sp>
      <p:sp>
        <p:nvSpPr>
          <p:cNvPr id="5" name="Date Placeholder 4"/>
          <p:cNvSpPr>
            <a:spLocks noGrp="1"/>
          </p:cNvSpPr>
          <p:nvPr>
            <p:ph type="dt" sz="half" idx="10"/>
          </p:nvPr>
        </p:nvSpPr>
        <p:spPr/>
        <p:txBody>
          <a:bodyPr/>
          <a:lstStyle/>
          <a:p>
            <a:fld id="{B61BEF0D-F0BB-DE4B-95CE-6DB70DBA9567}" type="datetimeFigureOut">
              <a:rPr lang="en-US" smtClean="0"/>
              <a:pPr/>
              <a:t>7/6/2026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2400318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ncho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42574923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pt-BR"/>
              <a:t>Clique para editar o título Mestre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785150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pt-BR"/>
              <a:t>Clique para editar o título Mestre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4010919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pt-BR"/>
              <a:t>Clique para editar o título Mestre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B61BEF0D-F0BB-DE4B-95CE-6DB70DBA9567}" type="datetimeFigureOut">
              <a:rPr lang="en-US" smtClean="0"/>
              <a:pPr/>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629228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7/6/2026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104943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t-BR"/>
              <a:t>Clique para editar o título Mestre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7/6/2026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342747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7/6/2026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469740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7/6/2026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166897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pt-BR"/>
              <a:t>Clique para editar o título Mestre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B61BEF0D-F0BB-DE4B-95CE-6DB70DBA9567}" type="datetimeFigureOut">
              <a:rPr lang="en-US" smtClean="0"/>
              <a:pPr/>
              <a:t>7/6/2026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655642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B61BEF0D-F0BB-DE4B-95CE-6DB70DBA9567}" type="datetimeFigureOut">
              <a:rPr lang="en-US" smtClean="0"/>
              <a:pPr/>
              <a:t>7/6/2026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899569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pt-BR"/>
              <a:t>Clique para editar o título Mestre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7/6/2026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103273719"/>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legis.senado.leg.br/" TargetMode="External"/><Relationship Id="rId2" Type="http://schemas.openxmlformats.org/officeDocument/2006/relationships/hyperlink" Target="https://www.camara.leg.br/"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A982BE-C011-42E0-B086-3C79ED5A56F1}"/>
              </a:ext>
            </a:extLst>
          </p:cNvPr>
          <p:cNvSpPr>
            <a:spLocks noGrp="1"/>
          </p:cNvSpPr>
          <p:nvPr>
            <p:ph type="ctrTitle"/>
          </p:nvPr>
        </p:nvSpPr>
        <p:spPr>
          <a:xfrm>
            <a:off x="2421833" y="2903330"/>
            <a:ext cx="9660835" cy="1762539"/>
          </a:xfrm>
        </p:spPr>
        <p:txBody>
          <a:bodyPr>
            <a:noAutofit/>
          </a:bodyPr>
          <a:lstStyle/>
          <a:p>
            <a:pPr algn="ctr">
              <a:lnSpc>
                <a:spcPct val="150000"/>
              </a:lnSpc>
            </a:pPr>
            <a:r>
              <a:rPr lang="pt-BR" sz="2400" b="1" dirty="0" smtClean="0">
                <a:solidFill>
                  <a:schemeClr val="accent2">
                    <a:lumMod val="50000"/>
                  </a:schemeClr>
                </a:solidFill>
              </a:rPr>
              <a:t/>
            </a:r>
            <a:br>
              <a:rPr lang="pt-BR" sz="2400" b="1" dirty="0" smtClean="0">
                <a:solidFill>
                  <a:schemeClr val="accent2">
                    <a:lumMod val="50000"/>
                  </a:schemeClr>
                </a:solidFill>
              </a:rPr>
            </a:br>
            <a:r>
              <a:rPr lang="pt-BR" sz="2400" b="1" dirty="0">
                <a:solidFill>
                  <a:schemeClr val="accent2">
                    <a:lumMod val="50000"/>
                  </a:schemeClr>
                </a:solidFill>
              </a:rPr>
              <a:t/>
            </a:r>
            <a:br>
              <a:rPr lang="pt-BR" sz="2400" b="1" dirty="0">
                <a:solidFill>
                  <a:schemeClr val="accent2">
                    <a:lumMod val="50000"/>
                  </a:schemeClr>
                </a:solidFill>
              </a:rPr>
            </a:br>
            <a:r>
              <a:rPr lang="pt-BR" sz="2400" b="1" dirty="0" smtClean="0">
                <a:solidFill>
                  <a:schemeClr val="accent2">
                    <a:lumMod val="50000"/>
                  </a:schemeClr>
                </a:solidFill>
              </a:rPr>
              <a:t/>
            </a:r>
            <a:br>
              <a:rPr lang="pt-BR" sz="2400" b="1" dirty="0" smtClean="0">
                <a:solidFill>
                  <a:schemeClr val="accent2">
                    <a:lumMod val="50000"/>
                  </a:schemeClr>
                </a:solidFill>
              </a:rPr>
            </a:br>
            <a:r>
              <a:rPr lang="pt-BR" sz="2400" b="1" dirty="0">
                <a:solidFill>
                  <a:schemeClr val="accent2">
                    <a:lumMod val="50000"/>
                  </a:schemeClr>
                </a:solidFill>
              </a:rPr>
              <a:t/>
            </a:r>
            <a:br>
              <a:rPr lang="pt-BR" sz="2400" b="1" dirty="0">
                <a:solidFill>
                  <a:schemeClr val="accent2">
                    <a:lumMod val="50000"/>
                  </a:schemeClr>
                </a:solidFill>
              </a:rPr>
            </a:br>
            <a:r>
              <a:rPr lang="pt-BR" sz="2400" b="1" dirty="0" smtClean="0">
                <a:solidFill>
                  <a:schemeClr val="accent2">
                    <a:lumMod val="50000"/>
                  </a:schemeClr>
                </a:solidFill>
              </a:rPr>
              <a:t/>
            </a:r>
            <a:br>
              <a:rPr lang="pt-BR" sz="2400" b="1" dirty="0" smtClean="0">
                <a:solidFill>
                  <a:schemeClr val="accent2">
                    <a:lumMod val="50000"/>
                  </a:schemeClr>
                </a:solidFill>
              </a:rPr>
            </a:br>
            <a:r>
              <a:rPr lang="pt-BR" sz="2400" b="1" dirty="0">
                <a:solidFill>
                  <a:schemeClr val="accent2">
                    <a:lumMod val="50000"/>
                  </a:schemeClr>
                </a:solidFill>
              </a:rPr>
              <a:t/>
            </a:r>
            <a:br>
              <a:rPr lang="pt-BR" sz="2400" b="1" dirty="0">
                <a:solidFill>
                  <a:schemeClr val="accent2">
                    <a:lumMod val="50000"/>
                  </a:schemeClr>
                </a:solidFill>
              </a:rPr>
            </a:br>
            <a:r>
              <a:rPr lang="pt-BR" sz="2400" b="1" dirty="0" smtClean="0">
                <a:solidFill>
                  <a:schemeClr val="accent2">
                    <a:lumMod val="50000"/>
                  </a:schemeClr>
                </a:solidFill>
              </a:rPr>
              <a:t/>
            </a:r>
            <a:br>
              <a:rPr lang="pt-BR" sz="2400" b="1" dirty="0" smtClean="0">
                <a:solidFill>
                  <a:schemeClr val="accent2">
                    <a:lumMod val="50000"/>
                  </a:schemeClr>
                </a:solidFill>
              </a:rPr>
            </a:br>
            <a:r>
              <a:rPr lang="pt-BR" sz="2400" b="1" dirty="0">
                <a:solidFill>
                  <a:schemeClr val="accent2">
                    <a:lumMod val="50000"/>
                  </a:schemeClr>
                </a:solidFill>
              </a:rPr>
              <a:t/>
            </a:r>
            <a:br>
              <a:rPr lang="pt-BR" sz="2400" b="1" dirty="0">
                <a:solidFill>
                  <a:schemeClr val="accent2">
                    <a:lumMod val="50000"/>
                  </a:schemeClr>
                </a:solidFill>
              </a:rPr>
            </a:br>
            <a:r>
              <a:rPr lang="pt-BR" sz="2400" b="1" dirty="0" smtClean="0">
                <a:solidFill>
                  <a:schemeClr val="accent2">
                    <a:lumMod val="50000"/>
                  </a:schemeClr>
                </a:solidFill>
              </a:rPr>
              <a:t/>
            </a:r>
            <a:br>
              <a:rPr lang="pt-BR" sz="2400" b="1" dirty="0" smtClean="0">
                <a:solidFill>
                  <a:schemeClr val="accent2">
                    <a:lumMod val="50000"/>
                  </a:schemeClr>
                </a:solidFill>
              </a:rPr>
            </a:br>
            <a:r>
              <a:rPr lang="pt-BR" sz="2400" b="1" dirty="0">
                <a:solidFill>
                  <a:schemeClr val="accent2">
                    <a:lumMod val="50000"/>
                  </a:schemeClr>
                </a:solidFill>
              </a:rPr>
              <a:t/>
            </a:r>
            <a:br>
              <a:rPr lang="pt-BR" sz="2400" b="1" dirty="0">
                <a:solidFill>
                  <a:schemeClr val="accent2">
                    <a:lumMod val="50000"/>
                  </a:schemeClr>
                </a:solidFill>
              </a:rPr>
            </a:br>
            <a:r>
              <a:rPr lang="pt-BR" sz="2400" b="1" dirty="0" smtClean="0">
                <a:solidFill>
                  <a:schemeClr val="accent2">
                    <a:lumMod val="50000"/>
                  </a:schemeClr>
                </a:solidFill>
              </a:rPr>
              <a:t/>
            </a:r>
            <a:br>
              <a:rPr lang="pt-BR" sz="2400" b="1" dirty="0" smtClean="0">
                <a:solidFill>
                  <a:schemeClr val="accent2">
                    <a:lumMod val="50000"/>
                  </a:schemeClr>
                </a:solidFill>
              </a:rPr>
            </a:br>
            <a:r>
              <a:rPr lang="pt-BR" sz="2400" b="1" dirty="0">
                <a:solidFill>
                  <a:schemeClr val="accent2">
                    <a:lumMod val="50000"/>
                  </a:schemeClr>
                </a:solidFill>
              </a:rPr>
              <a:t/>
            </a:r>
            <a:br>
              <a:rPr lang="pt-BR" sz="2400" b="1" dirty="0">
                <a:solidFill>
                  <a:schemeClr val="accent2">
                    <a:lumMod val="50000"/>
                  </a:schemeClr>
                </a:solidFill>
              </a:rPr>
            </a:br>
            <a:r>
              <a:rPr lang="pt-BR" sz="2400" b="1" dirty="0" smtClean="0">
                <a:solidFill>
                  <a:schemeClr val="accent2">
                    <a:lumMod val="50000"/>
                  </a:schemeClr>
                </a:solidFill>
              </a:rPr>
              <a:t/>
            </a:r>
            <a:br>
              <a:rPr lang="pt-BR" sz="2400" b="1" dirty="0" smtClean="0">
                <a:solidFill>
                  <a:schemeClr val="accent2">
                    <a:lumMod val="50000"/>
                  </a:schemeClr>
                </a:solidFill>
              </a:rPr>
            </a:br>
            <a:r>
              <a:rPr lang="pt-BR" sz="2400" b="1" dirty="0">
                <a:solidFill>
                  <a:schemeClr val="accent2">
                    <a:lumMod val="50000"/>
                  </a:schemeClr>
                </a:solidFill>
              </a:rPr>
              <a:t/>
            </a:r>
            <a:br>
              <a:rPr lang="pt-BR" sz="2400" b="1" dirty="0">
                <a:solidFill>
                  <a:schemeClr val="accent2">
                    <a:lumMod val="50000"/>
                  </a:schemeClr>
                </a:solidFill>
              </a:rPr>
            </a:br>
            <a:r>
              <a:rPr lang="pt-BR" sz="2400" b="1" dirty="0" smtClean="0">
                <a:solidFill>
                  <a:schemeClr val="accent2">
                    <a:lumMod val="50000"/>
                  </a:schemeClr>
                </a:solidFill>
              </a:rPr>
              <a:t/>
            </a:r>
            <a:br>
              <a:rPr lang="pt-BR" sz="2400" b="1" dirty="0" smtClean="0">
                <a:solidFill>
                  <a:schemeClr val="accent2">
                    <a:lumMod val="50000"/>
                  </a:schemeClr>
                </a:solidFill>
              </a:rPr>
            </a:br>
            <a:r>
              <a:rPr lang="pt-BR" sz="2400" b="1" dirty="0">
                <a:solidFill>
                  <a:schemeClr val="accent2">
                    <a:lumMod val="50000"/>
                  </a:schemeClr>
                </a:solidFill>
              </a:rPr>
              <a:t/>
            </a:r>
            <a:br>
              <a:rPr lang="pt-BR" sz="2400" b="1" dirty="0">
                <a:solidFill>
                  <a:schemeClr val="accent2">
                    <a:lumMod val="50000"/>
                  </a:schemeClr>
                </a:solidFill>
              </a:rPr>
            </a:br>
            <a:r>
              <a:rPr lang="pt-BR" sz="2400" b="1" dirty="0" smtClean="0">
                <a:solidFill>
                  <a:schemeClr val="accent2">
                    <a:lumMod val="50000"/>
                  </a:schemeClr>
                </a:solidFill>
              </a:rPr>
              <a:t/>
            </a:r>
            <a:br>
              <a:rPr lang="pt-BR" sz="2400" b="1" dirty="0" smtClean="0">
                <a:solidFill>
                  <a:schemeClr val="accent2">
                    <a:lumMod val="50000"/>
                  </a:schemeClr>
                </a:solidFill>
              </a:rPr>
            </a:br>
            <a:r>
              <a:rPr lang="pt-BR" sz="2400" b="1" dirty="0">
                <a:solidFill>
                  <a:schemeClr val="accent2">
                    <a:lumMod val="50000"/>
                  </a:schemeClr>
                </a:solidFill>
              </a:rPr>
              <a:t/>
            </a:r>
            <a:br>
              <a:rPr lang="pt-BR" sz="2400" b="1" dirty="0">
                <a:solidFill>
                  <a:schemeClr val="accent2">
                    <a:lumMod val="50000"/>
                  </a:schemeClr>
                </a:solidFill>
              </a:rPr>
            </a:br>
            <a:r>
              <a:rPr lang="pt-BR" sz="2400" b="1" dirty="0" smtClean="0">
                <a:solidFill>
                  <a:schemeClr val="accent2">
                    <a:lumMod val="50000"/>
                  </a:schemeClr>
                </a:solidFill>
              </a:rPr>
              <a:t/>
            </a:r>
            <a:br>
              <a:rPr lang="pt-BR" sz="2400" b="1" dirty="0" smtClean="0">
                <a:solidFill>
                  <a:schemeClr val="accent2">
                    <a:lumMod val="50000"/>
                  </a:schemeClr>
                </a:solidFill>
              </a:rPr>
            </a:br>
            <a:r>
              <a:rPr lang="pt-BR" sz="1800" b="1" dirty="0" smtClean="0">
                <a:solidFill>
                  <a:schemeClr val="accent2">
                    <a:lumMod val="50000"/>
                  </a:schemeClr>
                </a:solidFill>
              </a:rPr>
              <a:t>III Encontro de Pesquisa da Pós-Graduação Stricto Sensu da Fundação Escola Nacional de Administração Pública (</a:t>
            </a:r>
            <a:r>
              <a:rPr lang="pt-BR" sz="1800" b="1" dirty="0" err="1" smtClean="0">
                <a:solidFill>
                  <a:schemeClr val="accent2">
                    <a:lumMod val="50000"/>
                  </a:schemeClr>
                </a:solidFill>
              </a:rPr>
              <a:t>Enap</a:t>
            </a:r>
            <a:r>
              <a:rPr lang="pt-BR" sz="1800" b="1" dirty="0" smtClean="0">
                <a:solidFill>
                  <a:schemeClr val="accent2">
                    <a:lumMod val="50000"/>
                  </a:schemeClr>
                </a:solidFill>
              </a:rPr>
              <a:t>)</a:t>
            </a:r>
            <a:br>
              <a:rPr lang="pt-BR" sz="1800" b="1" dirty="0" smtClean="0">
                <a:solidFill>
                  <a:schemeClr val="accent2">
                    <a:lumMod val="50000"/>
                  </a:schemeClr>
                </a:solidFill>
              </a:rPr>
            </a:br>
            <a:r>
              <a:rPr lang="pt-BR" sz="1800" b="1" dirty="0" smtClean="0">
                <a:solidFill>
                  <a:schemeClr val="accent2">
                    <a:lumMod val="50000"/>
                  </a:schemeClr>
                </a:solidFill>
              </a:rPr>
              <a:t/>
            </a:r>
            <a:br>
              <a:rPr lang="pt-BR" sz="1800" b="1" dirty="0" smtClean="0">
                <a:solidFill>
                  <a:schemeClr val="accent2">
                    <a:lumMod val="50000"/>
                  </a:schemeClr>
                </a:solidFill>
              </a:rPr>
            </a:br>
            <a:r>
              <a:rPr lang="pt-BR" sz="1800" b="1" dirty="0" smtClean="0">
                <a:solidFill>
                  <a:schemeClr val="accent2">
                    <a:lumMod val="50000"/>
                  </a:schemeClr>
                </a:solidFill>
              </a:rPr>
              <a:t>Mesa 1</a:t>
            </a:r>
            <a:br>
              <a:rPr lang="pt-BR" sz="1800" b="1" dirty="0" smtClean="0">
                <a:solidFill>
                  <a:schemeClr val="accent2">
                    <a:lumMod val="50000"/>
                  </a:schemeClr>
                </a:solidFill>
              </a:rPr>
            </a:br>
            <a:r>
              <a:rPr lang="pt-BR" sz="1800" b="1" dirty="0" smtClean="0">
                <a:solidFill>
                  <a:schemeClr val="accent2">
                    <a:lumMod val="50000"/>
                  </a:schemeClr>
                </a:solidFill>
              </a:rPr>
              <a:t/>
            </a:r>
            <a:br>
              <a:rPr lang="pt-BR" sz="1800" b="1" dirty="0" smtClean="0">
                <a:solidFill>
                  <a:schemeClr val="accent2">
                    <a:lumMod val="50000"/>
                  </a:schemeClr>
                </a:solidFill>
              </a:rPr>
            </a:br>
            <a:r>
              <a:rPr lang="pt-BR" sz="1800" b="1" dirty="0" smtClean="0">
                <a:solidFill>
                  <a:schemeClr val="accent2">
                    <a:lumMod val="50000"/>
                  </a:schemeClr>
                </a:solidFill>
              </a:rPr>
              <a:t>Implicações do subsistema de governança da IA no sistema de governança da Administração Pública federal</a:t>
            </a:r>
            <a:r>
              <a:rPr lang="pt-BR" sz="1800" b="1" smtClean="0">
                <a:solidFill>
                  <a:schemeClr val="accent2">
                    <a:lumMod val="50000"/>
                  </a:schemeClr>
                </a:solidFill>
              </a:rPr>
              <a:t>: análise </a:t>
            </a:r>
            <a:r>
              <a:rPr lang="pt-BR" sz="1800" b="1" dirty="0" smtClean="0">
                <a:solidFill>
                  <a:schemeClr val="accent2">
                    <a:lumMod val="50000"/>
                  </a:schemeClr>
                </a:solidFill>
              </a:rPr>
              <a:t>do Projeto de Lei nº 2.338/2023</a:t>
            </a:r>
            <a:br>
              <a:rPr lang="pt-BR" sz="1800" b="1" dirty="0" smtClean="0">
                <a:solidFill>
                  <a:schemeClr val="accent2">
                    <a:lumMod val="50000"/>
                  </a:schemeClr>
                </a:solidFill>
              </a:rPr>
            </a:br>
            <a:r>
              <a:rPr lang="pt-BR" sz="1800" b="1" dirty="0" smtClean="0">
                <a:solidFill>
                  <a:schemeClr val="accent2">
                    <a:lumMod val="50000"/>
                  </a:schemeClr>
                </a:solidFill>
              </a:rPr>
              <a:t/>
            </a:r>
            <a:br>
              <a:rPr lang="pt-BR" sz="1800" b="1" dirty="0" smtClean="0">
                <a:solidFill>
                  <a:schemeClr val="accent2">
                    <a:lumMod val="50000"/>
                  </a:schemeClr>
                </a:solidFill>
              </a:rPr>
            </a:br>
            <a:endParaRPr lang="pt-BR" sz="1800" b="1" dirty="0">
              <a:solidFill>
                <a:schemeClr val="accent2">
                  <a:lumMod val="50000"/>
                </a:schemeClr>
              </a:solidFill>
            </a:endParaRPr>
          </a:p>
        </p:txBody>
      </p:sp>
      <p:sp>
        <p:nvSpPr>
          <p:cNvPr id="3" name="Subtítulo 2">
            <a:extLst>
              <a:ext uri="{FF2B5EF4-FFF2-40B4-BE49-F238E27FC236}">
                <a16:creationId xmlns:a16="http://schemas.microsoft.com/office/drawing/2014/main" id="{708F20BE-22B2-4A59-B640-FE8A42253002}"/>
              </a:ext>
            </a:extLst>
          </p:cNvPr>
          <p:cNvSpPr>
            <a:spLocks noGrp="1"/>
          </p:cNvSpPr>
          <p:nvPr>
            <p:ph type="subTitle" idx="1"/>
          </p:nvPr>
        </p:nvSpPr>
        <p:spPr>
          <a:xfrm>
            <a:off x="7073900" y="4252291"/>
            <a:ext cx="4811642" cy="413578"/>
          </a:xfrm>
        </p:spPr>
        <p:txBody>
          <a:bodyPr>
            <a:normAutofit/>
          </a:bodyPr>
          <a:lstStyle/>
          <a:p>
            <a:pPr algn="r"/>
            <a:r>
              <a:rPr lang="pt-BR" b="1" dirty="0" err="1" smtClean="0">
                <a:solidFill>
                  <a:schemeClr val="accent2">
                    <a:lumMod val="50000"/>
                  </a:schemeClr>
                </a:solidFill>
              </a:rPr>
              <a:t>Amandino</a:t>
            </a:r>
            <a:r>
              <a:rPr lang="pt-BR" b="1" dirty="0" smtClean="0">
                <a:solidFill>
                  <a:schemeClr val="accent2">
                    <a:lumMod val="50000"/>
                  </a:schemeClr>
                </a:solidFill>
              </a:rPr>
              <a:t> Teixeira Nunes Junior</a:t>
            </a:r>
            <a:endParaRPr lang="pt-BR" b="1" dirty="0">
              <a:solidFill>
                <a:schemeClr val="accent2">
                  <a:lumMod val="50000"/>
                </a:schemeClr>
              </a:solidFill>
            </a:endParaRPr>
          </a:p>
        </p:txBody>
      </p:sp>
      <p:sp>
        <p:nvSpPr>
          <p:cNvPr id="4" name="CaixaDeTexto 3">
            <a:extLst>
              <a:ext uri="{FF2B5EF4-FFF2-40B4-BE49-F238E27FC236}">
                <a16:creationId xmlns:a16="http://schemas.microsoft.com/office/drawing/2014/main" id="{C6DC2924-7D5D-4944-945D-80219BB71F49}"/>
              </a:ext>
            </a:extLst>
          </p:cNvPr>
          <p:cNvSpPr txBox="1"/>
          <p:nvPr/>
        </p:nvSpPr>
        <p:spPr>
          <a:xfrm>
            <a:off x="6493565" y="5181601"/>
            <a:ext cx="5698435" cy="1077218"/>
          </a:xfrm>
          <a:prstGeom prst="rect">
            <a:avLst/>
          </a:prstGeom>
          <a:noFill/>
        </p:spPr>
        <p:txBody>
          <a:bodyPr wrap="square" rtlCol="0">
            <a:spAutoFit/>
          </a:bodyPr>
          <a:lstStyle/>
          <a:p>
            <a:pPr algn="just"/>
            <a:r>
              <a:rPr lang="pt-BR" sz="1600" b="1" dirty="0" smtClean="0">
                <a:solidFill>
                  <a:schemeClr val="accent2">
                    <a:lumMod val="50000"/>
                  </a:schemeClr>
                </a:solidFill>
              </a:rPr>
              <a:t>Local: Sede da Fundação Escola Nacional de Administração Pública (</a:t>
            </a:r>
            <a:r>
              <a:rPr lang="pt-BR" sz="1600" b="1" dirty="0" err="1" smtClean="0">
                <a:solidFill>
                  <a:schemeClr val="accent2">
                    <a:lumMod val="50000"/>
                  </a:schemeClr>
                </a:solidFill>
              </a:rPr>
              <a:t>Enap</a:t>
            </a:r>
            <a:r>
              <a:rPr lang="pt-BR" sz="1600" b="1" dirty="0" smtClean="0">
                <a:solidFill>
                  <a:schemeClr val="accent2">
                    <a:lumMod val="50000"/>
                  </a:schemeClr>
                </a:solidFill>
              </a:rPr>
              <a:t>)</a:t>
            </a:r>
          </a:p>
          <a:p>
            <a:pPr algn="just"/>
            <a:r>
              <a:rPr lang="pt-BR" sz="1600" b="1" dirty="0" smtClean="0">
                <a:solidFill>
                  <a:schemeClr val="accent2">
                    <a:lumMod val="50000"/>
                  </a:schemeClr>
                </a:solidFill>
              </a:rPr>
              <a:t>Data</a:t>
            </a:r>
            <a:r>
              <a:rPr lang="pt-BR" sz="1600" b="1" dirty="0">
                <a:solidFill>
                  <a:schemeClr val="accent2">
                    <a:lumMod val="50000"/>
                  </a:schemeClr>
                </a:solidFill>
              </a:rPr>
              <a:t>: </a:t>
            </a:r>
            <a:r>
              <a:rPr lang="pt-BR" sz="1600" b="1" dirty="0" smtClean="0">
                <a:solidFill>
                  <a:schemeClr val="accent2">
                    <a:lumMod val="50000"/>
                  </a:schemeClr>
                </a:solidFill>
              </a:rPr>
              <a:t>06 de julho </a:t>
            </a:r>
            <a:r>
              <a:rPr lang="pt-BR" sz="1600" b="1" dirty="0">
                <a:solidFill>
                  <a:schemeClr val="accent2">
                    <a:lumMod val="50000"/>
                  </a:schemeClr>
                </a:solidFill>
              </a:rPr>
              <a:t>de </a:t>
            </a:r>
            <a:r>
              <a:rPr lang="pt-BR" sz="1600" b="1" dirty="0" smtClean="0">
                <a:solidFill>
                  <a:schemeClr val="accent2">
                    <a:lumMod val="50000"/>
                  </a:schemeClr>
                </a:solidFill>
              </a:rPr>
              <a:t>2026 </a:t>
            </a:r>
            <a:endParaRPr lang="pt-BR" sz="1600" b="1" dirty="0">
              <a:solidFill>
                <a:schemeClr val="accent2">
                  <a:lumMod val="50000"/>
                </a:schemeClr>
              </a:solidFill>
            </a:endParaRPr>
          </a:p>
          <a:p>
            <a:endParaRPr lang="pt-BR" sz="1600" dirty="0">
              <a:solidFill>
                <a:schemeClr val="accent2">
                  <a:lumMod val="50000"/>
                </a:schemeClr>
              </a:solidFill>
            </a:endParaRPr>
          </a:p>
        </p:txBody>
      </p:sp>
    </p:spTree>
    <p:extLst>
      <p:ext uri="{BB962C8B-B14F-4D97-AF65-F5344CB8AC3E}">
        <p14:creationId xmlns:p14="http://schemas.microsoft.com/office/powerpoint/2010/main" val="1186790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F9C6B601-2FFD-404D-8ACA-284E9929AF27}"/>
              </a:ext>
            </a:extLst>
          </p:cNvPr>
          <p:cNvSpPr txBox="1"/>
          <p:nvPr/>
        </p:nvSpPr>
        <p:spPr>
          <a:xfrm>
            <a:off x="2226365" y="686952"/>
            <a:ext cx="9369285" cy="576120"/>
          </a:xfrm>
          <a:prstGeom prst="rect">
            <a:avLst/>
          </a:prstGeom>
          <a:noFill/>
        </p:spPr>
        <p:txBody>
          <a:bodyPr wrap="square" rtlCol="0">
            <a:spAutoFit/>
          </a:bodyPr>
          <a:lstStyle/>
          <a:p>
            <a:pPr algn="just">
              <a:lnSpc>
                <a:spcPct val="150000"/>
              </a:lnSpc>
            </a:pPr>
            <a:r>
              <a:rPr lang="pt-BR" sz="2400" dirty="0">
                <a:solidFill>
                  <a:schemeClr val="accent2">
                    <a:lumMod val="50000"/>
                  </a:schemeClr>
                </a:solidFill>
              </a:rPr>
              <a:t>        </a:t>
            </a:r>
          </a:p>
        </p:txBody>
      </p:sp>
      <p:sp>
        <p:nvSpPr>
          <p:cNvPr id="5" name="CaixaDeTexto 4">
            <a:extLst>
              <a:ext uri="{FF2B5EF4-FFF2-40B4-BE49-F238E27FC236}">
                <a16:creationId xmlns:a16="http://schemas.microsoft.com/office/drawing/2014/main" id="{A4F8A5C9-971A-4AE4-8A4C-89C5DA0A5D90}"/>
              </a:ext>
            </a:extLst>
          </p:cNvPr>
          <p:cNvSpPr txBox="1"/>
          <p:nvPr/>
        </p:nvSpPr>
        <p:spPr>
          <a:xfrm>
            <a:off x="2127987" y="505580"/>
            <a:ext cx="8653669" cy="4708981"/>
          </a:xfrm>
          <a:prstGeom prst="rect">
            <a:avLst/>
          </a:prstGeom>
          <a:noFill/>
        </p:spPr>
        <p:txBody>
          <a:bodyPr wrap="square" rtlCol="0">
            <a:spAutoFit/>
          </a:bodyPr>
          <a:lstStyle/>
          <a:p>
            <a:r>
              <a:rPr lang="pt-BR" dirty="0" smtClean="0"/>
              <a:t>                                                        </a:t>
            </a:r>
            <a:endParaRPr lang="pt-BR" dirty="0">
              <a:solidFill>
                <a:schemeClr val="accent2">
                  <a:lumMod val="50000"/>
                </a:schemeClr>
              </a:solidFill>
            </a:endParaRPr>
          </a:p>
          <a:p>
            <a:r>
              <a:rPr lang="pt-BR" b="1" dirty="0" smtClean="0">
                <a:solidFill>
                  <a:schemeClr val="accent1"/>
                </a:solidFill>
              </a:rPr>
              <a:t>                                         Conclusão</a:t>
            </a:r>
          </a:p>
          <a:p>
            <a:endParaRPr lang="pt-BR" sz="2400" dirty="0">
              <a:solidFill>
                <a:schemeClr val="accent1"/>
              </a:solidFill>
            </a:endParaRPr>
          </a:p>
          <a:p>
            <a:pPr algn="just"/>
            <a:r>
              <a:rPr lang="pt-BR" sz="1500" b="1" dirty="0" smtClean="0"/>
              <a:t>O </a:t>
            </a:r>
            <a:r>
              <a:rPr lang="pt-BR" sz="1500" b="1" dirty="0"/>
              <a:t>Projeto de Lei nº 2.338/2023 </a:t>
            </a:r>
            <a:r>
              <a:rPr lang="pt-BR" sz="1500" b="1" dirty="0" smtClean="0"/>
              <a:t>constitui uma importante iniciativa para a </a:t>
            </a:r>
            <a:r>
              <a:rPr lang="pt-BR" sz="1500" b="1" dirty="0"/>
              <a:t>construção de um marco </a:t>
            </a:r>
            <a:r>
              <a:rPr lang="pt-BR" sz="1500" b="1" dirty="0" smtClean="0"/>
              <a:t>regulatório da inteligência </a:t>
            </a:r>
            <a:r>
              <a:rPr lang="pt-BR" sz="1500" b="1" dirty="0"/>
              <a:t>artificial no Brasil. </a:t>
            </a:r>
            <a:r>
              <a:rPr lang="pt-BR" sz="1500" b="1" dirty="0" smtClean="0"/>
              <a:t>Ao estabelecer princípios </a:t>
            </a:r>
            <a:r>
              <a:rPr lang="pt-BR" sz="1500" b="1" dirty="0"/>
              <a:t>como </a:t>
            </a:r>
            <a:r>
              <a:rPr lang="pt-BR" sz="1500" b="1" dirty="0" smtClean="0"/>
              <a:t>transparência e </a:t>
            </a:r>
            <a:r>
              <a:rPr lang="pt-BR" sz="1500" b="1" dirty="0" err="1" smtClean="0"/>
              <a:t>explicabilidade</a:t>
            </a:r>
            <a:r>
              <a:rPr lang="pt-BR" sz="1500" b="1" dirty="0" smtClean="0"/>
              <a:t>, supervisão </a:t>
            </a:r>
            <a:r>
              <a:rPr lang="pt-BR" sz="1500" b="1" dirty="0"/>
              <a:t>humana, </a:t>
            </a:r>
            <a:r>
              <a:rPr lang="pt-BR" sz="1500" b="1" dirty="0" smtClean="0"/>
              <a:t>contestabilidade de decisões, prevenção e mitigação de riscos, bem como mecanismos </a:t>
            </a:r>
            <a:r>
              <a:rPr lang="pt-BR" sz="1500" b="1" dirty="0"/>
              <a:t>de </a:t>
            </a:r>
            <a:r>
              <a:rPr lang="pt-BR" sz="1500" b="1" dirty="0" smtClean="0"/>
              <a:t>governança </a:t>
            </a:r>
            <a:r>
              <a:rPr lang="pt-BR" sz="1500" b="1" dirty="0"/>
              <a:t>voltados à </a:t>
            </a:r>
            <a:r>
              <a:rPr lang="pt-BR" sz="1500" b="1" dirty="0" smtClean="0"/>
              <a:t>gestão, à fiscalização e à responsabilização dos </a:t>
            </a:r>
            <a:r>
              <a:rPr lang="pt-BR" sz="1500" b="1" dirty="0"/>
              <a:t>sistemas de </a:t>
            </a:r>
            <a:r>
              <a:rPr lang="pt-BR" sz="1500" b="1" dirty="0" smtClean="0"/>
              <a:t>IA – tais como a categorização de riscos, a avaliação de impacto algorítmico, a prestação de contas (</a:t>
            </a:r>
            <a:r>
              <a:rPr lang="pt-BR" sz="1500" b="1" dirty="0" err="1" smtClean="0"/>
              <a:t>accountability</a:t>
            </a:r>
            <a:r>
              <a:rPr lang="pt-BR" sz="1500" b="1" dirty="0" smtClean="0"/>
              <a:t>) e a definição de competências institucionais –, a proposição busca promover o desenvolvimento e o uso ético, seguro e responsável dessas tecnologias nos setores público e privado.</a:t>
            </a:r>
          </a:p>
          <a:p>
            <a:pPr algn="just"/>
            <a:r>
              <a:rPr lang="pt-BR" sz="1500" b="1" dirty="0"/>
              <a:t>No âmbito da Administração Pública Federal, essas inovações possuem especial relevância, </a:t>
            </a:r>
            <a:r>
              <a:rPr lang="pt-BR" sz="1500" b="1" dirty="0" smtClean="0"/>
              <a:t>pois a crescente incorporação da IA em áreas </a:t>
            </a:r>
            <a:r>
              <a:rPr lang="pt-BR" sz="1500" b="1" dirty="0"/>
              <a:t>como </a:t>
            </a:r>
            <a:r>
              <a:rPr lang="pt-BR" sz="1500" b="1" dirty="0" smtClean="0"/>
              <a:t>saúde</a:t>
            </a:r>
            <a:r>
              <a:rPr lang="pt-BR" sz="1500" b="1" dirty="0"/>
              <a:t>, </a:t>
            </a:r>
            <a:r>
              <a:rPr lang="pt-BR" sz="1500" b="1" dirty="0" smtClean="0"/>
              <a:t>educação,  trabalho, meio ambiente e segurança pública, tende a influenciar </a:t>
            </a:r>
            <a:r>
              <a:rPr lang="pt-BR" sz="1500" b="1" dirty="0"/>
              <a:t>significativamente a formulação, </a:t>
            </a:r>
            <a:r>
              <a:rPr lang="pt-BR" sz="1500" b="1" dirty="0" smtClean="0"/>
              <a:t>implementação </a:t>
            </a:r>
            <a:r>
              <a:rPr lang="pt-BR" sz="1500" b="1" dirty="0"/>
              <a:t>e avaliação de políticas públicas. </a:t>
            </a:r>
          </a:p>
          <a:p>
            <a:pPr algn="just"/>
            <a:r>
              <a:rPr lang="pt-BR" sz="1500" b="1" dirty="0" smtClean="0"/>
              <a:t>Conclui-se, portanto, que Projeto de Lei nº </a:t>
            </a:r>
            <a:r>
              <a:rPr lang="pt-BR" sz="1500" b="1" dirty="0"/>
              <a:t>2.338/2023 </a:t>
            </a:r>
            <a:r>
              <a:rPr lang="pt-BR" sz="1500" b="1" dirty="0" smtClean="0"/>
              <a:t>tem potencial para consolidar um subsistema de governança da IA com relevantes implicações sobre o sistema de governança da Administração Pública Federal.</a:t>
            </a:r>
            <a:r>
              <a:rPr lang="pt-BR" sz="1500" dirty="0" smtClean="0"/>
              <a:t> </a:t>
            </a:r>
          </a:p>
        </p:txBody>
      </p:sp>
    </p:spTree>
    <p:extLst>
      <p:ext uri="{BB962C8B-B14F-4D97-AF65-F5344CB8AC3E}">
        <p14:creationId xmlns:p14="http://schemas.microsoft.com/office/powerpoint/2010/main" val="3260414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F9C6B601-2FFD-404D-8ACA-284E9929AF27}"/>
              </a:ext>
            </a:extLst>
          </p:cNvPr>
          <p:cNvSpPr txBox="1"/>
          <p:nvPr/>
        </p:nvSpPr>
        <p:spPr>
          <a:xfrm>
            <a:off x="2226365" y="686952"/>
            <a:ext cx="9369285" cy="576120"/>
          </a:xfrm>
          <a:prstGeom prst="rect">
            <a:avLst/>
          </a:prstGeom>
          <a:noFill/>
        </p:spPr>
        <p:txBody>
          <a:bodyPr wrap="square" rtlCol="0">
            <a:spAutoFit/>
          </a:bodyPr>
          <a:lstStyle/>
          <a:p>
            <a:pPr algn="just">
              <a:lnSpc>
                <a:spcPct val="150000"/>
              </a:lnSpc>
            </a:pPr>
            <a:r>
              <a:rPr lang="pt-BR" sz="2400" dirty="0">
                <a:solidFill>
                  <a:schemeClr val="accent2">
                    <a:lumMod val="50000"/>
                  </a:schemeClr>
                </a:solidFill>
              </a:rPr>
              <a:t>        </a:t>
            </a:r>
          </a:p>
        </p:txBody>
      </p:sp>
      <p:sp>
        <p:nvSpPr>
          <p:cNvPr id="5" name="CaixaDeTexto 4">
            <a:extLst>
              <a:ext uri="{FF2B5EF4-FFF2-40B4-BE49-F238E27FC236}">
                <a16:creationId xmlns:a16="http://schemas.microsoft.com/office/drawing/2014/main" id="{A4F8A5C9-971A-4AE4-8A4C-89C5DA0A5D90}"/>
              </a:ext>
            </a:extLst>
          </p:cNvPr>
          <p:cNvSpPr txBox="1"/>
          <p:nvPr/>
        </p:nvSpPr>
        <p:spPr>
          <a:xfrm>
            <a:off x="2080362" y="636458"/>
            <a:ext cx="8653669" cy="4431983"/>
          </a:xfrm>
          <a:prstGeom prst="rect">
            <a:avLst/>
          </a:prstGeom>
          <a:noFill/>
        </p:spPr>
        <p:txBody>
          <a:bodyPr wrap="square" rtlCol="0">
            <a:spAutoFit/>
          </a:bodyPr>
          <a:lstStyle/>
          <a:p>
            <a:r>
              <a:rPr lang="pt-BR" dirty="0" smtClean="0"/>
              <a:t>                                                        </a:t>
            </a:r>
            <a:endParaRPr lang="pt-BR" dirty="0">
              <a:solidFill>
                <a:schemeClr val="accent2">
                  <a:lumMod val="50000"/>
                </a:schemeClr>
              </a:solidFill>
            </a:endParaRPr>
          </a:p>
          <a:p>
            <a:r>
              <a:rPr lang="pt-BR" dirty="0" smtClean="0">
                <a:solidFill>
                  <a:schemeClr val="accent1"/>
                </a:solidFill>
              </a:rPr>
              <a:t>                                 </a:t>
            </a:r>
            <a:r>
              <a:rPr lang="pt-BR" b="1" dirty="0" smtClean="0">
                <a:solidFill>
                  <a:schemeClr val="accent1"/>
                </a:solidFill>
              </a:rPr>
              <a:t>Referências</a:t>
            </a:r>
          </a:p>
          <a:p>
            <a:endParaRPr lang="pt-BR" sz="2000" dirty="0">
              <a:solidFill>
                <a:schemeClr val="accent1"/>
              </a:solidFill>
            </a:endParaRPr>
          </a:p>
          <a:p>
            <a:r>
              <a:rPr lang="pt-BR" sz="1400" b="1" dirty="0"/>
              <a:t>BITTENCOURT, Guilherme. </a:t>
            </a:r>
            <a:r>
              <a:rPr lang="pt-BR" sz="1400" b="1" i="1" dirty="0"/>
              <a:t>Inteligência artificial: ferramentas e teorias</a:t>
            </a:r>
            <a:r>
              <a:rPr lang="pt-BR" sz="1400" b="1" dirty="0"/>
              <a:t>. Florianópolis: UFSC, 2006.</a:t>
            </a:r>
          </a:p>
          <a:p>
            <a:r>
              <a:rPr lang="pt-BR" sz="1400" b="1" dirty="0"/>
              <a:t>BOVENS, Mark. </a:t>
            </a:r>
            <a:r>
              <a:rPr lang="pt-BR" sz="1400" b="1" dirty="0" err="1"/>
              <a:t>Analysing</a:t>
            </a:r>
            <a:r>
              <a:rPr lang="pt-BR" sz="1400" b="1" dirty="0"/>
              <a:t> </a:t>
            </a:r>
            <a:r>
              <a:rPr lang="pt-BR" sz="1400" b="1" dirty="0" err="1"/>
              <a:t>and</a:t>
            </a:r>
            <a:r>
              <a:rPr lang="pt-BR" sz="1400" b="1" dirty="0"/>
              <a:t> </a:t>
            </a:r>
            <a:r>
              <a:rPr lang="pt-BR" sz="1400" b="1" dirty="0" err="1"/>
              <a:t>assessing</a:t>
            </a:r>
            <a:r>
              <a:rPr lang="pt-BR" sz="1400" b="1" dirty="0"/>
              <a:t> </a:t>
            </a:r>
            <a:r>
              <a:rPr lang="pt-BR" sz="1400" b="1" dirty="0" err="1"/>
              <a:t>accountability</a:t>
            </a:r>
            <a:r>
              <a:rPr lang="pt-BR" sz="1400" b="1" dirty="0"/>
              <a:t>: a conceptual framework. </a:t>
            </a:r>
            <a:r>
              <a:rPr lang="pt-BR" sz="1400" b="1" i="1" dirty="0" err="1"/>
              <a:t>European</a:t>
            </a:r>
            <a:r>
              <a:rPr lang="pt-BR" sz="1400" b="1" i="1" dirty="0"/>
              <a:t> Law </a:t>
            </a:r>
            <a:r>
              <a:rPr lang="pt-BR" sz="1400" b="1" i="1" dirty="0" err="1"/>
              <a:t>Journal</a:t>
            </a:r>
            <a:r>
              <a:rPr lang="pt-BR" sz="1400" b="1" dirty="0"/>
              <a:t>, v. 13, n. 4, p. 447-468, 2007.</a:t>
            </a:r>
          </a:p>
          <a:p>
            <a:r>
              <a:rPr lang="pt-BR" sz="1400" b="1" dirty="0"/>
              <a:t>BRASIL. </a:t>
            </a:r>
            <a:r>
              <a:rPr lang="pt-BR" sz="1400" b="1" i="1" dirty="0"/>
              <a:t>Constituição da República Federativa do Brasil</a:t>
            </a:r>
            <a:r>
              <a:rPr lang="pt-BR" sz="1400" b="1" dirty="0"/>
              <a:t>. Brasília, DF: Presidência da República, 2025. Disponível em: https://www.planalto.gov.br/ccivil_03/constituicao/constituicao.htm. Acesso em: 31 mar. 2026.</a:t>
            </a:r>
          </a:p>
          <a:p>
            <a:r>
              <a:rPr lang="pt-BR" sz="1400" b="1" dirty="0"/>
              <a:t>BRASIL. </a:t>
            </a:r>
            <a:r>
              <a:rPr lang="pt-BR" sz="1400" b="1" i="1" dirty="0"/>
              <a:t>Projeto de Lei nº 2.338, de 2023</a:t>
            </a:r>
            <a:r>
              <a:rPr lang="pt-BR" sz="1400" b="1" dirty="0"/>
              <a:t>. Dispõe sobre o desenvolvimento, o fomento e o uso ético e responsável da inteligência artificial com base na centralidade da pessoa humana. Brasília: Câmara dos Deputados, 2025. Disponível em: : </a:t>
            </a:r>
            <a:r>
              <a:rPr lang="pt-BR" sz="1400" b="1" u="sng" dirty="0">
                <a:hlinkClick r:id="rId2"/>
              </a:rPr>
              <a:t>https://www.camara.leg.br</a:t>
            </a:r>
            <a:r>
              <a:rPr lang="pt-BR" sz="1400" b="1" u="sng" dirty="0"/>
              <a:t>. </a:t>
            </a:r>
            <a:r>
              <a:rPr lang="pt-BR" sz="1400" b="1" dirty="0"/>
              <a:t>Acesso em: 31 mar. 2026.</a:t>
            </a:r>
          </a:p>
          <a:p>
            <a:r>
              <a:rPr lang="pt-BR" sz="1400" b="1" dirty="0"/>
              <a:t>BRASIL. Câmara dos Deputados. Comissão Especial sobre Inteligência Artificial. </a:t>
            </a:r>
            <a:r>
              <a:rPr lang="pt-BR" sz="1400" b="1" i="1" dirty="0"/>
              <a:t>Audiências públicas sobre o Projeto de Lei nº 2.338/2023</a:t>
            </a:r>
            <a:r>
              <a:rPr lang="pt-BR" sz="1400" b="1" dirty="0"/>
              <a:t>. Brasília: Câmara dos Deputados, 2025. Disponível em: </a:t>
            </a:r>
            <a:r>
              <a:rPr lang="pt-BR" sz="1400" b="1" u="sng" dirty="0">
                <a:hlinkClick r:id="rId2"/>
              </a:rPr>
              <a:t>https://www.camara.leg.br</a:t>
            </a:r>
            <a:r>
              <a:rPr lang="pt-BR" sz="1400" b="1" dirty="0"/>
              <a:t>. Acesso em: 31 mar. 2026.</a:t>
            </a:r>
          </a:p>
          <a:p>
            <a:r>
              <a:rPr lang="pt-BR" sz="1400" b="1" dirty="0"/>
              <a:t>BRASIL. Senado Federal. Comissão Temporária Interna sobre Inteligência Artificial no Brasil. </a:t>
            </a:r>
            <a:r>
              <a:rPr lang="pt-BR" sz="1400" b="1" i="1" dirty="0"/>
              <a:t>Audiências públicas sobre o Projeto de Lei nº 2.338/2023</a:t>
            </a:r>
            <a:r>
              <a:rPr lang="pt-BR" sz="1400" b="1" dirty="0"/>
              <a:t>. Brasília: Senado Federal, 2023-2024. Disponível em: </a:t>
            </a:r>
            <a:r>
              <a:rPr lang="pt-BR" sz="1400" b="1" u="sng" dirty="0">
                <a:hlinkClick r:id="rId3"/>
              </a:rPr>
              <a:t>https://legis.senado.leg.br</a:t>
            </a:r>
            <a:r>
              <a:rPr lang="pt-BR" sz="1400" b="1" dirty="0"/>
              <a:t>. Acesso em: 31 mar. 2026</a:t>
            </a:r>
            <a:r>
              <a:rPr lang="pt-BR" sz="1400" b="1" dirty="0" smtClean="0"/>
              <a:t>.</a:t>
            </a:r>
            <a:endParaRPr lang="pt-BR" sz="1400" b="1" dirty="0"/>
          </a:p>
        </p:txBody>
      </p:sp>
    </p:spTree>
    <p:extLst>
      <p:ext uri="{BB962C8B-B14F-4D97-AF65-F5344CB8AC3E}">
        <p14:creationId xmlns:p14="http://schemas.microsoft.com/office/powerpoint/2010/main" val="40118473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F9C6B601-2FFD-404D-8ACA-284E9929AF27}"/>
              </a:ext>
            </a:extLst>
          </p:cNvPr>
          <p:cNvSpPr txBox="1"/>
          <p:nvPr/>
        </p:nvSpPr>
        <p:spPr>
          <a:xfrm>
            <a:off x="2226365" y="686952"/>
            <a:ext cx="9369285" cy="576120"/>
          </a:xfrm>
          <a:prstGeom prst="rect">
            <a:avLst/>
          </a:prstGeom>
          <a:noFill/>
        </p:spPr>
        <p:txBody>
          <a:bodyPr wrap="square" rtlCol="0">
            <a:spAutoFit/>
          </a:bodyPr>
          <a:lstStyle/>
          <a:p>
            <a:pPr algn="just">
              <a:lnSpc>
                <a:spcPct val="150000"/>
              </a:lnSpc>
            </a:pPr>
            <a:r>
              <a:rPr lang="pt-BR" sz="2400" dirty="0">
                <a:solidFill>
                  <a:schemeClr val="accent2">
                    <a:lumMod val="50000"/>
                  </a:schemeClr>
                </a:solidFill>
              </a:rPr>
              <a:t>        </a:t>
            </a:r>
          </a:p>
        </p:txBody>
      </p:sp>
      <p:sp>
        <p:nvSpPr>
          <p:cNvPr id="5" name="CaixaDeTexto 4">
            <a:extLst>
              <a:ext uri="{FF2B5EF4-FFF2-40B4-BE49-F238E27FC236}">
                <a16:creationId xmlns:a16="http://schemas.microsoft.com/office/drawing/2014/main" id="{A4F8A5C9-971A-4AE4-8A4C-89C5DA0A5D90}"/>
              </a:ext>
            </a:extLst>
          </p:cNvPr>
          <p:cNvSpPr txBox="1"/>
          <p:nvPr/>
        </p:nvSpPr>
        <p:spPr>
          <a:xfrm>
            <a:off x="2080362" y="636458"/>
            <a:ext cx="8653669" cy="5293757"/>
          </a:xfrm>
          <a:prstGeom prst="rect">
            <a:avLst/>
          </a:prstGeom>
          <a:noFill/>
        </p:spPr>
        <p:txBody>
          <a:bodyPr wrap="square" rtlCol="0">
            <a:spAutoFit/>
          </a:bodyPr>
          <a:lstStyle/>
          <a:p>
            <a:r>
              <a:rPr lang="pt-BR" dirty="0" smtClean="0"/>
              <a:t>                                                        </a:t>
            </a:r>
            <a:endParaRPr lang="pt-BR" dirty="0">
              <a:solidFill>
                <a:schemeClr val="accent2">
                  <a:lumMod val="50000"/>
                </a:schemeClr>
              </a:solidFill>
            </a:endParaRPr>
          </a:p>
          <a:p>
            <a:r>
              <a:rPr lang="pt-BR" sz="2000" dirty="0" smtClean="0">
                <a:solidFill>
                  <a:schemeClr val="accent1"/>
                </a:solidFill>
              </a:rPr>
              <a:t>                                     </a:t>
            </a:r>
            <a:r>
              <a:rPr lang="pt-BR" sz="2000" b="1" dirty="0" smtClean="0">
                <a:solidFill>
                  <a:schemeClr val="accent1"/>
                </a:solidFill>
              </a:rPr>
              <a:t>Referências</a:t>
            </a:r>
          </a:p>
          <a:p>
            <a:endParaRPr lang="pt-BR" sz="2000" dirty="0">
              <a:solidFill>
                <a:schemeClr val="accent1"/>
              </a:solidFill>
            </a:endParaRPr>
          </a:p>
          <a:p>
            <a:r>
              <a:rPr lang="pt-BR" sz="1400" b="1" dirty="0" smtClean="0"/>
              <a:t>CAVALCANTE</a:t>
            </a:r>
            <a:r>
              <a:rPr lang="pt-BR" sz="1400" b="1" dirty="0"/>
              <a:t>, Pedro. Gestão pública contemporânea: </a:t>
            </a:r>
            <a:r>
              <a:rPr lang="pt-BR" sz="1400" b="1" i="1" dirty="0"/>
              <a:t>do movimento </a:t>
            </a:r>
            <a:r>
              <a:rPr lang="pt-BR" sz="1400" b="1" i="1" dirty="0" err="1"/>
              <a:t>gerencialista</a:t>
            </a:r>
            <a:r>
              <a:rPr lang="pt-BR" sz="1400" b="1" i="1" dirty="0"/>
              <a:t> aos pós-NPM</a:t>
            </a:r>
            <a:r>
              <a:rPr lang="pt-BR" sz="1400" b="1" dirty="0"/>
              <a:t>. Brasília: Ipea, 2017. (Texto para discussão, n. 2319).</a:t>
            </a:r>
          </a:p>
          <a:p>
            <a:r>
              <a:rPr lang="pt-BR" sz="1400" b="1" dirty="0"/>
              <a:t>CUNHA, Fábio Alessandro Neves da; NASCIMENTO, Márcio de Jesus Lima do. Aspectos jurídicos da inteligência artificial no Brasil: comparativo entre o Projeto de Lei 2.338/2023 e o regulamento da União Europeia. </a:t>
            </a:r>
            <a:r>
              <a:rPr lang="pt-BR" sz="1400" b="1" i="1" dirty="0"/>
              <a:t>Revista Ibero-Americana de Humanidades, Ciências e Educação, </a:t>
            </a:r>
            <a:r>
              <a:rPr lang="pt-BR" sz="1400" b="1" dirty="0"/>
              <a:t>v. 11, n. 6, jun. 2025.</a:t>
            </a:r>
          </a:p>
          <a:p>
            <a:r>
              <a:rPr lang="pt-BR" sz="1400" b="1" dirty="0"/>
              <a:t>EASTON, David. </a:t>
            </a:r>
            <a:r>
              <a:rPr lang="pt-BR" sz="1400" b="1" i="1" dirty="0"/>
              <a:t>A systems </a:t>
            </a:r>
            <a:r>
              <a:rPr lang="pt-BR" sz="1400" b="1" i="1" dirty="0" err="1"/>
              <a:t>analysis</a:t>
            </a:r>
            <a:r>
              <a:rPr lang="pt-BR" sz="1400" b="1" i="1" dirty="0"/>
              <a:t> </a:t>
            </a:r>
            <a:r>
              <a:rPr lang="pt-BR" sz="1400" b="1" i="1" dirty="0" err="1"/>
              <a:t>of</a:t>
            </a:r>
            <a:r>
              <a:rPr lang="pt-BR" sz="1400" b="1" i="1" dirty="0"/>
              <a:t> </a:t>
            </a:r>
            <a:r>
              <a:rPr lang="pt-BR" sz="1400" b="1" i="1" dirty="0" err="1"/>
              <a:t>political</a:t>
            </a:r>
            <a:r>
              <a:rPr lang="pt-BR" sz="1400" b="1" i="1" dirty="0"/>
              <a:t> </a:t>
            </a:r>
            <a:r>
              <a:rPr lang="pt-BR" sz="1400" b="1" i="1" dirty="0" err="1"/>
              <a:t>life</a:t>
            </a:r>
            <a:r>
              <a:rPr lang="pt-BR" sz="1400" b="1" dirty="0"/>
              <a:t>. New York: </a:t>
            </a:r>
            <a:r>
              <a:rPr lang="pt-BR" sz="1400" b="1" dirty="0" err="1"/>
              <a:t>Wiley</a:t>
            </a:r>
            <a:r>
              <a:rPr lang="pt-BR" sz="1400" b="1" dirty="0"/>
              <a:t>, 1965.</a:t>
            </a:r>
          </a:p>
          <a:p>
            <a:r>
              <a:rPr lang="pt-BR" sz="1400" b="1" dirty="0"/>
              <a:t>EUROPEAN UNION. </a:t>
            </a:r>
            <a:r>
              <a:rPr lang="pt-BR" sz="1400" b="1" i="1" dirty="0" err="1"/>
              <a:t>Regulation</a:t>
            </a:r>
            <a:r>
              <a:rPr lang="pt-BR" sz="1400" b="1" i="1" dirty="0"/>
              <a:t> (EU) 2024/1689 </a:t>
            </a:r>
            <a:r>
              <a:rPr lang="pt-BR" sz="1400" b="1" i="1" dirty="0" err="1"/>
              <a:t>of</a:t>
            </a:r>
            <a:r>
              <a:rPr lang="pt-BR" sz="1400" b="1" i="1" dirty="0"/>
              <a:t> </a:t>
            </a:r>
            <a:r>
              <a:rPr lang="pt-BR" sz="1400" b="1" i="1" dirty="0" err="1"/>
              <a:t>the</a:t>
            </a:r>
            <a:r>
              <a:rPr lang="pt-BR" sz="1400" b="1" i="1" dirty="0"/>
              <a:t> </a:t>
            </a:r>
            <a:r>
              <a:rPr lang="pt-BR" sz="1400" b="1" i="1" dirty="0" err="1"/>
              <a:t>European</a:t>
            </a:r>
            <a:r>
              <a:rPr lang="pt-BR" sz="1400" b="1" i="1" dirty="0"/>
              <a:t> </a:t>
            </a:r>
            <a:r>
              <a:rPr lang="pt-BR" sz="1400" b="1" i="1" dirty="0" err="1"/>
              <a:t>Parliament</a:t>
            </a:r>
            <a:r>
              <a:rPr lang="pt-BR" sz="1400" b="1" i="1" dirty="0"/>
              <a:t> </a:t>
            </a:r>
            <a:r>
              <a:rPr lang="pt-BR" sz="1400" b="1" i="1" dirty="0" err="1"/>
              <a:t>and</a:t>
            </a:r>
            <a:r>
              <a:rPr lang="pt-BR" sz="1400" b="1" i="1" dirty="0"/>
              <a:t> </a:t>
            </a:r>
            <a:r>
              <a:rPr lang="pt-BR" sz="1400" b="1" i="1" dirty="0" err="1"/>
              <a:t>of</a:t>
            </a:r>
            <a:r>
              <a:rPr lang="pt-BR" sz="1400" b="1" i="1" dirty="0"/>
              <a:t> </a:t>
            </a:r>
            <a:r>
              <a:rPr lang="pt-BR" sz="1400" b="1" i="1" dirty="0" err="1"/>
              <a:t>the</a:t>
            </a:r>
            <a:r>
              <a:rPr lang="pt-BR" sz="1400" b="1" i="1" dirty="0"/>
              <a:t> </a:t>
            </a:r>
            <a:r>
              <a:rPr lang="pt-BR" sz="1400" b="1" i="1" dirty="0" err="1"/>
              <a:t>Council</a:t>
            </a:r>
            <a:r>
              <a:rPr lang="pt-BR" sz="1400" b="1" i="1" dirty="0"/>
              <a:t> </a:t>
            </a:r>
            <a:r>
              <a:rPr lang="pt-BR" sz="1400" b="1" i="1" dirty="0" err="1"/>
              <a:t>of</a:t>
            </a:r>
            <a:r>
              <a:rPr lang="pt-BR" sz="1400" b="1" i="1" dirty="0"/>
              <a:t> 13 </a:t>
            </a:r>
            <a:r>
              <a:rPr lang="pt-BR" sz="1400" b="1" i="1" dirty="0" err="1"/>
              <a:t>June</a:t>
            </a:r>
            <a:r>
              <a:rPr lang="pt-BR" sz="1400" b="1" i="1" dirty="0"/>
              <a:t> 2024 </a:t>
            </a:r>
            <a:r>
              <a:rPr lang="pt-BR" sz="1400" b="1" i="1" dirty="0" err="1"/>
              <a:t>laying</a:t>
            </a:r>
            <a:r>
              <a:rPr lang="pt-BR" sz="1400" b="1" i="1" dirty="0"/>
              <a:t> </a:t>
            </a:r>
            <a:r>
              <a:rPr lang="pt-BR" sz="1400" b="1" i="1" dirty="0" err="1"/>
              <a:t>down</a:t>
            </a:r>
            <a:r>
              <a:rPr lang="pt-BR" sz="1400" b="1" i="1" dirty="0"/>
              <a:t> </a:t>
            </a:r>
            <a:r>
              <a:rPr lang="pt-BR" sz="1400" b="1" i="1" dirty="0" err="1"/>
              <a:t>harmonised</a:t>
            </a:r>
            <a:r>
              <a:rPr lang="pt-BR" sz="1400" b="1" i="1" dirty="0"/>
              <a:t> </a:t>
            </a:r>
            <a:r>
              <a:rPr lang="pt-BR" sz="1400" b="1" i="1" dirty="0" err="1"/>
              <a:t>rules</a:t>
            </a:r>
            <a:r>
              <a:rPr lang="pt-BR" sz="1400" b="1" i="1" dirty="0"/>
              <a:t> </a:t>
            </a:r>
            <a:r>
              <a:rPr lang="pt-BR" sz="1400" b="1" i="1" dirty="0" err="1"/>
              <a:t>on</a:t>
            </a:r>
            <a:r>
              <a:rPr lang="pt-BR" sz="1400" b="1" i="1" dirty="0"/>
              <a:t> artificial </a:t>
            </a:r>
            <a:r>
              <a:rPr lang="pt-BR" sz="1400" b="1" i="1" dirty="0" err="1"/>
              <a:t>intelligence</a:t>
            </a:r>
            <a:r>
              <a:rPr lang="pt-BR" sz="1400" b="1" i="1" dirty="0"/>
              <a:t> (Artificial </a:t>
            </a:r>
            <a:r>
              <a:rPr lang="pt-BR" sz="1400" b="1" i="1" dirty="0" err="1"/>
              <a:t>Intelligence</a:t>
            </a:r>
            <a:r>
              <a:rPr lang="pt-BR" sz="1400" b="1" i="1" dirty="0"/>
              <a:t> </a:t>
            </a:r>
            <a:r>
              <a:rPr lang="pt-BR" sz="1400" b="1" i="1" dirty="0" err="1"/>
              <a:t>Act</a:t>
            </a:r>
            <a:r>
              <a:rPr lang="pt-BR" sz="1400" b="1" i="1" dirty="0"/>
              <a:t>)</a:t>
            </a:r>
            <a:r>
              <a:rPr lang="pt-BR" sz="1400" b="1" dirty="0"/>
              <a:t>. </a:t>
            </a:r>
            <a:r>
              <a:rPr lang="pt-BR" sz="1400" b="1" dirty="0" err="1"/>
              <a:t>Brussels</a:t>
            </a:r>
            <a:r>
              <a:rPr lang="pt-BR" sz="1400" b="1" dirty="0"/>
              <a:t>: </a:t>
            </a:r>
            <a:r>
              <a:rPr lang="pt-BR" sz="1400" b="1" dirty="0" err="1"/>
              <a:t>European</a:t>
            </a:r>
            <a:r>
              <a:rPr lang="pt-BR" sz="1400" b="1" dirty="0"/>
              <a:t> Union, 2024.</a:t>
            </a:r>
          </a:p>
          <a:p>
            <a:r>
              <a:rPr lang="pt-BR" sz="1400" b="1" dirty="0"/>
              <a:t>FUNG, </a:t>
            </a:r>
            <a:r>
              <a:rPr lang="pt-BR" sz="1400" b="1" dirty="0" err="1"/>
              <a:t>Archon</a:t>
            </a:r>
            <a:r>
              <a:rPr lang="pt-BR" sz="1400" b="1" dirty="0"/>
              <a:t>; WRIGHT, Erik </a:t>
            </a:r>
            <a:r>
              <a:rPr lang="pt-BR" sz="1400" b="1" dirty="0" err="1"/>
              <a:t>Olin</a:t>
            </a:r>
            <a:r>
              <a:rPr lang="pt-BR" sz="1400" b="1" dirty="0"/>
              <a:t>. </a:t>
            </a:r>
            <a:r>
              <a:rPr lang="pt-BR" sz="1400" b="1" i="1" dirty="0" err="1"/>
              <a:t>Deepening</a:t>
            </a:r>
            <a:r>
              <a:rPr lang="pt-BR" sz="1400" b="1" i="1" dirty="0"/>
              <a:t> </a:t>
            </a:r>
            <a:r>
              <a:rPr lang="pt-BR" sz="1400" b="1" i="1" dirty="0" err="1"/>
              <a:t>democracy</a:t>
            </a:r>
            <a:r>
              <a:rPr lang="pt-BR" sz="1400" b="1" i="1" dirty="0"/>
              <a:t>: </a:t>
            </a:r>
            <a:r>
              <a:rPr lang="pt-BR" sz="1400" b="1" i="1" dirty="0" err="1"/>
              <a:t>institutional</a:t>
            </a:r>
            <a:r>
              <a:rPr lang="pt-BR" sz="1400" b="1" i="1" dirty="0"/>
              <a:t> </a:t>
            </a:r>
            <a:r>
              <a:rPr lang="pt-BR" sz="1400" b="1" i="1" dirty="0" err="1"/>
              <a:t>innovations</a:t>
            </a:r>
            <a:r>
              <a:rPr lang="pt-BR" sz="1400" b="1" i="1" dirty="0"/>
              <a:t> in </a:t>
            </a:r>
            <a:r>
              <a:rPr lang="pt-BR" sz="1400" b="1" i="1" dirty="0" err="1"/>
              <a:t>empowered</a:t>
            </a:r>
            <a:r>
              <a:rPr lang="pt-BR" sz="1400" b="1" i="1" dirty="0"/>
              <a:t> </a:t>
            </a:r>
            <a:r>
              <a:rPr lang="pt-BR" sz="1400" b="1" i="1" dirty="0" err="1"/>
              <a:t>participatory</a:t>
            </a:r>
            <a:r>
              <a:rPr lang="pt-BR" sz="1400" b="1" i="1" dirty="0"/>
              <a:t> </a:t>
            </a:r>
            <a:r>
              <a:rPr lang="pt-BR" sz="1400" b="1" i="1" dirty="0" err="1"/>
              <a:t>governance</a:t>
            </a:r>
            <a:r>
              <a:rPr lang="pt-BR" sz="1400" b="1" dirty="0"/>
              <a:t>. London: Verso, 2003.</a:t>
            </a:r>
          </a:p>
          <a:p>
            <a:r>
              <a:rPr lang="pt-BR" sz="1400" b="1" dirty="0"/>
              <a:t>HOOD, Christopher. A </a:t>
            </a:r>
            <a:r>
              <a:rPr lang="pt-BR" sz="1400" b="1" dirty="0" err="1"/>
              <a:t>public</a:t>
            </a:r>
            <a:r>
              <a:rPr lang="pt-BR" sz="1400" b="1" dirty="0"/>
              <a:t> management for </a:t>
            </a:r>
            <a:r>
              <a:rPr lang="pt-BR" sz="1400" b="1" dirty="0" err="1"/>
              <a:t>all</a:t>
            </a:r>
            <a:r>
              <a:rPr lang="pt-BR" sz="1400" b="1" dirty="0"/>
              <a:t> </a:t>
            </a:r>
            <a:r>
              <a:rPr lang="pt-BR" sz="1400" b="1" dirty="0" err="1"/>
              <a:t>seasons</a:t>
            </a:r>
            <a:r>
              <a:rPr lang="pt-BR" sz="1400" b="1" dirty="0"/>
              <a:t>? </a:t>
            </a:r>
            <a:r>
              <a:rPr lang="pt-BR" sz="1400" b="1" i="1" dirty="0" err="1"/>
              <a:t>Public</a:t>
            </a:r>
            <a:r>
              <a:rPr lang="pt-BR" sz="1400" b="1" i="1" dirty="0"/>
              <a:t> </a:t>
            </a:r>
            <a:r>
              <a:rPr lang="pt-BR" sz="1400" b="1" i="1" dirty="0" err="1"/>
              <a:t>Administration</a:t>
            </a:r>
            <a:r>
              <a:rPr lang="pt-BR" sz="1400" b="1" dirty="0"/>
              <a:t>, v. 69, n. 1, p. 3-19, 1991.</a:t>
            </a:r>
          </a:p>
          <a:p>
            <a:r>
              <a:rPr lang="pt-BR" sz="1400" b="1" dirty="0"/>
              <a:t>KICKERT, Walter J. M.; KLIJN, Erik-Hans; KOPPENJAN, </a:t>
            </a:r>
            <a:r>
              <a:rPr lang="pt-BR" sz="1400" b="1" dirty="0" err="1"/>
              <a:t>Joop</a:t>
            </a:r>
            <a:r>
              <a:rPr lang="pt-BR" sz="1400" b="1" dirty="0"/>
              <a:t> F. M. </a:t>
            </a:r>
            <a:r>
              <a:rPr lang="pt-BR" sz="1400" b="1" i="1" dirty="0" err="1"/>
              <a:t>Managing</a:t>
            </a:r>
            <a:r>
              <a:rPr lang="pt-BR" sz="1400" b="1" i="1" dirty="0"/>
              <a:t> </a:t>
            </a:r>
            <a:r>
              <a:rPr lang="pt-BR" sz="1400" b="1" i="1" dirty="0" err="1"/>
              <a:t>complex</a:t>
            </a:r>
            <a:r>
              <a:rPr lang="pt-BR" sz="1400" b="1" i="1" dirty="0"/>
              <a:t> networks: </a:t>
            </a:r>
            <a:r>
              <a:rPr lang="pt-BR" sz="1400" b="1" i="1" dirty="0" err="1"/>
              <a:t>strategies</a:t>
            </a:r>
            <a:r>
              <a:rPr lang="pt-BR" sz="1400" b="1" i="1" dirty="0"/>
              <a:t> for </a:t>
            </a:r>
            <a:r>
              <a:rPr lang="pt-BR" sz="1400" b="1" i="1" dirty="0" err="1"/>
              <a:t>the</a:t>
            </a:r>
            <a:r>
              <a:rPr lang="pt-BR" sz="1400" b="1" i="1" dirty="0"/>
              <a:t> </a:t>
            </a:r>
            <a:r>
              <a:rPr lang="pt-BR" sz="1400" b="1" i="1" dirty="0" err="1"/>
              <a:t>public</a:t>
            </a:r>
            <a:r>
              <a:rPr lang="pt-BR" sz="1400" b="1" i="1" dirty="0"/>
              <a:t> sector</a:t>
            </a:r>
            <a:r>
              <a:rPr lang="pt-BR" sz="1400" b="1" dirty="0"/>
              <a:t>. London: </a:t>
            </a:r>
            <a:r>
              <a:rPr lang="pt-BR" sz="1400" b="1" dirty="0" err="1"/>
              <a:t>Sage</a:t>
            </a:r>
            <a:r>
              <a:rPr lang="pt-BR" sz="1400" b="1" dirty="0"/>
              <a:t>, 1997.</a:t>
            </a:r>
          </a:p>
          <a:p>
            <a:r>
              <a:rPr lang="pt-BR" sz="1400" b="1" dirty="0"/>
              <a:t>KOOIMAN, Jan. </a:t>
            </a:r>
            <a:r>
              <a:rPr lang="pt-BR" sz="1400" b="1" i="1" dirty="0" err="1"/>
              <a:t>Governing</a:t>
            </a:r>
            <a:r>
              <a:rPr lang="pt-BR" sz="1400" b="1" i="1" dirty="0"/>
              <a:t> as </a:t>
            </a:r>
            <a:r>
              <a:rPr lang="pt-BR" sz="1400" b="1" i="1" dirty="0" err="1"/>
              <a:t>governance</a:t>
            </a:r>
            <a:r>
              <a:rPr lang="pt-BR" sz="1400" b="1" dirty="0"/>
              <a:t>. London: </a:t>
            </a:r>
            <a:r>
              <a:rPr lang="pt-BR" sz="1400" b="1" dirty="0" err="1"/>
              <a:t>Sage</a:t>
            </a:r>
            <a:r>
              <a:rPr lang="pt-BR" sz="1400" b="1" dirty="0"/>
              <a:t>, 2003.</a:t>
            </a:r>
          </a:p>
          <a:p>
            <a:r>
              <a:rPr lang="pt-BR" sz="1400" b="1" dirty="0"/>
              <a:t>KURZWEIL, Ray. </a:t>
            </a:r>
            <a:r>
              <a:rPr lang="pt-BR" sz="1400" b="1" i="1" dirty="0"/>
              <a:t>The age </a:t>
            </a:r>
            <a:r>
              <a:rPr lang="pt-BR" sz="1400" b="1" i="1" dirty="0" err="1"/>
              <a:t>of</a:t>
            </a:r>
            <a:r>
              <a:rPr lang="pt-BR" sz="1400" b="1" i="1" dirty="0"/>
              <a:t> </a:t>
            </a:r>
            <a:r>
              <a:rPr lang="pt-BR" sz="1400" b="1" i="1" dirty="0" err="1"/>
              <a:t>intelligent</a:t>
            </a:r>
            <a:r>
              <a:rPr lang="pt-BR" sz="1400" b="1" i="1" dirty="0"/>
              <a:t> </a:t>
            </a:r>
            <a:r>
              <a:rPr lang="pt-BR" sz="1400" b="1" i="1" dirty="0" err="1"/>
              <a:t>machines</a:t>
            </a:r>
            <a:r>
              <a:rPr lang="pt-BR" sz="1400" b="1" dirty="0"/>
              <a:t>. Cambridge: MIT Press, 1990.</a:t>
            </a:r>
          </a:p>
          <a:p>
            <a:r>
              <a:rPr lang="pt-BR" sz="1400" b="1" dirty="0"/>
              <a:t>LEE, Kai-Fu; QIUFAN, Chen. </a:t>
            </a:r>
            <a:r>
              <a:rPr lang="pt-BR" sz="1400" b="1" i="1" dirty="0"/>
              <a:t>AI 2041: </a:t>
            </a:r>
            <a:r>
              <a:rPr lang="pt-BR" sz="1400" b="1" i="1" dirty="0" err="1"/>
              <a:t>ten</a:t>
            </a:r>
            <a:r>
              <a:rPr lang="pt-BR" sz="1400" b="1" i="1" dirty="0"/>
              <a:t> </a:t>
            </a:r>
            <a:r>
              <a:rPr lang="pt-BR" sz="1400" b="1" i="1" dirty="0" err="1"/>
              <a:t>visions</a:t>
            </a:r>
            <a:r>
              <a:rPr lang="pt-BR" sz="1400" b="1" i="1" dirty="0"/>
              <a:t> for </a:t>
            </a:r>
            <a:r>
              <a:rPr lang="pt-BR" sz="1400" b="1" i="1" dirty="0" err="1"/>
              <a:t>our</a:t>
            </a:r>
            <a:r>
              <a:rPr lang="pt-BR" sz="1400" b="1" i="1" dirty="0"/>
              <a:t> future</a:t>
            </a:r>
            <a:r>
              <a:rPr lang="pt-BR" sz="1400" b="1" dirty="0"/>
              <a:t>. New York: </a:t>
            </a:r>
            <a:r>
              <a:rPr lang="pt-BR" sz="1400" b="1" dirty="0" err="1"/>
              <a:t>Currency</a:t>
            </a:r>
            <a:r>
              <a:rPr lang="pt-BR" sz="1400" b="1" dirty="0"/>
              <a:t>, 2020.</a:t>
            </a:r>
          </a:p>
          <a:p>
            <a:r>
              <a:rPr lang="pt-BR" sz="1400" b="1" dirty="0"/>
              <a:t>LUHMANN, </a:t>
            </a:r>
            <a:r>
              <a:rPr lang="pt-BR" sz="1400" b="1" dirty="0" err="1"/>
              <a:t>Niklas</a:t>
            </a:r>
            <a:r>
              <a:rPr lang="pt-BR" sz="1400" b="1" dirty="0"/>
              <a:t>. </a:t>
            </a:r>
            <a:r>
              <a:rPr lang="pt-BR" sz="1400" b="1" i="1" dirty="0"/>
              <a:t>Sistemas sociais</a:t>
            </a:r>
            <a:r>
              <a:rPr lang="pt-BR" sz="1400" b="1" dirty="0"/>
              <a:t>. Petrópolis: Vozes, 2016</a:t>
            </a:r>
            <a:r>
              <a:rPr lang="pt-BR" sz="1400" b="1" dirty="0" smtClean="0"/>
              <a:t>.</a:t>
            </a:r>
            <a:endParaRPr lang="pt-BR" sz="1400" b="1" dirty="0"/>
          </a:p>
        </p:txBody>
      </p:sp>
    </p:spTree>
    <p:extLst>
      <p:ext uri="{BB962C8B-B14F-4D97-AF65-F5344CB8AC3E}">
        <p14:creationId xmlns:p14="http://schemas.microsoft.com/office/powerpoint/2010/main" val="41206001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F9C6B601-2FFD-404D-8ACA-284E9929AF27}"/>
              </a:ext>
            </a:extLst>
          </p:cNvPr>
          <p:cNvSpPr txBox="1"/>
          <p:nvPr/>
        </p:nvSpPr>
        <p:spPr>
          <a:xfrm>
            <a:off x="2226365" y="686952"/>
            <a:ext cx="9369285" cy="576120"/>
          </a:xfrm>
          <a:prstGeom prst="rect">
            <a:avLst/>
          </a:prstGeom>
          <a:noFill/>
        </p:spPr>
        <p:txBody>
          <a:bodyPr wrap="square" rtlCol="0">
            <a:spAutoFit/>
          </a:bodyPr>
          <a:lstStyle/>
          <a:p>
            <a:pPr algn="just">
              <a:lnSpc>
                <a:spcPct val="150000"/>
              </a:lnSpc>
            </a:pPr>
            <a:r>
              <a:rPr lang="pt-BR" sz="2400" dirty="0">
                <a:solidFill>
                  <a:schemeClr val="accent2">
                    <a:lumMod val="50000"/>
                  </a:schemeClr>
                </a:solidFill>
              </a:rPr>
              <a:t>        </a:t>
            </a:r>
          </a:p>
        </p:txBody>
      </p:sp>
      <p:sp>
        <p:nvSpPr>
          <p:cNvPr id="5" name="CaixaDeTexto 4">
            <a:extLst>
              <a:ext uri="{FF2B5EF4-FFF2-40B4-BE49-F238E27FC236}">
                <a16:creationId xmlns:a16="http://schemas.microsoft.com/office/drawing/2014/main" id="{A4F8A5C9-971A-4AE4-8A4C-89C5DA0A5D90}"/>
              </a:ext>
            </a:extLst>
          </p:cNvPr>
          <p:cNvSpPr txBox="1"/>
          <p:nvPr/>
        </p:nvSpPr>
        <p:spPr>
          <a:xfrm>
            <a:off x="2080362" y="636458"/>
            <a:ext cx="8653669" cy="7078861"/>
          </a:xfrm>
          <a:prstGeom prst="rect">
            <a:avLst/>
          </a:prstGeom>
          <a:noFill/>
        </p:spPr>
        <p:txBody>
          <a:bodyPr wrap="square" rtlCol="0">
            <a:spAutoFit/>
          </a:bodyPr>
          <a:lstStyle/>
          <a:p>
            <a:r>
              <a:rPr lang="pt-BR" dirty="0" smtClean="0"/>
              <a:t>                                                        </a:t>
            </a:r>
            <a:endParaRPr lang="pt-BR" dirty="0">
              <a:solidFill>
                <a:schemeClr val="accent2">
                  <a:lumMod val="50000"/>
                </a:schemeClr>
              </a:solidFill>
            </a:endParaRPr>
          </a:p>
          <a:p>
            <a:r>
              <a:rPr lang="pt-BR" sz="2000" dirty="0" smtClean="0">
                <a:solidFill>
                  <a:schemeClr val="accent1"/>
                </a:solidFill>
              </a:rPr>
              <a:t>                                    </a:t>
            </a:r>
            <a:r>
              <a:rPr lang="pt-BR" sz="2000" b="1" dirty="0" smtClean="0">
                <a:solidFill>
                  <a:schemeClr val="accent1"/>
                </a:solidFill>
              </a:rPr>
              <a:t>Referências</a:t>
            </a:r>
          </a:p>
          <a:p>
            <a:endParaRPr lang="pt-BR" sz="2000" dirty="0">
              <a:solidFill>
                <a:schemeClr val="accent1"/>
              </a:solidFill>
            </a:endParaRPr>
          </a:p>
          <a:p>
            <a:r>
              <a:rPr lang="pt-BR" sz="1400" b="1" dirty="0" smtClean="0"/>
              <a:t>LYNN</a:t>
            </a:r>
            <a:r>
              <a:rPr lang="pt-BR" sz="1400" b="1" dirty="0"/>
              <a:t>, Laurence E.; HEINRICH, Carolyn J.; HILL, Carolyn J. </a:t>
            </a:r>
            <a:r>
              <a:rPr lang="pt-BR" sz="1400" b="1" i="1" dirty="0" err="1"/>
              <a:t>Improving</a:t>
            </a:r>
            <a:r>
              <a:rPr lang="pt-BR" sz="1400" b="1" i="1" dirty="0"/>
              <a:t> </a:t>
            </a:r>
            <a:r>
              <a:rPr lang="pt-BR" sz="1400" b="1" i="1" dirty="0" err="1"/>
              <a:t>governance</a:t>
            </a:r>
            <a:r>
              <a:rPr lang="pt-BR" sz="1400" b="1" i="1" dirty="0"/>
              <a:t>: a new </a:t>
            </a:r>
            <a:r>
              <a:rPr lang="pt-BR" sz="1400" b="1" i="1" dirty="0" err="1"/>
              <a:t>logic</a:t>
            </a:r>
            <a:r>
              <a:rPr lang="pt-BR" sz="1400" b="1" i="1" dirty="0"/>
              <a:t> for </a:t>
            </a:r>
            <a:r>
              <a:rPr lang="pt-BR" sz="1400" b="1" i="1" dirty="0" err="1"/>
              <a:t>empirical</a:t>
            </a:r>
            <a:r>
              <a:rPr lang="pt-BR" sz="1400" b="1" i="1" dirty="0"/>
              <a:t> </a:t>
            </a:r>
            <a:r>
              <a:rPr lang="pt-BR" sz="1400" b="1" i="1" dirty="0" err="1"/>
              <a:t>research</a:t>
            </a:r>
            <a:r>
              <a:rPr lang="pt-BR" sz="1400" b="1" dirty="0"/>
              <a:t>. Washington, DC: Georgetown </a:t>
            </a:r>
            <a:r>
              <a:rPr lang="pt-BR" sz="1400" b="1" dirty="0" err="1"/>
              <a:t>University</a:t>
            </a:r>
            <a:r>
              <a:rPr lang="pt-BR" sz="1400" b="1" dirty="0"/>
              <a:t> Press, 2001.</a:t>
            </a:r>
          </a:p>
          <a:p>
            <a:r>
              <a:rPr lang="pt-BR" sz="1400" b="1" dirty="0"/>
              <a:t>ORGANIZAÇÃO PARA A COOPERAÇÃO E DESENVOLVIMENTO ECONÔMICO (OCDE). </a:t>
            </a:r>
            <a:r>
              <a:rPr lang="pt-BR" sz="1400" b="1" i="1" dirty="0"/>
              <a:t>Recomendação do Conselho da OCDE sobre Inteligência Artificial</a:t>
            </a:r>
            <a:r>
              <a:rPr lang="pt-BR" sz="1400" b="1" dirty="0"/>
              <a:t>. Paris: OCDE, 2019. Atualizada em 2024. Disponível em: https://oecd.ai/en/ai-principles. Acesso em: 31 mar. 2026.</a:t>
            </a:r>
          </a:p>
          <a:p>
            <a:r>
              <a:rPr lang="pt-BR" sz="1400" b="1" dirty="0"/>
              <a:t>OSBORNE, Stephen P. The new </a:t>
            </a:r>
            <a:r>
              <a:rPr lang="pt-BR" sz="1400" b="1" dirty="0" err="1"/>
              <a:t>public</a:t>
            </a:r>
            <a:r>
              <a:rPr lang="pt-BR" sz="1400" b="1" dirty="0"/>
              <a:t> </a:t>
            </a:r>
            <a:r>
              <a:rPr lang="pt-BR" sz="1400" b="1" dirty="0" err="1"/>
              <a:t>governance</a:t>
            </a:r>
            <a:r>
              <a:rPr lang="pt-BR" sz="1400" b="1" dirty="0"/>
              <a:t>? </a:t>
            </a:r>
            <a:r>
              <a:rPr lang="pt-BR" sz="1400" b="1" i="1" dirty="0" err="1"/>
              <a:t>Public</a:t>
            </a:r>
            <a:r>
              <a:rPr lang="pt-BR" sz="1400" b="1" i="1" dirty="0"/>
              <a:t> Management </a:t>
            </a:r>
            <a:r>
              <a:rPr lang="pt-BR" sz="1400" b="1" i="1" dirty="0" err="1"/>
              <a:t>Review</a:t>
            </a:r>
            <a:r>
              <a:rPr lang="pt-BR" sz="1400" b="1" dirty="0"/>
              <a:t>, v. 8, n. 3, p. 377-387, 2006.</a:t>
            </a:r>
          </a:p>
          <a:p>
            <a:r>
              <a:rPr lang="pt-BR" sz="1400" b="1" dirty="0"/>
              <a:t>PETERS, B. Guy. </a:t>
            </a:r>
            <a:r>
              <a:rPr lang="pt-BR" sz="1400" b="1" i="1" dirty="0"/>
              <a:t>The </a:t>
            </a:r>
            <a:r>
              <a:rPr lang="pt-BR" sz="1400" b="1" i="1" dirty="0" err="1"/>
              <a:t>politics</a:t>
            </a:r>
            <a:r>
              <a:rPr lang="pt-BR" sz="1400" b="1" i="1" dirty="0"/>
              <a:t> </a:t>
            </a:r>
            <a:r>
              <a:rPr lang="pt-BR" sz="1400" b="1" i="1" dirty="0" err="1"/>
              <a:t>of</a:t>
            </a:r>
            <a:r>
              <a:rPr lang="pt-BR" sz="1400" b="1" i="1" dirty="0"/>
              <a:t> </a:t>
            </a:r>
            <a:r>
              <a:rPr lang="pt-BR" sz="1400" b="1" i="1" dirty="0" err="1"/>
              <a:t>bureaucracy</a:t>
            </a:r>
            <a:r>
              <a:rPr lang="pt-BR" sz="1400" b="1" i="1" dirty="0"/>
              <a:t>: </a:t>
            </a:r>
            <a:r>
              <a:rPr lang="pt-BR" sz="1400" b="1" i="1" dirty="0" err="1"/>
              <a:t>an</a:t>
            </a:r>
            <a:r>
              <a:rPr lang="pt-BR" sz="1400" b="1" i="1" dirty="0"/>
              <a:t> </a:t>
            </a:r>
            <a:r>
              <a:rPr lang="pt-BR" sz="1400" b="1" i="1" dirty="0" err="1"/>
              <a:t>introduction</a:t>
            </a:r>
            <a:r>
              <a:rPr lang="pt-BR" sz="1400" b="1" i="1" dirty="0"/>
              <a:t> </a:t>
            </a:r>
            <a:r>
              <a:rPr lang="pt-BR" sz="1400" b="1" i="1" dirty="0" err="1"/>
              <a:t>to</a:t>
            </a:r>
            <a:r>
              <a:rPr lang="pt-BR" sz="1400" b="1" i="1" dirty="0"/>
              <a:t> </a:t>
            </a:r>
            <a:r>
              <a:rPr lang="pt-BR" sz="1400" b="1" i="1" dirty="0" err="1"/>
              <a:t>comparative</a:t>
            </a:r>
            <a:r>
              <a:rPr lang="pt-BR" sz="1400" b="1" i="1" dirty="0"/>
              <a:t> </a:t>
            </a:r>
            <a:r>
              <a:rPr lang="pt-BR" sz="1400" b="1" i="1" dirty="0" err="1"/>
              <a:t>public</a:t>
            </a:r>
            <a:r>
              <a:rPr lang="pt-BR" sz="1400" b="1" i="1" dirty="0"/>
              <a:t> </a:t>
            </a:r>
            <a:r>
              <a:rPr lang="pt-BR" sz="1400" b="1" i="1" dirty="0" err="1"/>
              <a:t>administration</a:t>
            </a:r>
            <a:r>
              <a:rPr lang="pt-BR" sz="1400" b="1" dirty="0"/>
              <a:t>. 6. ed. London: </a:t>
            </a:r>
            <a:r>
              <a:rPr lang="pt-BR" sz="1400" b="1" dirty="0" err="1"/>
              <a:t>Routledge</a:t>
            </a:r>
            <a:r>
              <a:rPr lang="pt-BR" sz="1400" b="1" dirty="0"/>
              <a:t>, 2010.</a:t>
            </a:r>
          </a:p>
          <a:p>
            <a:r>
              <a:rPr lang="pt-BR" sz="1400" b="1" dirty="0"/>
              <a:t>PIERRE, Jon; PETERS, B. Guy. </a:t>
            </a:r>
            <a:r>
              <a:rPr lang="pt-BR" sz="1400" b="1" i="1" dirty="0" err="1"/>
              <a:t>Governance</a:t>
            </a:r>
            <a:r>
              <a:rPr lang="pt-BR" sz="1400" b="1" i="1" dirty="0"/>
              <a:t>, </a:t>
            </a:r>
            <a:r>
              <a:rPr lang="pt-BR" sz="1400" b="1" i="1" dirty="0" err="1"/>
              <a:t>politics</a:t>
            </a:r>
            <a:r>
              <a:rPr lang="pt-BR" sz="1400" b="1" i="1" dirty="0"/>
              <a:t> </a:t>
            </a:r>
            <a:r>
              <a:rPr lang="pt-BR" sz="1400" b="1" i="1" dirty="0" err="1"/>
              <a:t>and</a:t>
            </a:r>
            <a:r>
              <a:rPr lang="pt-BR" sz="1400" b="1" i="1" dirty="0"/>
              <a:t> </a:t>
            </a:r>
            <a:r>
              <a:rPr lang="pt-BR" sz="1400" b="1" i="1" dirty="0" err="1"/>
              <a:t>the</a:t>
            </a:r>
            <a:r>
              <a:rPr lang="pt-BR" sz="1400" b="1" i="1" dirty="0"/>
              <a:t> </a:t>
            </a:r>
            <a:r>
              <a:rPr lang="pt-BR" sz="1400" b="1" i="1" dirty="0" err="1"/>
              <a:t>state</a:t>
            </a:r>
            <a:r>
              <a:rPr lang="pt-BR" sz="1400" b="1" dirty="0"/>
              <a:t>. London: </a:t>
            </a:r>
            <a:r>
              <a:rPr lang="pt-BR" sz="1400" b="1" dirty="0" err="1"/>
              <a:t>Macmillan</a:t>
            </a:r>
            <a:r>
              <a:rPr lang="pt-BR" sz="1400" b="1" dirty="0"/>
              <a:t>, 2000.</a:t>
            </a:r>
          </a:p>
          <a:p>
            <a:r>
              <a:rPr lang="pt-BR" sz="1400" b="1" dirty="0"/>
              <a:t>RHODES, R. A. W. The new </a:t>
            </a:r>
            <a:r>
              <a:rPr lang="pt-BR" sz="1400" b="1" dirty="0" err="1"/>
              <a:t>governance</a:t>
            </a:r>
            <a:r>
              <a:rPr lang="pt-BR" sz="1400" b="1" dirty="0"/>
              <a:t>: </a:t>
            </a:r>
            <a:r>
              <a:rPr lang="pt-BR" sz="1400" b="1" dirty="0" err="1"/>
              <a:t>governing</a:t>
            </a:r>
            <a:r>
              <a:rPr lang="pt-BR" sz="1400" b="1" dirty="0"/>
              <a:t> </a:t>
            </a:r>
            <a:r>
              <a:rPr lang="pt-BR" sz="1400" b="1" dirty="0" err="1"/>
              <a:t>without</a:t>
            </a:r>
            <a:r>
              <a:rPr lang="pt-BR" sz="1400" b="1" dirty="0"/>
              <a:t> </a:t>
            </a:r>
            <a:r>
              <a:rPr lang="pt-BR" sz="1400" b="1" dirty="0" err="1"/>
              <a:t>government</a:t>
            </a:r>
            <a:r>
              <a:rPr lang="pt-BR" sz="1400" b="1" dirty="0"/>
              <a:t>. </a:t>
            </a:r>
            <a:r>
              <a:rPr lang="pt-BR" sz="1400" b="1" i="1" dirty="0" err="1"/>
              <a:t>Political</a:t>
            </a:r>
            <a:r>
              <a:rPr lang="pt-BR" sz="1400" b="1" i="1" dirty="0"/>
              <a:t> </a:t>
            </a:r>
            <a:r>
              <a:rPr lang="pt-BR" sz="1400" b="1" i="1" dirty="0" err="1"/>
              <a:t>Studies</a:t>
            </a:r>
            <a:r>
              <a:rPr lang="pt-BR" sz="1400" b="1" dirty="0"/>
              <a:t>, v. 44, n. 4, p. 652-667, 1996.</a:t>
            </a:r>
          </a:p>
          <a:p>
            <a:r>
              <a:rPr lang="pt-BR" sz="1400" b="1" dirty="0"/>
              <a:t>RHODES, R. A. W. </a:t>
            </a:r>
            <a:r>
              <a:rPr lang="pt-BR" sz="1400" b="1" dirty="0" err="1"/>
              <a:t>Understanding</a:t>
            </a:r>
            <a:r>
              <a:rPr lang="pt-BR" sz="1400" b="1" dirty="0"/>
              <a:t> </a:t>
            </a:r>
            <a:r>
              <a:rPr lang="pt-BR" sz="1400" b="1" dirty="0" err="1"/>
              <a:t>governance</a:t>
            </a:r>
            <a:r>
              <a:rPr lang="pt-BR" sz="1400" b="1" i="1" dirty="0"/>
              <a:t>: </a:t>
            </a:r>
            <a:r>
              <a:rPr lang="pt-BR" sz="1400" b="1" i="1" dirty="0" err="1"/>
              <a:t>policy</a:t>
            </a:r>
            <a:r>
              <a:rPr lang="pt-BR" sz="1400" b="1" i="1" dirty="0"/>
              <a:t> networks, </a:t>
            </a:r>
            <a:r>
              <a:rPr lang="pt-BR" sz="1400" b="1" i="1" dirty="0" err="1"/>
              <a:t>governance</a:t>
            </a:r>
            <a:r>
              <a:rPr lang="pt-BR" sz="1400" b="1" i="1" dirty="0"/>
              <a:t>, </a:t>
            </a:r>
            <a:r>
              <a:rPr lang="pt-BR" sz="1400" b="1" i="1" dirty="0" err="1"/>
              <a:t>reflexivity</a:t>
            </a:r>
            <a:r>
              <a:rPr lang="pt-BR" sz="1400" b="1" i="1" dirty="0"/>
              <a:t> </a:t>
            </a:r>
            <a:r>
              <a:rPr lang="pt-BR" sz="1400" b="1" i="1" dirty="0" err="1"/>
              <a:t>and</a:t>
            </a:r>
            <a:r>
              <a:rPr lang="pt-BR" sz="1400" b="1" i="1" dirty="0"/>
              <a:t> </a:t>
            </a:r>
            <a:r>
              <a:rPr lang="pt-BR" sz="1400" b="1" i="1" dirty="0" err="1"/>
              <a:t>accountability</a:t>
            </a:r>
            <a:r>
              <a:rPr lang="pt-BR" sz="1400" b="1" dirty="0"/>
              <a:t>. </a:t>
            </a:r>
            <a:r>
              <a:rPr lang="pt-BR" sz="1400" b="1" dirty="0" err="1"/>
              <a:t>Buckingham</a:t>
            </a:r>
            <a:r>
              <a:rPr lang="pt-BR" sz="1400" b="1" dirty="0"/>
              <a:t>: Open </a:t>
            </a:r>
            <a:r>
              <a:rPr lang="pt-BR" sz="1400" b="1" dirty="0" err="1"/>
              <a:t>University</a:t>
            </a:r>
            <a:r>
              <a:rPr lang="pt-BR" sz="1400" b="1" dirty="0"/>
              <a:t> Press, 1997.</a:t>
            </a:r>
          </a:p>
          <a:p>
            <a:r>
              <a:rPr lang="pt-BR" sz="1400" b="1" dirty="0"/>
              <a:t>ROSA, João Garcia. </a:t>
            </a:r>
            <a:r>
              <a:rPr lang="pt-BR" sz="1400" b="1" i="1" dirty="0"/>
              <a:t>Inteligência artificial</a:t>
            </a:r>
            <a:r>
              <a:rPr lang="pt-BR" sz="1400" b="1" dirty="0"/>
              <a:t>. Rio de Janeiro: LTC, 2011.</a:t>
            </a:r>
          </a:p>
          <a:p>
            <a:r>
              <a:rPr lang="pt-BR" sz="1400" b="1" dirty="0"/>
              <a:t>SABATIER, Paul A.; WEIBLE, Christopher M. The </a:t>
            </a:r>
            <a:r>
              <a:rPr lang="pt-BR" sz="1400" b="1" dirty="0" err="1"/>
              <a:t>advocacy</a:t>
            </a:r>
            <a:r>
              <a:rPr lang="pt-BR" sz="1400" b="1" dirty="0"/>
              <a:t> </a:t>
            </a:r>
            <a:r>
              <a:rPr lang="pt-BR" sz="1400" b="1" dirty="0" err="1"/>
              <a:t>coalition</a:t>
            </a:r>
            <a:r>
              <a:rPr lang="pt-BR" sz="1400" b="1" dirty="0"/>
              <a:t> framework: </a:t>
            </a:r>
            <a:r>
              <a:rPr lang="pt-BR" sz="1400" b="1" dirty="0" err="1"/>
              <a:t>innovations</a:t>
            </a:r>
            <a:r>
              <a:rPr lang="pt-BR" sz="1400" b="1" dirty="0"/>
              <a:t> </a:t>
            </a:r>
            <a:r>
              <a:rPr lang="pt-BR" sz="1400" b="1" dirty="0" err="1"/>
              <a:t>and</a:t>
            </a:r>
            <a:r>
              <a:rPr lang="pt-BR" sz="1400" b="1" dirty="0"/>
              <a:t> </a:t>
            </a:r>
            <a:r>
              <a:rPr lang="pt-BR" sz="1400" b="1" dirty="0" err="1"/>
              <a:t>clarifications</a:t>
            </a:r>
            <a:r>
              <a:rPr lang="pt-BR" sz="1400" b="1" dirty="0"/>
              <a:t>. In: SABATIER, Paul A. (ed.). </a:t>
            </a:r>
            <a:r>
              <a:rPr lang="pt-BR" sz="1400" b="1" i="1" dirty="0" err="1"/>
              <a:t>Theories</a:t>
            </a:r>
            <a:r>
              <a:rPr lang="pt-BR" sz="1400" b="1" i="1" dirty="0"/>
              <a:t> </a:t>
            </a:r>
            <a:r>
              <a:rPr lang="pt-BR" sz="1400" b="1" i="1" dirty="0" err="1"/>
              <a:t>of</a:t>
            </a:r>
            <a:r>
              <a:rPr lang="pt-BR" sz="1400" b="1" i="1" dirty="0"/>
              <a:t> </a:t>
            </a:r>
            <a:r>
              <a:rPr lang="pt-BR" sz="1400" b="1" i="1" dirty="0" err="1"/>
              <a:t>the</a:t>
            </a:r>
            <a:r>
              <a:rPr lang="pt-BR" sz="1400" b="1" i="1" dirty="0"/>
              <a:t> </a:t>
            </a:r>
            <a:r>
              <a:rPr lang="pt-BR" sz="1400" b="1" i="1" dirty="0" err="1"/>
              <a:t>policy</a:t>
            </a:r>
            <a:r>
              <a:rPr lang="pt-BR" sz="1400" b="1" i="1" dirty="0"/>
              <a:t> </a:t>
            </a:r>
            <a:r>
              <a:rPr lang="pt-BR" sz="1400" b="1" i="1" dirty="0" err="1"/>
              <a:t>process</a:t>
            </a:r>
            <a:r>
              <a:rPr lang="pt-BR" sz="1400" b="1" dirty="0"/>
              <a:t>. 2. ed. Boulder: </a:t>
            </a:r>
            <a:r>
              <a:rPr lang="pt-BR" sz="1400" b="1" dirty="0" err="1"/>
              <a:t>Westview</a:t>
            </a:r>
            <a:r>
              <a:rPr lang="pt-BR" sz="1400" b="1" dirty="0"/>
              <a:t> Press, 2007. p. 189-220.</a:t>
            </a:r>
          </a:p>
          <a:p>
            <a:r>
              <a:rPr lang="pt-BR" sz="1400" b="1" dirty="0"/>
              <a:t>TRIBUNAL DE CONTAS DA UNIÃO (TCU). </a:t>
            </a:r>
            <a:r>
              <a:rPr lang="pt-BR" sz="1400" b="1" i="1" dirty="0"/>
              <a:t>Referencial básico de governança organizacional.</a:t>
            </a:r>
            <a:r>
              <a:rPr lang="pt-BR" sz="1400" b="1" dirty="0"/>
              <a:t> Brasil: TCU, 2020.</a:t>
            </a:r>
          </a:p>
          <a:p>
            <a:r>
              <a:rPr lang="pt-BR" sz="1400" b="1" dirty="0"/>
              <a:t>WEBER, Max. Economia e sociedade: </a:t>
            </a:r>
            <a:r>
              <a:rPr lang="pt-BR" sz="1400" b="1" i="1" dirty="0"/>
              <a:t>fundamentos da sociologia compreensiva</a:t>
            </a:r>
            <a:r>
              <a:rPr lang="pt-BR" sz="1400" b="1" dirty="0"/>
              <a:t>. Brasília: UnB, 1999.</a:t>
            </a:r>
          </a:p>
          <a:p>
            <a:r>
              <a:rPr lang="pt-BR" sz="1400" b="1" dirty="0"/>
              <a:t> </a:t>
            </a:r>
          </a:p>
          <a:p>
            <a:r>
              <a:rPr lang="pt-BR" sz="1400" b="1" dirty="0"/>
              <a:t> </a:t>
            </a:r>
          </a:p>
          <a:p>
            <a:r>
              <a:rPr lang="pt-BR" sz="1400" b="1" dirty="0"/>
              <a:t> </a:t>
            </a:r>
          </a:p>
          <a:p>
            <a:r>
              <a:rPr lang="pt-BR" sz="1400" b="1" dirty="0"/>
              <a:t> </a:t>
            </a:r>
            <a:endParaRPr lang="pt-BR" sz="1400" dirty="0"/>
          </a:p>
          <a:p>
            <a:r>
              <a:rPr lang="pt-BR" sz="1600" b="1" dirty="0"/>
              <a:t> </a:t>
            </a:r>
            <a:endParaRPr lang="pt-BR" sz="1600" dirty="0"/>
          </a:p>
          <a:p>
            <a:endParaRPr lang="pt-BR" sz="1600" dirty="0">
              <a:solidFill>
                <a:schemeClr val="accent1"/>
              </a:solidFill>
            </a:endParaRPr>
          </a:p>
        </p:txBody>
      </p:sp>
    </p:spTree>
    <p:extLst>
      <p:ext uri="{BB962C8B-B14F-4D97-AF65-F5344CB8AC3E}">
        <p14:creationId xmlns:p14="http://schemas.microsoft.com/office/powerpoint/2010/main" val="3550027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7CC93E-563C-48D2-82D7-3867C854586B}"/>
              </a:ext>
            </a:extLst>
          </p:cNvPr>
          <p:cNvSpPr>
            <a:spLocks noGrp="1"/>
          </p:cNvSpPr>
          <p:nvPr>
            <p:ph type="title"/>
          </p:nvPr>
        </p:nvSpPr>
        <p:spPr>
          <a:xfrm>
            <a:off x="1914082" y="516834"/>
            <a:ext cx="9622804" cy="967409"/>
          </a:xfrm>
        </p:spPr>
        <p:txBody>
          <a:bodyPr>
            <a:normAutofit/>
          </a:bodyPr>
          <a:lstStyle/>
          <a:p>
            <a:r>
              <a:rPr lang="pt-BR" sz="2400" b="1" dirty="0" smtClean="0">
                <a:solidFill>
                  <a:schemeClr val="accent2">
                    <a:lumMod val="50000"/>
                  </a:schemeClr>
                </a:solidFill>
              </a:rPr>
              <a:t/>
            </a:r>
            <a:br>
              <a:rPr lang="pt-BR" sz="2400" b="1" dirty="0" smtClean="0">
                <a:solidFill>
                  <a:schemeClr val="accent2">
                    <a:lumMod val="50000"/>
                  </a:schemeClr>
                </a:solidFill>
              </a:rPr>
            </a:br>
            <a:r>
              <a:rPr lang="pt-BR" sz="1800" b="1" dirty="0" smtClean="0">
                <a:solidFill>
                  <a:schemeClr val="accent2">
                    <a:lumMod val="50000"/>
                  </a:schemeClr>
                </a:solidFill>
              </a:rPr>
              <a:t>1. Título do trabalho</a:t>
            </a:r>
            <a:endParaRPr lang="pt-BR" sz="1800" b="1" dirty="0">
              <a:solidFill>
                <a:schemeClr val="accent2">
                  <a:lumMod val="50000"/>
                </a:schemeClr>
              </a:solidFill>
            </a:endParaRPr>
          </a:p>
        </p:txBody>
      </p:sp>
      <p:sp>
        <p:nvSpPr>
          <p:cNvPr id="3" name="Espaço Reservado para Conteúdo 2">
            <a:extLst>
              <a:ext uri="{FF2B5EF4-FFF2-40B4-BE49-F238E27FC236}">
                <a16:creationId xmlns:a16="http://schemas.microsoft.com/office/drawing/2014/main" id="{0EED2375-6C63-4141-95A2-5AEF3545CB3A}"/>
              </a:ext>
            </a:extLst>
          </p:cNvPr>
          <p:cNvSpPr>
            <a:spLocks noGrp="1"/>
          </p:cNvSpPr>
          <p:nvPr>
            <p:ph idx="1"/>
          </p:nvPr>
        </p:nvSpPr>
        <p:spPr>
          <a:xfrm>
            <a:off x="2215608" y="1484243"/>
            <a:ext cx="8521148" cy="3564835"/>
          </a:xfrm>
        </p:spPr>
        <p:txBody>
          <a:bodyPr>
            <a:noAutofit/>
          </a:bodyPr>
          <a:lstStyle/>
          <a:p>
            <a:pPr marL="0" indent="0" algn="just">
              <a:lnSpc>
                <a:spcPct val="150000"/>
              </a:lnSpc>
              <a:buNone/>
            </a:pPr>
            <a:r>
              <a:rPr lang="pt-BR" sz="1600" b="1" dirty="0" smtClean="0">
                <a:solidFill>
                  <a:schemeClr val="tx1"/>
                </a:solidFill>
              </a:rPr>
              <a:t>Implicações do subsistema da governança da inteligência artificial (IA) no sistema de governança da Administração Pública federal: análise do Projeto de Lei nº 2.338/2023</a:t>
            </a:r>
          </a:p>
          <a:p>
            <a:pPr marL="0" indent="0" algn="just">
              <a:lnSpc>
                <a:spcPct val="150000"/>
              </a:lnSpc>
              <a:buNone/>
            </a:pPr>
            <a:endParaRPr lang="pt-BR" sz="1600" dirty="0" smtClean="0">
              <a:solidFill>
                <a:schemeClr val="accent2">
                  <a:lumMod val="50000"/>
                </a:schemeClr>
              </a:solidFill>
            </a:endParaRPr>
          </a:p>
          <a:p>
            <a:pPr marL="0" indent="0" algn="just">
              <a:lnSpc>
                <a:spcPct val="150000"/>
              </a:lnSpc>
              <a:buNone/>
            </a:pPr>
            <a:endParaRPr lang="pt-BR" sz="1600" b="1" dirty="0" smtClean="0">
              <a:solidFill>
                <a:schemeClr val="accent2">
                  <a:lumMod val="50000"/>
                </a:schemeClr>
              </a:solidFill>
            </a:endParaRPr>
          </a:p>
          <a:p>
            <a:pPr marL="0" indent="0" algn="just">
              <a:lnSpc>
                <a:spcPct val="150000"/>
              </a:lnSpc>
              <a:buNone/>
            </a:pPr>
            <a:endParaRPr lang="pt-BR" sz="2400" b="1" dirty="0">
              <a:solidFill>
                <a:schemeClr val="accent2">
                  <a:lumMod val="50000"/>
                </a:schemeClr>
              </a:solidFill>
            </a:endParaRPr>
          </a:p>
        </p:txBody>
      </p:sp>
    </p:spTree>
    <p:extLst>
      <p:ext uri="{BB962C8B-B14F-4D97-AF65-F5344CB8AC3E}">
        <p14:creationId xmlns:p14="http://schemas.microsoft.com/office/powerpoint/2010/main" val="1102226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C24B12-4751-4C34-9280-F2BF383630CE}"/>
              </a:ext>
            </a:extLst>
          </p:cNvPr>
          <p:cNvSpPr>
            <a:spLocks noGrp="1"/>
          </p:cNvSpPr>
          <p:nvPr>
            <p:ph type="title"/>
          </p:nvPr>
        </p:nvSpPr>
        <p:spPr>
          <a:xfrm>
            <a:off x="1868557" y="291548"/>
            <a:ext cx="10171043" cy="689528"/>
          </a:xfrm>
        </p:spPr>
        <p:txBody>
          <a:bodyPr>
            <a:normAutofit fontScale="90000"/>
          </a:bodyPr>
          <a:lstStyle/>
          <a:p>
            <a:r>
              <a:rPr lang="pt-BR" sz="2400" b="1" dirty="0">
                <a:solidFill>
                  <a:schemeClr val="accent2">
                    <a:lumMod val="50000"/>
                  </a:schemeClr>
                </a:solidFill>
              </a:rPr>
              <a:t/>
            </a:r>
            <a:br>
              <a:rPr lang="pt-BR" sz="2400" b="1" dirty="0">
                <a:solidFill>
                  <a:schemeClr val="accent2">
                    <a:lumMod val="50000"/>
                  </a:schemeClr>
                </a:solidFill>
              </a:rPr>
            </a:br>
            <a:r>
              <a:rPr lang="pt-BR" sz="2400" b="1" dirty="0" smtClean="0">
                <a:solidFill>
                  <a:schemeClr val="accent2">
                    <a:lumMod val="50000"/>
                  </a:schemeClr>
                </a:solidFill>
              </a:rPr>
              <a:t>2. Justificativa</a:t>
            </a:r>
            <a:endParaRPr lang="pt-BR" sz="2000" b="1" dirty="0">
              <a:solidFill>
                <a:schemeClr val="accent2">
                  <a:lumMod val="50000"/>
                </a:schemeClr>
              </a:solidFill>
            </a:endParaRPr>
          </a:p>
        </p:txBody>
      </p:sp>
      <p:sp>
        <p:nvSpPr>
          <p:cNvPr id="3" name="Espaço Reservado para Conteúdo 2">
            <a:extLst>
              <a:ext uri="{FF2B5EF4-FFF2-40B4-BE49-F238E27FC236}">
                <a16:creationId xmlns:a16="http://schemas.microsoft.com/office/drawing/2014/main" id="{509B057E-C1E0-4F6A-B38D-C7C81DB16CEE}"/>
              </a:ext>
            </a:extLst>
          </p:cNvPr>
          <p:cNvSpPr>
            <a:spLocks noGrp="1"/>
          </p:cNvSpPr>
          <p:nvPr>
            <p:ph idx="1"/>
          </p:nvPr>
        </p:nvSpPr>
        <p:spPr>
          <a:xfrm>
            <a:off x="1716572" y="1201806"/>
            <a:ext cx="9397516" cy="4800600"/>
          </a:xfrm>
        </p:spPr>
        <p:txBody>
          <a:bodyPr>
            <a:noAutofit/>
          </a:bodyPr>
          <a:lstStyle/>
          <a:p>
            <a:pPr marL="0" indent="0" algn="just">
              <a:lnSpc>
                <a:spcPct val="150000"/>
              </a:lnSpc>
              <a:buNone/>
            </a:pPr>
            <a:r>
              <a:rPr lang="pt-BR" sz="1500" b="1" dirty="0"/>
              <a:t>A crescente utilização de sistemas da IA </a:t>
            </a:r>
            <a:r>
              <a:rPr lang="pt-BR" sz="1500" b="1" dirty="0" smtClean="0"/>
              <a:t>tem provocado impactos profundos nas sociedades contemporâneas, transformando setores como a ciência, a economia, o direito, a engenharia e a própria administração pública. </a:t>
            </a:r>
          </a:p>
          <a:p>
            <a:pPr marL="0" indent="0" algn="just">
              <a:lnSpc>
                <a:spcPct val="150000"/>
              </a:lnSpc>
              <a:buNone/>
            </a:pPr>
            <a:r>
              <a:rPr lang="pt-BR" sz="1500" b="1" dirty="0" smtClean="0"/>
              <a:t>No âmbito da Administração </a:t>
            </a:r>
            <a:r>
              <a:rPr lang="pt-BR" sz="1500" b="1" dirty="0"/>
              <a:t>P</a:t>
            </a:r>
            <a:r>
              <a:rPr lang="pt-BR" sz="1500" b="1" dirty="0" smtClean="0"/>
              <a:t>ública federal, a aplicação de tecnologias de IA tem atingido áreas importantes e estratégicas como a educação, a saúde, o trabalho, a tributação e a segurança pública, reconfigurando o processo de </a:t>
            </a:r>
            <a:r>
              <a:rPr lang="pt-BR" sz="1500" b="1" dirty="0"/>
              <a:t>formulação, implementação e avaliação de políticas públicas. </a:t>
            </a:r>
            <a:endParaRPr lang="pt-BR" sz="1500" b="1" dirty="0" smtClean="0"/>
          </a:p>
          <a:p>
            <a:pPr marL="0" indent="0" algn="just">
              <a:lnSpc>
                <a:spcPct val="150000"/>
              </a:lnSpc>
              <a:buNone/>
            </a:pPr>
            <a:r>
              <a:rPr lang="pt-BR" sz="1500" b="1" dirty="0" smtClean="0"/>
              <a:t>Nesse </a:t>
            </a:r>
            <a:r>
              <a:rPr lang="pt-BR" sz="1500" b="1" dirty="0"/>
              <a:t>contexto, o PL nº 2.338/2023 propõe um marco regulatório abrangente </a:t>
            </a:r>
            <a:r>
              <a:rPr lang="pt-BR" sz="1500" b="1" dirty="0" smtClean="0"/>
              <a:t>da governança </a:t>
            </a:r>
            <a:r>
              <a:rPr lang="pt-BR" sz="1500" b="1" dirty="0"/>
              <a:t>da IA no </a:t>
            </a:r>
            <a:r>
              <a:rPr lang="pt-BR" sz="1500" b="1" dirty="0" smtClean="0"/>
              <a:t>Brasil, estabelecendo </a:t>
            </a:r>
            <a:r>
              <a:rPr lang="pt-BR" sz="1500" b="1" dirty="0">
                <a:solidFill>
                  <a:schemeClr val="tx1"/>
                </a:solidFill>
              </a:rPr>
              <a:t>princípios, </a:t>
            </a:r>
            <a:r>
              <a:rPr lang="pt-BR" sz="1500" b="1" dirty="0" smtClean="0">
                <a:solidFill>
                  <a:schemeClr val="tx1"/>
                </a:solidFill>
              </a:rPr>
              <a:t>direitos, categorização e gestão de riscos, mecanismos </a:t>
            </a:r>
            <a:r>
              <a:rPr lang="pt-BR" sz="1500" b="1" dirty="0">
                <a:solidFill>
                  <a:schemeClr val="tx1"/>
                </a:solidFill>
              </a:rPr>
              <a:t>de governança, </a:t>
            </a:r>
            <a:r>
              <a:rPr lang="pt-BR" sz="1500" b="1" dirty="0" smtClean="0">
                <a:solidFill>
                  <a:schemeClr val="tx1"/>
                </a:solidFill>
              </a:rPr>
              <a:t>avaliação de impacto logarítmico, supervisão</a:t>
            </a:r>
            <a:r>
              <a:rPr lang="pt-BR" sz="1500" b="1" dirty="0">
                <a:solidFill>
                  <a:schemeClr val="tx1"/>
                </a:solidFill>
              </a:rPr>
              <a:t>, fiscalização, responsabilização, estruturas e competências institucionais no uso e desenvolvimento da IA.</a:t>
            </a:r>
          </a:p>
          <a:p>
            <a:pPr marL="0" indent="0" algn="just">
              <a:lnSpc>
                <a:spcPct val="150000"/>
              </a:lnSpc>
              <a:buNone/>
            </a:pPr>
            <a:endParaRPr lang="pt-BR" sz="1500" dirty="0" smtClean="0">
              <a:solidFill>
                <a:schemeClr val="accent2">
                  <a:lumMod val="50000"/>
                </a:schemeClr>
              </a:solidFill>
            </a:endParaRPr>
          </a:p>
          <a:p>
            <a:pPr marL="0" indent="0" algn="just">
              <a:lnSpc>
                <a:spcPct val="150000"/>
              </a:lnSpc>
              <a:buNone/>
            </a:pPr>
            <a:r>
              <a:rPr lang="pt-BR" sz="1500" dirty="0" smtClean="0">
                <a:solidFill>
                  <a:schemeClr val="accent2">
                    <a:lumMod val="50000"/>
                  </a:schemeClr>
                </a:solidFill>
              </a:rPr>
              <a:t> </a:t>
            </a:r>
            <a:endParaRPr lang="pt-BR" sz="1500" dirty="0">
              <a:solidFill>
                <a:schemeClr val="accent2">
                  <a:lumMod val="50000"/>
                </a:schemeClr>
              </a:solidFill>
            </a:endParaRPr>
          </a:p>
        </p:txBody>
      </p:sp>
    </p:spTree>
    <p:extLst>
      <p:ext uri="{BB962C8B-B14F-4D97-AF65-F5344CB8AC3E}">
        <p14:creationId xmlns:p14="http://schemas.microsoft.com/office/powerpoint/2010/main" val="1383572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C24B12-4751-4C34-9280-F2BF383630CE}"/>
              </a:ext>
            </a:extLst>
          </p:cNvPr>
          <p:cNvSpPr>
            <a:spLocks noGrp="1"/>
          </p:cNvSpPr>
          <p:nvPr>
            <p:ph type="title"/>
          </p:nvPr>
        </p:nvSpPr>
        <p:spPr>
          <a:xfrm>
            <a:off x="1868557" y="291548"/>
            <a:ext cx="10171043" cy="689528"/>
          </a:xfrm>
        </p:spPr>
        <p:txBody>
          <a:bodyPr>
            <a:normAutofit fontScale="90000"/>
          </a:bodyPr>
          <a:lstStyle/>
          <a:p>
            <a:r>
              <a:rPr lang="pt-BR" sz="2400" b="1" dirty="0" smtClean="0">
                <a:solidFill>
                  <a:schemeClr val="accent2">
                    <a:lumMod val="50000"/>
                  </a:schemeClr>
                </a:solidFill>
              </a:rPr>
              <a:t/>
            </a:r>
            <a:br>
              <a:rPr lang="pt-BR" sz="2400" b="1" dirty="0" smtClean="0">
                <a:solidFill>
                  <a:schemeClr val="accent2">
                    <a:lumMod val="50000"/>
                  </a:schemeClr>
                </a:solidFill>
              </a:rPr>
            </a:br>
            <a:r>
              <a:rPr lang="pt-BR" sz="2400" b="1" dirty="0" smtClean="0">
                <a:solidFill>
                  <a:schemeClr val="accent2">
                    <a:lumMod val="50000"/>
                  </a:schemeClr>
                </a:solidFill>
              </a:rPr>
              <a:t>3. Objetivo</a:t>
            </a:r>
            <a:endParaRPr lang="pt-BR" sz="2000" b="1" dirty="0">
              <a:solidFill>
                <a:schemeClr val="accent2">
                  <a:lumMod val="50000"/>
                </a:schemeClr>
              </a:solidFill>
            </a:endParaRPr>
          </a:p>
        </p:txBody>
      </p:sp>
      <p:sp>
        <p:nvSpPr>
          <p:cNvPr id="3" name="Espaço Reservado para Conteúdo 2">
            <a:extLst>
              <a:ext uri="{FF2B5EF4-FFF2-40B4-BE49-F238E27FC236}">
                <a16:creationId xmlns:a16="http://schemas.microsoft.com/office/drawing/2014/main" id="{509B057E-C1E0-4F6A-B38D-C7C81DB16CEE}"/>
              </a:ext>
            </a:extLst>
          </p:cNvPr>
          <p:cNvSpPr>
            <a:spLocks noGrp="1"/>
          </p:cNvSpPr>
          <p:nvPr>
            <p:ph idx="1"/>
          </p:nvPr>
        </p:nvSpPr>
        <p:spPr>
          <a:xfrm>
            <a:off x="1716572" y="1201806"/>
            <a:ext cx="9397516" cy="4800600"/>
          </a:xfrm>
        </p:spPr>
        <p:txBody>
          <a:bodyPr>
            <a:noAutofit/>
          </a:bodyPr>
          <a:lstStyle/>
          <a:p>
            <a:pPr marL="0" indent="0" algn="just">
              <a:lnSpc>
                <a:spcPct val="150000"/>
              </a:lnSpc>
              <a:buNone/>
            </a:pPr>
            <a:r>
              <a:rPr lang="pt-BR" sz="1450" b="1" dirty="0" smtClean="0">
                <a:solidFill>
                  <a:schemeClr val="tx1"/>
                </a:solidFill>
              </a:rPr>
              <a:t>Analisar de que forma o Projeto de Lei nº 2.338/2023 organiza a governança da IA como um subsistema integrado ao sistema de governança da Administração Pública federal e quais são suas implicações institucionais, organizacionais e procedimentais, especialmente no processo de formulação, implementação e avaliação de políticas públicas, em um contexto de crescente incorporação de tecnologias de IA na gestão estatal.</a:t>
            </a:r>
          </a:p>
          <a:p>
            <a:pPr marL="0" indent="0" algn="just">
              <a:lnSpc>
                <a:spcPct val="150000"/>
              </a:lnSpc>
              <a:buNone/>
            </a:pPr>
            <a:r>
              <a:rPr lang="pt-BR" sz="1450" b="1" dirty="0" smtClean="0">
                <a:solidFill>
                  <a:schemeClr val="tx1"/>
                </a:solidFill>
              </a:rPr>
              <a:t>Inspirado </a:t>
            </a:r>
            <a:r>
              <a:rPr lang="pt-BR" sz="1450" b="1" dirty="0">
                <a:solidFill>
                  <a:schemeClr val="tx1"/>
                </a:solidFill>
              </a:rPr>
              <a:t>na Teoria dos Sistemas de </a:t>
            </a:r>
            <a:r>
              <a:rPr lang="pt-BR" sz="1450" b="1" dirty="0" err="1">
                <a:solidFill>
                  <a:schemeClr val="tx1"/>
                </a:solidFill>
              </a:rPr>
              <a:t>Niklas</a:t>
            </a:r>
            <a:r>
              <a:rPr lang="pt-BR" sz="1450" b="1" dirty="0">
                <a:solidFill>
                  <a:schemeClr val="tx1"/>
                </a:solidFill>
              </a:rPr>
              <a:t> </a:t>
            </a:r>
            <a:r>
              <a:rPr lang="pt-BR" sz="1450" b="1" dirty="0" err="1">
                <a:solidFill>
                  <a:schemeClr val="tx1"/>
                </a:solidFill>
              </a:rPr>
              <a:t>Luhmann</a:t>
            </a:r>
            <a:r>
              <a:rPr lang="pt-BR" sz="1450" b="1" dirty="0">
                <a:solidFill>
                  <a:schemeClr val="tx1"/>
                </a:solidFill>
              </a:rPr>
              <a:t> e na Teoria dos </a:t>
            </a:r>
            <a:r>
              <a:rPr lang="pt-BR" sz="1450" b="1" dirty="0" smtClean="0">
                <a:solidFill>
                  <a:schemeClr val="tx1"/>
                </a:solidFill>
              </a:rPr>
              <a:t>Subsistemas </a:t>
            </a:r>
            <a:r>
              <a:rPr lang="pt-BR" sz="1450" b="1" dirty="0">
                <a:solidFill>
                  <a:schemeClr val="tx1"/>
                </a:solidFill>
              </a:rPr>
              <a:t>de </a:t>
            </a:r>
            <a:r>
              <a:rPr lang="pt-BR" sz="1450" b="1" dirty="0" smtClean="0">
                <a:solidFill>
                  <a:schemeClr val="tx1"/>
                </a:solidFill>
              </a:rPr>
              <a:t>Políticas Públicas </a:t>
            </a:r>
            <a:r>
              <a:rPr lang="pt-BR" sz="1450" b="1" dirty="0">
                <a:solidFill>
                  <a:schemeClr val="tx1"/>
                </a:solidFill>
              </a:rPr>
              <a:t>de Paul </a:t>
            </a:r>
            <a:r>
              <a:rPr lang="pt-BR" sz="1450" b="1" dirty="0" err="1">
                <a:solidFill>
                  <a:schemeClr val="tx1"/>
                </a:solidFill>
              </a:rPr>
              <a:t>Sebatier</a:t>
            </a:r>
            <a:r>
              <a:rPr lang="pt-BR" sz="1450" b="1" dirty="0">
                <a:solidFill>
                  <a:schemeClr val="tx1"/>
                </a:solidFill>
              </a:rPr>
              <a:t> e Christopher </a:t>
            </a:r>
            <a:r>
              <a:rPr lang="pt-BR" sz="1450" b="1" dirty="0" err="1">
                <a:solidFill>
                  <a:schemeClr val="tx1"/>
                </a:solidFill>
              </a:rPr>
              <a:t>Weible</a:t>
            </a:r>
            <a:r>
              <a:rPr lang="pt-BR" sz="1450" b="1" dirty="0">
                <a:solidFill>
                  <a:schemeClr val="tx1"/>
                </a:solidFill>
              </a:rPr>
              <a:t>, </a:t>
            </a:r>
            <a:r>
              <a:rPr lang="pt-BR" sz="1450" b="1" dirty="0" smtClean="0">
                <a:solidFill>
                  <a:schemeClr val="tx1"/>
                </a:solidFill>
              </a:rPr>
              <a:t>o trabalho </a:t>
            </a:r>
            <a:r>
              <a:rPr lang="pt-BR" sz="1450" b="1" dirty="0">
                <a:solidFill>
                  <a:schemeClr val="tx1"/>
                </a:solidFill>
              </a:rPr>
              <a:t>propõe compreender a governança </a:t>
            </a:r>
            <a:r>
              <a:rPr lang="pt-BR" sz="1450" b="1" dirty="0" smtClean="0">
                <a:solidFill>
                  <a:schemeClr val="tx1"/>
                </a:solidFill>
              </a:rPr>
              <a:t>pública numa perspectiva sistêmica, passando a concebê-la como </a:t>
            </a:r>
            <a:r>
              <a:rPr lang="pt-BR" sz="1450" b="1" dirty="0">
                <a:solidFill>
                  <a:schemeClr val="tx1"/>
                </a:solidFill>
              </a:rPr>
              <a:t>um sistema composto por subsistemas setoriais de </a:t>
            </a:r>
            <a:r>
              <a:rPr lang="pt-BR" sz="1450" b="1" dirty="0" smtClean="0">
                <a:solidFill>
                  <a:schemeClr val="tx1"/>
                </a:solidFill>
              </a:rPr>
              <a:t>governança autônomos</a:t>
            </a:r>
            <a:r>
              <a:rPr lang="pt-BR" sz="1450" b="1" dirty="0">
                <a:solidFill>
                  <a:schemeClr val="tx1"/>
                </a:solidFill>
              </a:rPr>
              <a:t>, mas interdependentes e articulados entre si, </a:t>
            </a:r>
            <a:r>
              <a:rPr lang="pt-BR" sz="1450" b="1" dirty="0" smtClean="0">
                <a:solidFill>
                  <a:schemeClr val="tx1"/>
                </a:solidFill>
              </a:rPr>
              <a:t>nos quais instituições, regras, atores, processos e fluxos de informação interagem continuamente para produzir decisões e resultados coletivos.</a:t>
            </a:r>
          </a:p>
          <a:p>
            <a:pPr marL="0" indent="0" algn="just">
              <a:lnSpc>
                <a:spcPct val="150000"/>
              </a:lnSpc>
              <a:buNone/>
            </a:pPr>
            <a:r>
              <a:rPr lang="pt-BR" sz="1450" b="1" dirty="0" smtClean="0">
                <a:solidFill>
                  <a:schemeClr val="tx1"/>
                </a:solidFill>
              </a:rPr>
              <a:t>Dessa forma, o modelo de governança da IA proposto pelo projeto de lei pode ser entendido, conceitual e operacionalmente, como um subsistema setorial, análogo ao da saúde, da educação ou da segurança pública, integrando-se ao sistema de governança da Administração Pública federal.</a:t>
            </a:r>
          </a:p>
        </p:txBody>
      </p:sp>
    </p:spTree>
    <p:extLst>
      <p:ext uri="{BB962C8B-B14F-4D97-AF65-F5344CB8AC3E}">
        <p14:creationId xmlns:p14="http://schemas.microsoft.com/office/powerpoint/2010/main" val="20381154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4038CA-9DBF-4AEC-87E8-45472547772D}"/>
              </a:ext>
            </a:extLst>
          </p:cNvPr>
          <p:cNvSpPr>
            <a:spLocks noGrp="1"/>
          </p:cNvSpPr>
          <p:nvPr>
            <p:ph type="title"/>
          </p:nvPr>
        </p:nvSpPr>
        <p:spPr>
          <a:xfrm>
            <a:off x="1431236" y="291547"/>
            <a:ext cx="10601738" cy="622853"/>
          </a:xfrm>
        </p:spPr>
        <p:txBody>
          <a:bodyPr>
            <a:noAutofit/>
          </a:bodyPr>
          <a:lstStyle/>
          <a:p>
            <a:pPr algn="ctr"/>
            <a:r>
              <a:rPr lang="pt-BR" sz="1800" b="1" dirty="0" smtClean="0">
                <a:solidFill>
                  <a:schemeClr val="accent2">
                    <a:lumMod val="50000"/>
                  </a:schemeClr>
                </a:solidFill>
              </a:rPr>
              <a:t>4. Projeto de Lei nº 2.338/2023: principais aspectos</a:t>
            </a:r>
            <a:endParaRPr lang="pt-BR" sz="1800" b="1" dirty="0">
              <a:solidFill>
                <a:schemeClr val="accent2">
                  <a:lumMod val="50000"/>
                </a:schemeClr>
              </a:solidFill>
            </a:endParaRPr>
          </a:p>
        </p:txBody>
      </p:sp>
      <p:sp>
        <p:nvSpPr>
          <p:cNvPr id="3" name="Espaço Reservado para Conteúdo 2">
            <a:extLst>
              <a:ext uri="{FF2B5EF4-FFF2-40B4-BE49-F238E27FC236}">
                <a16:creationId xmlns:a16="http://schemas.microsoft.com/office/drawing/2014/main" id="{A5E5312D-FA59-47DA-9634-6CBC89B3A556}"/>
              </a:ext>
            </a:extLst>
          </p:cNvPr>
          <p:cNvSpPr>
            <a:spLocks noGrp="1"/>
          </p:cNvSpPr>
          <p:nvPr>
            <p:ph idx="1"/>
          </p:nvPr>
        </p:nvSpPr>
        <p:spPr>
          <a:xfrm>
            <a:off x="2504660" y="970721"/>
            <a:ext cx="8852452" cy="5774635"/>
          </a:xfrm>
        </p:spPr>
        <p:txBody>
          <a:bodyPr>
            <a:normAutofit fontScale="85000" lnSpcReduction="10000"/>
          </a:bodyPr>
          <a:lstStyle/>
          <a:p>
            <a:pPr marL="0" indent="0" algn="just">
              <a:lnSpc>
                <a:spcPct val="150000"/>
              </a:lnSpc>
              <a:buNone/>
            </a:pPr>
            <a:endParaRPr lang="pt-BR" sz="2400" dirty="0"/>
          </a:p>
          <a:p>
            <a:pPr marL="0" indent="0" algn="just">
              <a:lnSpc>
                <a:spcPct val="150000"/>
              </a:lnSpc>
              <a:buNone/>
            </a:pPr>
            <a:r>
              <a:rPr lang="pt-BR" b="1" dirty="0" smtClean="0">
                <a:solidFill>
                  <a:schemeClr val="tx1"/>
                </a:solidFill>
              </a:rPr>
              <a:t>4.1 Contexto político-institucional: crescente preocupação com a regulação da IA.</a:t>
            </a:r>
          </a:p>
          <a:p>
            <a:pPr marL="0" indent="0" algn="just">
              <a:lnSpc>
                <a:spcPct val="150000"/>
              </a:lnSpc>
              <a:buNone/>
            </a:pPr>
            <a:r>
              <a:rPr lang="pt-BR" b="1" dirty="0" smtClean="0">
                <a:solidFill>
                  <a:schemeClr val="tx1"/>
                </a:solidFill>
              </a:rPr>
              <a:t>4.2 Apresentação e tramitação legislativa: proposto pelo Senador Rodrigo Pacheco (PSD-MG) em 3/05/2023, sendo aprovado pelo Senado Federal em 10/12/2024. Em  17/03/2025, foi encaminhado à Câmara dos Deputados para apreciação.</a:t>
            </a:r>
          </a:p>
          <a:p>
            <a:pPr marL="0" indent="0" algn="just">
              <a:lnSpc>
                <a:spcPct val="150000"/>
              </a:lnSpc>
              <a:buNone/>
            </a:pPr>
            <a:r>
              <a:rPr lang="pt-BR" b="1" dirty="0" smtClean="0">
                <a:solidFill>
                  <a:schemeClr val="tx1"/>
                </a:solidFill>
              </a:rPr>
              <a:t>4.3 Debates parlamentares: marcados por conflitos, interesses e disputas sobre o alcance da regulação da IA.</a:t>
            </a:r>
          </a:p>
          <a:p>
            <a:pPr marL="0" indent="0" algn="just">
              <a:lnSpc>
                <a:spcPct val="150000"/>
              </a:lnSpc>
              <a:buNone/>
            </a:pPr>
            <a:r>
              <a:rPr lang="pt-BR" b="1" dirty="0" smtClean="0">
                <a:solidFill>
                  <a:schemeClr val="tx1"/>
                </a:solidFill>
              </a:rPr>
              <a:t>4.4 Natureza e estrutura normativa: projeto de lei nacional, organizado em 12 capítulos e 80 artigos, visando a estabelecer um marco legal da governança da IA no Brasil.</a:t>
            </a:r>
          </a:p>
          <a:p>
            <a:pPr marL="0" indent="0" algn="just">
              <a:lnSpc>
                <a:spcPct val="150000"/>
              </a:lnSpc>
              <a:buNone/>
            </a:pPr>
            <a:r>
              <a:rPr lang="pt-BR" b="1" dirty="0" smtClean="0">
                <a:solidFill>
                  <a:schemeClr val="tx1"/>
                </a:solidFill>
              </a:rPr>
              <a:t>4.5 Principais pontos a serem regulados: princípios, direitos, deveres, categorização e gestão de riscos, medidas de governança, supervisão, fiscalização, responsabilidade, estruturas e competências institucionais.</a:t>
            </a:r>
          </a:p>
          <a:p>
            <a:pPr marL="0" indent="0" algn="just">
              <a:lnSpc>
                <a:spcPct val="150000"/>
              </a:lnSpc>
              <a:buNone/>
            </a:pPr>
            <a:r>
              <a:rPr lang="pt-BR" b="1" dirty="0" smtClean="0">
                <a:solidFill>
                  <a:schemeClr val="tx1"/>
                </a:solidFill>
              </a:rPr>
              <a:t>4.6 Influências internacionais: Regulamento Europeu de Inteligência Artificial (EU AI </a:t>
            </a:r>
            <a:r>
              <a:rPr lang="pt-BR" b="1" dirty="0" err="1" smtClean="0">
                <a:solidFill>
                  <a:schemeClr val="tx1"/>
                </a:solidFill>
              </a:rPr>
              <a:t>Act</a:t>
            </a:r>
            <a:r>
              <a:rPr lang="pt-BR" b="1" dirty="0" smtClean="0">
                <a:solidFill>
                  <a:schemeClr val="tx1"/>
                </a:solidFill>
              </a:rPr>
              <a:t>) e Princípios da OCDE sobre Inteligência Artificial (IA). </a:t>
            </a:r>
          </a:p>
          <a:p>
            <a:pPr algn="just">
              <a:lnSpc>
                <a:spcPct val="150000"/>
              </a:lnSpc>
            </a:pPr>
            <a:endParaRPr lang="pt-BR" b="1" dirty="0">
              <a:solidFill>
                <a:schemeClr val="accent2">
                  <a:lumMod val="50000"/>
                </a:schemeClr>
              </a:solidFill>
            </a:endParaRPr>
          </a:p>
        </p:txBody>
      </p:sp>
    </p:spTree>
    <p:extLst>
      <p:ext uri="{BB962C8B-B14F-4D97-AF65-F5344CB8AC3E}">
        <p14:creationId xmlns:p14="http://schemas.microsoft.com/office/powerpoint/2010/main" val="1157450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237C86-2ED8-402B-9337-E1EEB5B0F0F5}"/>
              </a:ext>
            </a:extLst>
          </p:cNvPr>
          <p:cNvSpPr>
            <a:spLocks noGrp="1"/>
          </p:cNvSpPr>
          <p:nvPr>
            <p:ph type="title"/>
          </p:nvPr>
        </p:nvSpPr>
        <p:spPr>
          <a:xfrm>
            <a:off x="2106371" y="488516"/>
            <a:ext cx="8603382" cy="1301354"/>
          </a:xfrm>
        </p:spPr>
        <p:txBody>
          <a:bodyPr>
            <a:noAutofit/>
          </a:bodyPr>
          <a:lstStyle/>
          <a:p>
            <a:pPr algn="ctr"/>
            <a:r>
              <a:rPr lang="pt-BR" sz="2400" b="1" dirty="0" smtClean="0">
                <a:solidFill>
                  <a:schemeClr val="accent2">
                    <a:lumMod val="50000"/>
                  </a:schemeClr>
                </a:solidFill>
              </a:rPr>
              <a:t/>
            </a:r>
            <a:br>
              <a:rPr lang="pt-BR" sz="2400" b="1" dirty="0" smtClean="0">
                <a:solidFill>
                  <a:schemeClr val="accent2">
                    <a:lumMod val="50000"/>
                  </a:schemeClr>
                </a:solidFill>
              </a:rPr>
            </a:br>
            <a:r>
              <a:rPr lang="pt-BR" sz="2400" b="1" dirty="0">
                <a:solidFill>
                  <a:schemeClr val="accent2">
                    <a:lumMod val="50000"/>
                  </a:schemeClr>
                </a:solidFill>
              </a:rPr>
              <a:t/>
            </a:r>
            <a:br>
              <a:rPr lang="pt-BR" sz="2400" b="1" dirty="0">
                <a:solidFill>
                  <a:schemeClr val="accent2">
                    <a:lumMod val="50000"/>
                  </a:schemeClr>
                </a:solidFill>
              </a:rPr>
            </a:br>
            <a:r>
              <a:rPr lang="pt-BR" sz="2400" b="1" dirty="0" smtClean="0">
                <a:solidFill>
                  <a:schemeClr val="accent2">
                    <a:lumMod val="50000"/>
                  </a:schemeClr>
                </a:solidFill>
              </a:rPr>
              <a:t/>
            </a:r>
            <a:br>
              <a:rPr lang="pt-BR" sz="2400" b="1" dirty="0" smtClean="0">
                <a:solidFill>
                  <a:schemeClr val="accent2">
                    <a:lumMod val="50000"/>
                  </a:schemeClr>
                </a:solidFill>
              </a:rPr>
            </a:br>
            <a:r>
              <a:rPr lang="pt-BR" sz="2400" b="1" dirty="0" smtClean="0">
                <a:solidFill>
                  <a:schemeClr val="accent2">
                    <a:lumMod val="50000"/>
                  </a:schemeClr>
                </a:solidFill>
              </a:rPr>
              <a:t/>
            </a:r>
            <a:br>
              <a:rPr lang="pt-BR" sz="2400" b="1" dirty="0" smtClean="0">
                <a:solidFill>
                  <a:schemeClr val="accent2">
                    <a:lumMod val="50000"/>
                  </a:schemeClr>
                </a:solidFill>
              </a:rPr>
            </a:br>
            <a:r>
              <a:rPr lang="pt-BR" sz="2400" b="1" dirty="0">
                <a:solidFill>
                  <a:schemeClr val="accent2">
                    <a:lumMod val="50000"/>
                  </a:schemeClr>
                </a:solidFill>
              </a:rPr>
              <a:t/>
            </a:r>
            <a:br>
              <a:rPr lang="pt-BR" sz="2400" b="1" dirty="0">
                <a:solidFill>
                  <a:schemeClr val="accent2">
                    <a:lumMod val="50000"/>
                  </a:schemeClr>
                </a:solidFill>
              </a:rPr>
            </a:br>
            <a:r>
              <a:rPr lang="pt-BR" sz="1800" b="1" dirty="0">
                <a:solidFill>
                  <a:schemeClr val="accent2">
                    <a:lumMod val="50000"/>
                  </a:schemeClr>
                </a:solidFill>
              </a:rPr>
              <a:t>5</a:t>
            </a:r>
            <a:r>
              <a:rPr lang="pt-BR" sz="1800" b="1" dirty="0" smtClean="0">
                <a:solidFill>
                  <a:schemeClr val="accent2">
                    <a:lumMod val="50000"/>
                  </a:schemeClr>
                </a:solidFill>
              </a:rPr>
              <a:t>. </a:t>
            </a:r>
            <a:r>
              <a:rPr lang="pt-BR" sz="1800" b="1" dirty="0">
                <a:solidFill>
                  <a:schemeClr val="accent2">
                    <a:lumMod val="50000"/>
                  </a:schemeClr>
                </a:solidFill>
              </a:rPr>
              <a:t>I</a:t>
            </a:r>
            <a:r>
              <a:rPr lang="pt-BR" sz="1800" b="1" dirty="0" smtClean="0">
                <a:solidFill>
                  <a:schemeClr val="accent2">
                    <a:lumMod val="50000"/>
                  </a:schemeClr>
                </a:solidFill>
              </a:rPr>
              <a:t>mplicações do subsistema da governança da IA proposto pelo Projeto de Lei nª 2.338/2023 no sistema da governança da Administração Pública federal</a:t>
            </a:r>
            <a:br>
              <a:rPr lang="pt-BR" sz="1800" b="1" dirty="0" smtClean="0">
                <a:solidFill>
                  <a:schemeClr val="accent2">
                    <a:lumMod val="50000"/>
                  </a:schemeClr>
                </a:solidFill>
              </a:rPr>
            </a:br>
            <a:endParaRPr lang="pt-BR" sz="1800" b="1" dirty="0">
              <a:solidFill>
                <a:schemeClr val="accent2">
                  <a:lumMod val="50000"/>
                </a:schemeClr>
              </a:solidFill>
            </a:endParaRPr>
          </a:p>
        </p:txBody>
      </p:sp>
      <p:sp>
        <p:nvSpPr>
          <p:cNvPr id="3" name="Espaço Reservado para Conteúdo 2">
            <a:extLst>
              <a:ext uri="{FF2B5EF4-FFF2-40B4-BE49-F238E27FC236}">
                <a16:creationId xmlns:a16="http://schemas.microsoft.com/office/drawing/2014/main" id="{8880F198-5160-4C77-AFF6-662A5E31B263}"/>
              </a:ext>
            </a:extLst>
          </p:cNvPr>
          <p:cNvSpPr>
            <a:spLocks noGrp="1"/>
          </p:cNvSpPr>
          <p:nvPr>
            <p:ph idx="1"/>
          </p:nvPr>
        </p:nvSpPr>
        <p:spPr>
          <a:xfrm>
            <a:off x="2237217" y="1789870"/>
            <a:ext cx="9263271" cy="5663027"/>
          </a:xfrm>
        </p:spPr>
        <p:txBody>
          <a:bodyPr>
            <a:noAutofit/>
          </a:bodyPr>
          <a:lstStyle/>
          <a:p>
            <a:pPr marL="0" indent="0" algn="just">
              <a:buNone/>
            </a:pPr>
            <a:r>
              <a:rPr lang="pt-BR" sz="1600" b="1" dirty="0" smtClean="0">
                <a:solidFill>
                  <a:schemeClr val="tx1"/>
                </a:solidFill>
              </a:rPr>
              <a:t>As implicações podem ser sintetizadas em quatro eixos:</a:t>
            </a:r>
          </a:p>
          <a:p>
            <a:pPr marL="0" indent="0" algn="just">
              <a:buNone/>
            </a:pPr>
            <a:endParaRPr lang="pt-BR" sz="1600" b="1" dirty="0" smtClean="0">
              <a:solidFill>
                <a:schemeClr val="tx1"/>
              </a:solidFill>
            </a:endParaRPr>
          </a:p>
          <a:p>
            <a:pPr marL="0" indent="0" algn="just">
              <a:buNone/>
            </a:pPr>
            <a:r>
              <a:rPr lang="pt-BR" sz="1600" b="1" dirty="0" smtClean="0">
                <a:solidFill>
                  <a:schemeClr val="tx1"/>
                </a:solidFill>
              </a:rPr>
              <a:t>5.1 Incorporação de novos princípios </a:t>
            </a:r>
            <a:endParaRPr lang="pt-BR" sz="1600" b="1" dirty="0" smtClean="0">
              <a:solidFill>
                <a:schemeClr val="tx1"/>
              </a:solidFill>
            </a:endParaRPr>
          </a:p>
          <a:p>
            <a:pPr marL="0" indent="0" algn="just">
              <a:buNone/>
            </a:pPr>
            <a:endParaRPr lang="pt-BR" sz="1600" b="1" dirty="0" smtClean="0">
              <a:solidFill>
                <a:schemeClr val="tx1"/>
              </a:solidFill>
            </a:endParaRPr>
          </a:p>
          <a:p>
            <a:pPr marL="0" indent="0" algn="just">
              <a:buNone/>
            </a:pPr>
            <a:r>
              <a:rPr lang="pt-BR" sz="1600" b="1" dirty="0" smtClean="0">
                <a:solidFill>
                  <a:schemeClr val="tx1"/>
                </a:solidFill>
              </a:rPr>
              <a:t> </a:t>
            </a:r>
            <a:r>
              <a:rPr lang="pt-BR" sz="1500" b="1" dirty="0" smtClean="0">
                <a:solidFill>
                  <a:schemeClr val="tx1"/>
                </a:solidFill>
              </a:rPr>
              <a:t>5.1.1 Centralidade da pessoa humana.</a:t>
            </a:r>
          </a:p>
          <a:p>
            <a:pPr marL="0" indent="0" algn="just">
              <a:buNone/>
            </a:pPr>
            <a:r>
              <a:rPr lang="pt-BR" sz="1500" b="1" dirty="0" smtClean="0">
                <a:solidFill>
                  <a:schemeClr val="tx1"/>
                </a:solidFill>
              </a:rPr>
              <a:t>5.1.2 Transparência, </a:t>
            </a:r>
            <a:r>
              <a:rPr lang="pt-BR" sz="1500" b="1" dirty="0" err="1" smtClean="0">
                <a:solidFill>
                  <a:schemeClr val="tx1"/>
                </a:solidFill>
              </a:rPr>
              <a:t>explicabilidade</a:t>
            </a:r>
            <a:r>
              <a:rPr lang="pt-BR" sz="1500" b="1" dirty="0">
                <a:solidFill>
                  <a:schemeClr val="tx1"/>
                </a:solidFill>
              </a:rPr>
              <a:t> </a:t>
            </a:r>
            <a:r>
              <a:rPr lang="pt-BR" sz="1500" b="1" dirty="0" smtClean="0">
                <a:solidFill>
                  <a:schemeClr val="tx1"/>
                </a:solidFill>
              </a:rPr>
              <a:t>e responsabilização.</a:t>
            </a:r>
          </a:p>
          <a:p>
            <a:pPr marL="0" indent="0" algn="just">
              <a:buNone/>
            </a:pPr>
            <a:r>
              <a:rPr lang="pt-BR" sz="1500" b="1" dirty="0" smtClean="0">
                <a:solidFill>
                  <a:schemeClr val="tx1"/>
                </a:solidFill>
              </a:rPr>
              <a:t>5.1.3 </a:t>
            </a:r>
            <a:r>
              <a:rPr lang="pt-BR" sz="1500" b="1" dirty="0" smtClean="0">
                <a:solidFill>
                  <a:schemeClr val="tx1"/>
                </a:solidFill>
              </a:rPr>
              <a:t>Não discriminação algorítmica e supervisão humana.</a:t>
            </a:r>
          </a:p>
          <a:p>
            <a:pPr marL="0" indent="0" algn="just">
              <a:buNone/>
            </a:pPr>
            <a:r>
              <a:rPr lang="pt-BR" sz="1500" b="1" dirty="0" smtClean="0">
                <a:solidFill>
                  <a:schemeClr val="tx1"/>
                </a:solidFill>
              </a:rPr>
              <a:t>5.1.4 </a:t>
            </a:r>
            <a:r>
              <a:rPr lang="pt-BR" sz="1500" b="1" dirty="0" smtClean="0">
                <a:solidFill>
                  <a:schemeClr val="tx1"/>
                </a:solidFill>
              </a:rPr>
              <a:t>Contestabilidade das decisões automatizadas.</a:t>
            </a:r>
          </a:p>
          <a:p>
            <a:pPr marL="0" indent="0" algn="just">
              <a:buNone/>
            </a:pPr>
            <a:r>
              <a:rPr lang="pt-BR" sz="1500" b="1" dirty="0" smtClean="0">
                <a:solidFill>
                  <a:schemeClr val="tx1"/>
                </a:solidFill>
              </a:rPr>
              <a:t>5.1.5 </a:t>
            </a:r>
            <a:r>
              <a:rPr lang="pt-BR" sz="1500" b="1" dirty="0" smtClean="0">
                <a:solidFill>
                  <a:schemeClr val="tx1"/>
                </a:solidFill>
              </a:rPr>
              <a:t>Categorização de riscos: risco excessivo, alto risco e risco baixo ou moderado.</a:t>
            </a:r>
          </a:p>
          <a:p>
            <a:pPr marL="0" indent="0" algn="just">
              <a:buNone/>
            </a:pPr>
            <a:r>
              <a:rPr lang="pt-BR" sz="1500" b="1" dirty="0" smtClean="0">
                <a:solidFill>
                  <a:schemeClr val="tx1"/>
                </a:solidFill>
              </a:rPr>
              <a:t>5.1.6 </a:t>
            </a:r>
            <a:r>
              <a:rPr lang="pt-BR" sz="1500" b="1" dirty="0" smtClean="0">
                <a:solidFill>
                  <a:schemeClr val="tx1"/>
                </a:solidFill>
              </a:rPr>
              <a:t>Governança participativa e proteção de direitos fundamentais.</a:t>
            </a:r>
          </a:p>
          <a:p>
            <a:pPr marL="0" indent="0" algn="just">
              <a:buNone/>
            </a:pPr>
            <a:endParaRPr lang="pt-BR" sz="1500" b="1" dirty="0" smtClean="0">
              <a:solidFill>
                <a:schemeClr val="tx1"/>
              </a:solidFill>
            </a:endParaRPr>
          </a:p>
        </p:txBody>
      </p:sp>
    </p:spTree>
    <p:extLst>
      <p:ext uri="{BB962C8B-B14F-4D97-AF65-F5344CB8AC3E}">
        <p14:creationId xmlns:p14="http://schemas.microsoft.com/office/powerpoint/2010/main" val="1913865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237C86-2ED8-402B-9337-E1EEB5B0F0F5}"/>
              </a:ext>
            </a:extLst>
          </p:cNvPr>
          <p:cNvSpPr>
            <a:spLocks noGrp="1"/>
          </p:cNvSpPr>
          <p:nvPr>
            <p:ph type="title"/>
          </p:nvPr>
        </p:nvSpPr>
        <p:spPr>
          <a:xfrm>
            <a:off x="2106371" y="488516"/>
            <a:ext cx="8603382" cy="1301354"/>
          </a:xfrm>
        </p:spPr>
        <p:txBody>
          <a:bodyPr>
            <a:noAutofit/>
          </a:bodyPr>
          <a:lstStyle/>
          <a:p>
            <a:pPr algn="ctr"/>
            <a:r>
              <a:rPr lang="pt-BR" sz="2400" b="1" dirty="0" smtClean="0">
                <a:solidFill>
                  <a:schemeClr val="accent2">
                    <a:lumMod val="50000"/>
                  </a:schemeClr>
                </a:solidFill>
              </a:rPr>
              <a:t/>
            </a:r>
            <a:br>
              <a:rPr lang="pt-BR" sz="2400" b="1" dirty="0" smtClean="0">
                <a:solidFill>
                  <a:schemeClr val="accent2">
                    <a:lumMod val="50000"/>
                  </a:schemeClr>
                </a:solidFill>
              </a:rPr>
            </a:br>
            <a:r>
              <a:rPr lang="pt-BR" sz="2400" b="1" dirty="0">
                <a:solidFill>
                  <a:schemeClr val="accent2">
                    <a:lumMod val="50000"/>
                  </a:schemeClr>
                </a:solidFill>
              </a:rPr>
              <a:t/>
            </a:r>
            <a:br>
              <a:rPr lang="pt-BR" sz="2400" b="1" dirty="0">
                <a:solidFill>
                  <a:schemeClr val="accent2">
                    <a:lumMod val="50000"/>
                  </a:schemeClr>
                </a:solidFill>
              </a:rPr>
            </a:br>
            <a:r>
              <a:rPr lang="pt-BR" sz="2400" b="1" dirty="0" smtClean="0">
                <a:solidFill>
                  <a:schemeClr val="accent2">
                    <a:lumMod val="50000"/>
                  </a:schemeClr>
                </a:solidFill>
              </a:rPr>
              <a:t/>
            </a:r>
            <a:br>
              <a:rPr lang="pt-BR" sz="2400" b="1" dirty="0" smtClean="0">
                <a:solidFill>
                  <a:schemeClr val="accent2">
                    <a:lumMod val="50000"/>
                  </a:schemeClr>
                </a:solidFill>
              </a:rPr>
            </a:br>
            <a:r>
              <a:rPr lang="pt-BR" sz="2400" b="1" dirty="0" smtClean="0">
                <a:solidFill>
                  <a:schemeClr val="accent2">
                    <a:lumMod val="50000"/>
                  </a:schemeClr>
                </a:solidFill>
              </a:rPr>
              <a:t/>
            </a:r>
            <a:br>
              <a:rPr lang="pt-BR" sz="2400" b="1" dirty="0" smtClean="0">
                <a:solidFill>
                  <a:schemeClr val="accent2">
                    <a:lumMod val="50000"/>
                  </a:schemeClr>
                </a:solidFill>
              </a:rPr>
            </a:br>
            <a:r>
              <a:rPr lang="pt-BR" sz="2400" b="1" dirty="0">
                <a:solidFill>
                  <a:schemeClr val="accent2">
                    <a:lumMod val="50000"/>
                  </a:schemeClr>
                </a:solidFill>
              </a:rPr>
              <a:t/>
            </a:r>
            <a:br>
              <a:rPr lang="pt-BR" sz="2400" b="1" dirty="0">
                <a:solidFill>
                  <a:schemeClr val="accent2">
                    <a:lumMod val="50000"/>
                  </a:schemeClr>
                </a:solidFill>
              </a:rPr>
            </a:br>
            <a:r>
              <a:rPr lang="pt-BR" sz="1800" b="1" dirty="0">
                <a:solidFill>
                  <a:schemeClr val="accent2">
                    <a:lumMod val="50000"/>
                  </a:schemeClr>
                </a:solidFill>
              </a:rPr>
              <a:t>5</a:t>
            </a:r>
            <a:r>
              <a:rPr lang="pt-BR" sz="1800" b="1" dirty="0" smtClean="0">
                <a:solidFill>
                  <a:schemeClr val="accent2">
                    <a:lumMod val="50000"/>
                  </a:schemeClr>
                </a:solidFill>
              </a:rPr>
              <a:t>. Implicações do subsistema da  governança da IA proposto pelo Projeto de Lei nª 2.338/2023 no sistema de governança da Administração Pública federal</a:t>
            </a:r>
            <a:endParaRPr lang="pt-BR" sz="1800" b="1" dirty="0">
              <a:solidFill>
                <a:schemeClr val="accent2">
                  <a:lumMod val="50000"/>
                </a:schemeClr>
              </a:solidFill>
            </a:endParaRPr>
          </a:p>
        </p:txBody>
      </p:sp>
      <p:sp>
        <p:nvSpPr>
          <p:cNvPr id="3" name="Espaço Reservado para Conteúdo 2">
            <a:extLst>
              <a:ext uri="{FF2B5EF4-FFF2-40B4-BE49-F238E27FC236}">
                <a16:creationId xmlns:a16="http://schemas.microsoft.com/office/drawing/2014/main" id="{8880F198-5160-4C77-AFF6-662A5E31B263}"/>
              </a:ext>
            </a:extLst>
          </p:cNvPr>
          <p:cNvSpPr>
            <a:spLocks noGrp="1"/>
          </p:cNvSpPr>
          <p:nvPr>
            <p:ph idx="1"/>
          </p:nvPr>
        </p:nvSpPr>
        <p:spPr>
          <a:xfrm>
            <a:off x="2312520" y="2127458"/>
            <a:ext cx="9263271" cy="5663027"/>
          </a:xfrm>
        </p:spPr>
        <p:txBody>
          <a:bodyPr>
            <a:noAutofit/>
          </a:bodyPr>
          <a:lstStyle/>
          <a:p>
            <a:pPr marL="0" indent="0" algn="just">
              <a:buNone/>
            </a:pPr>
            <a:r>
              <a:rPr lang="pt-BR" sz="1600" b="1" dirty="0" smtClean="0">
                <a:solidFill>
                  <a:schemeClr val="tx1"/>
                </a:solidFill>
              </a:rPr>
              <a:t>5.2 </a:t>
            </a:r>
            <a:r>
              <a:rPr lang="pt-BR" sz="1600" b="1" dirty="0">
                <a:solidFill>
                  <a:schemeClr val="tx1"/>
                </a:solidFill>
              </a:rPr>
              <a:t>Criação de estruturas e competências </a:t>
            </a:r>
            <a:r>
              <a:rPr lang="pt-BR" sz="1600" b="1" dirty="0" smtClean="0">
                <a:solidFill>
                  <a:schemeClr val="tx1"/>
                </a:solidFill>
              </a:rPr>
              <a:t>institucionais</a:t>
            </a:r>
          </a:p>
          <a:p>
            <a:pPr marL="0" indent="0" algn="just">
              <a:buNone/>
            </a:pPr>
            <a:endParaRPr lang="pt-BR" sz="1600" b="1" dirty="0">
              <a:solidFill>
                <a:schemeClr val="tx1"/>
              </a:solidFill>
            </a:endParaRPr>
          </a:p>
          <a:p>
            <a:pPr marL="0" indent="0" algn="just">
              <a:buNone/>
            </a:pPr>
            <a:r>
              <a:rPr lang="pt-BR" sz="1500" b="1" dirty="0">
                <a:solidFill>
                  <a:schemeClr val="tx1"/>
                </a:solidFill>
              </a:rPr>
              <a:t>5.2.1 Sistema Nacional de Regulação e Governança de Inteligência Artificial (SIA),</a:t>
            </a:r>
            <a:r>
              <a:rPr lang="pt-BR" sz="1500" b="1" dirty="0"/>
              <a:t> responsável por coordenar, integrar e harmonizar a atuação dos órgãos e entidades responsáveis pela governança da IA no Brasil.</a:t>
            </a:r>
            <a:endParaRPr lang="pt-BR" sz="1500" b="1" dirty="0">
              <a:solidFill>
                <a:schemeClr val="tx1"/>
              </a:solidFill>
            </a:endParaRPr>
          </a:p>
          <a:p>
            <a:pPr marL="0" indent="0" algn="just">
              <a:buNone/>
            </a:pPr>
            <a:r>
              <a:rPr lang="pt-BR" sz="1500" b="1" dirty="0" smtClean="0">
                <a:solidFill>
                  <a:schemeClr val="tx1"/>
                </a:solidFill>
              </a:rPr>
              <a:t>5.2.2 Autoridade competente, responsável pela coordenação </a:t>
            </a:r>
            <a:r>
              <a:rPr lang="pt-BR" sz="1500" b="1" dirty="0">
                <a:solidFill>
                  <a:schemeClr val="tx1"/>
                </a:solidFill>
              </a:rPr>
              <a:t>do SIA </a:t>
            </a:r>
            <a:r>
              <a:rPr lang="pt-BR" sz="1500" b="1" dirty="0" smtClean="0">
                <a:solidFill>
                  <a:schemeClr val="tx1"/>
                </a:solidFill>
              </a:rPr>
              <a:t>e pela expedição de normas vinculantes de caráter geral sobre IA; e autoridades setoriais, responsáveis pela expedição de normas específicas para a aplicação da IA nos  respectivos setores (saúde, educação, meio ambiente, transporte, etc.). </a:t>
            </a:r>
          </a:p>
          <a:p>
            <a:pPr marL="0" indent="0" algn="just">
              <a:buNone/>
            </a:pPr>
            <a:r>
              <a:rPr lang="pt-BR" sz="1500" b="1" dirty="0">
                <a:solidFill>
                  <a:schemeClr val="tx1"/>
                </a:solidFill>
              </a:rPr>
              <a:t>5</a:t>
            </a:r>
            <a:r>
              <a:rPr lang="pt-BR" sz="1500" b="1" dirty="0" smtClean="0">
                <a:solidFill>
                  <a:schemeClr val="tx1"/>
                </a:solidFill>
              </a:rPr>
              <a:t>.2.3 Conselho Permanente de Cooperação Regulatória de Inteligência Artificial (Cria), responsável por atuar como fórum permanente de cooperação com as autoridades setoriais e a sociedade civil.</a:t>
            </a:r>
          </a:p>
          <a:p>
            <a:pPr marL="0" indent="0" algn="just">
              <a:buNone/>
            </a:pPr>
            <a:r>
              <a:rPr lang="pt-BR" sz="1500" b="1" dirty="0" smtClean="0">
                <a:solidFill>
                  <a:schemeClr val="tx1"/>
                </a:solidFill>
              </a:rPr>
              <a:t> 5.2.4 Comitê de Especialistas e Cientistas de Inteligência Artificial (</a:t>
            </a:r>
            <a:r>
              <a:rPr lang="pt-BR" sz="1500" b="1" dirty="0" err="1" smtClean="0">
                <a:solidFill>
                  <a:schemeClr val="tx1"/>
                </a:solidFill>
              </a:rPr>
              <a:t>Cecia</a:t>
            </a:r>
            <a:r>
              <a:rPr lang="pt-BR" sz="1500" b="1" dirty="0">
                <a:solidFill>
                  <a:schemeClr val="tx1"/>
                </a:solidFill>
              </a:rPr>
              <a:t>), </a:t>
            </a:r>
            <a:r>
              <a:rPr lang="pt-BR" sz="1500" b="1" dirty="0" smtClean="0">
                <a:solidFill>
                  <a:schemeClr val="tx1"/>
                </a:solidFill>
              </a:rPr>
              <a:t>responsável por orientar </a:t>
            </a:r>
            <a:r>
              <a:rPr lang="pt-BR" sz="1500" b="1" dirty="0">
                <a:solidFill>
                  <a:schemeClr val="tx1"/>
                </a:solidFill>
              </a:rPr>
              <a:t>e supervisionar técnica e cientificamente o desenvolvimento e </a:t>
            </a:r>
            <a:r>
              <a:rPr lang="pt-BR" sz="1500" b="1" dirty="0" smtClean="0">
                <a:solidFill>
                  <a:schemeClr val="tx1"/>
                </a:solidFill>
              </a:rPr>
              <a:t>a aplicação responsável da IA.</a:t>
            </a:r>
          </a:p>
          <a:p>
            <a:pPr marL="0" indent="0" algn="just">
              <a:buNone/>
            </a:pPr>
            <a:endParaRPr lang="pt-BR" sz="1600" dirty="0">
              <a:solidFill>
                <a:schemeClr val="tx1"/>
              </a:solidFill>
            </a:endParaRPr>
          </a:p>
          <a:p>
            <a:pPr marL="0" indent="0" algn="just">
              <a:buNone/>
            </a:pPr>
            <a:endParaRPr lang="pt-BR" dirty="0" smtClean="0">
              <a:solidFill>
                <a:schemeClr val="accent2">
                  <a:lumMod val="50000"/>
                </a:schemeClr>
              </a:solidFill>
            </a:endParaRPr>
          </a:p>
          <a:p>
            <a:pPr marL="0" indent="0" algn="just">
              <a:buNone/>
            </a:pPr>
            <a:endParaRPr lang="pt-BR" b="1" dirty="0" smtClean="0">
              <a:solidFill>
                <a:schemeClr val="accent2">
                  <a:lumMod val="50000"/>
                </a:schemeClr>
              </a:solidFill>
            </a:endParaRPr>
          </a:p>
        </p:txBody>
      </p:sp>
    </p:spTree>
    <p:extLst>
      <p:ext uri="{BB962C8B-B14F-4D97-AF65-F5344CB8AC3E}">
        <p14:creationId xmlns:p14="http://schemas.microsoft.com/office/powerpoint/2010/main" val="1393951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237C86-2ED8-402B-9337-E1EEB5B0F0F5}"/>
              </a:ext>
            </a:extLst>
          </p:cNvPr>
          <p:cNvSpPr>
            <a:spLocks noGrp="1"/>
          </p:cNvSpPr>
          <p:nvPr>
            <p:ph type="title"/>
          </p:nvPr>
        </p:nvSpPr>
        <p:spPr>
          <a:xfrm>
            <a:off x="2106371" y="488516"/>
            <a:ext cx="8603382" cy="1301354"/>
          </a:xfrm>
        </p:spPr>
        <p:txBody>
          <a:bodyPr>
            <a:noAutofit/>
          </a:bodyPr>
          <a:lstStyle/>
          <a:p>
            <a:pPr algn="ctr"/>
            <a:r>
              <a:rPr lang="pt-BR" sz="2400" b="1" dirty="0" smtClean="0">
                <a:solidFill>
                  <a:schemeClr val="accent2">
                    <a:lumMod val="50000"/>
                  </a:schemeClr>
                </a:solidFill>
              </a:rPr>
              <a:t/>
            </a:r>
            <a:br>
              <a:rPr lang="pt-BR" sz="2400" b="1" dirty="0" smtClean="0">
                <a:solidFill>
                  <a:schemeClr val="accent2">
                    <a:lumMod val="50000"/>
                  </a:schemeClr>
                </a:solidFill>
              </a:rPr>
            </a:br>
            <a:r>
              <a:rPr lang="pt-BR" sz="2400" b="1" dirty="0">
                <a:solidFill>
                  <a:schemeClr val="accent2">
                    <a:lumMod val="50000"/>
                  </a:schemeClr>
                </a:solidFill>
              </a:rPr>
              <a:t/>
            </a:r>
            <a:br>
              <a:rPr lang="pt-BR" sz="2400" b="1" dirty="0">
                <a:solidFill>
                  <a:schemeClr val="accent2">
                    <a:lumMod val="50000"/>
                  </a:schemeClr>
                </a:solidFill>
              </a:rPr>
            </a:br>
            <a:r>
              <a:rPr lang="pt-BR" sz="2400" b="1" dirty="0" smtClean="0">
                <a:solidFill>
                  <a:schemeClr val="accent2">
                    <a:lumMod val="50000"/>
                  </a:schemeClr>
                </a:solidFill>
              </a:rPr>
              <a:t/>
            </a:r>
            <a:br>
              <a:rPr lang="pt-BR" sz="2400" b="1" dirty="0" smtClean="0">
                <a:solidFill>
                  <a:schemeClr val="accent2">
                    <a:lumMod val="50000"/>
                  </a:schemeClr>
                </a:solidFill>
              </a:rPr>
            </a:br>
            <a:r>
              <a:rPr lang="pt-BR" sz="2400" b="1" dirty="0" smtClean="0">
                <a:solidFill>
                  <a:schemeClr val="accent2">
                    <a:lumMod val="50000"/>
                  </a:schemeClr>
                </a:solidFill>
              </a:rPr>
              <a:t/>
            </a:r>
            <a:br>
              <a:rPr lang="pt-BR" sz="2400" b="1" dirty="0" smtClean="0">
                <a:solidFill>
                  <a:schemeClr val="accent2">
                    <a:lumMod val="50000"/>
                  </a:schemeClr>
                </a:solidFill>
              </a:rPr>
            </a:br>
            <a:r>
              <a:rPr lang="pt-BR" sz="2400" b="1" dirty="0">
                <a:solidFill>
                  <a:schemeClr val="accent2">
                    <a:lumMod val="50000"/>
                  </a:schemeClr>
                </a:solidFill>
              </a:rPr>
              <a:t/>
            </a:r>
            <a:br>
              <a:rPr lang="pt-BR" sz="2400" b="1" dirty="0">
                <a:solidFill>
                  <a:schemeClr val="accent2">
                    <a:lumMod val="50000"/>
                  </a:schemeClr>
                </a:solidFill>
              </a:rPr>
            </a:br>
            <a:endParaRPr lang="pt-BR" sz="2400" b="1" dirty="0">
              <a:solidFill>
                <a:schemeClr val="accent2">
                  <a:lumMod val="50000"/>
                </a:schemeClr>
              </a:solidFill>
            </a:endParaRPr>
          </a:p>
        </p:txBody>
      </p:sp>
      <p:sp>
        <p:nvSpPr>
          <p:cNvPr id="3" name="Espaço Reservado para Conteúdo 2">
            <a:extLst>
              <a:ext uri="{FF2B5EF4-FFF2-40B4-BE49-F238E27FC236}">
                <a16:creationId xmlns:a16="http://schemas.microsoft.com/office/drawing/2014/main" id="{8880F198-5160-4C77-AFF6-662A5E31B263}"/>
              </a:ext>
            </a:extLst>
          </p:cNvPr>
          <p:cNvSpPr>
            <a:spLocks noGrp="1"/>
          </p:cNvSpPr>
          <p:nvPr>
            <p:ph idx="1"/>
          </p:nvPr>
        </p:nvSpPr>
        <p:spPr>
          <a:xfrm>
            <a:off x="2387824" y="1789870"/>
            <a:ext cx="9263271" cy="5663027"/>
          </a:xfrm>
        </p:spPr>
        <p:txBody>
          <a:bodyPr>
            <a:noAutofit/>
          </a:bodyPr>
          <a:lstStyle/>
          <a:p>
            <a:pPr marL="0" indent="0" algn="just">
              <a:buNone/>
            </a:pPr>
            <a:endParaRPr lang="pt-BR" sz="2400" b="1" dirty="0" smtClean="0">
              <a:solidFill>
                <a:schemeClr val="accent2">
                  <a:lumMod val="50000"/>
                </a:schemeClr>
              </a:solidFill>
            </a:endParaRPr>
          </a:p>
          <a:p>
            <a:pPr marL="0" indent="0" algn="ctr">
              <a:buNone/>
            </a:pPr>
            <a:r>
              <a:rPr lang="pt-BR" b="1" dirty="0">
                <a:solidFill>
                  <a:schemeClr val="accent2">
                    <a:lumMod val="50000"/>
                  </a:schemeClr>
                </a:solidFill>
              </a:rPr>
              <a:t>5</a:t>
            </a:r>
            <a:r>
              <a:rPr lang="pt-BR" b="1" dirty="0" smtClean="0">
                <a:solidFill>
                  <a:schemeClr val="accent2">
                    <a:lumMod val="50000"/>
                  </a:schemeClr>
                </a:solidFill>
              </a:rPr>
              <a:t>. Implicações do subsistema da  governança da IA proposto pelo Projeto de Lei nª 2.338/2023 no sistema de governança da Administração Pública federal</a:t>
            </a:r>
          </a:p>
          <a:p>
            <a:pPr marL="0" indent="0" algn="just">
              <a:buNone/>
            </a:pPr>
            <a:endParaRPr lang="pt-BR" sz="1600" b="1" dirty="0">
              <a:solidFill>
                <a:schemeClr val="tx1"/>
              </a:solidFill>
            </a:endParaRPr>
          </a:p>
          <a:p>
            <a:pPr marL="0" indent="0" algn="just">
              <a:buNone/>
            </a:pPr>
            <a:endParaRPr lang="pt-BR" sz="1600" b="1" dirty="0" smtClean="0">
              <a:solidFill>
                <a:schemeClr val="tx1"/>
              </a:solidFill>
            </a:endParaRPr>
          </a:p>
          <a:p>
            <a:pPr marL="0" indent="0" algn="just">
              <a:buNone/>
            </a:pPr>
            <a:r>
              <a:rPr lang="pt-BR" sz="1600" b="1" dirty="0" smtClean="0">
                <a:solidFill>
                  <a:schemeClr val="tx1"/>
                </a:solidFill>
              </a:rPr>
              <a:t>5.3 </a:t>
            </a:r>
            <a:r>
              <a:rPr lang="pt-BR" sz="1600" b="1" dirty="0">
                <a:solidFill>
                  <a:schemeClr val="tx1"/>
                </a:solidFill>
              </a:rPr>
              <a:t>Criação de mecanismos de </a:t>
            </a:r>
            <a:r>
              <a:rPr lang="pt-BR" sz="1600" b="1" dirty="0" smtClean="0">
                <a:solidFill>
                  <a:schemeClr val="tx1"/>
                </a:solidFill>
              </a:rPr>
              <a:t>governança</a:t>
            </a:r>
          </a:p>
          <a:p>
            <a:pPr marL="0" indent="0" algn="just">
              <a:buNone/>
            </a:pPr>
            <a:endParaRPr lang="pt-BR" sz="1600" b="1" dirty="0">
              <a:solidFill>
                <a:schemeClr val="tx1"/>
              </a:solidFill>
            </a:endParaRPr>
          </a:p>
          <a:p>
            <a:pPr marL="0" indent="0" algn="just">
              <a:buNone/>
            </a:pPr>
            <a:r>
              <a:rPr lang="pt-BR" sz="1500" b="1" dirty="0" smtClean="0">
                <a:solidFill>
                  <a:schemeClr val="tx1"/>
                </a:solidFill>
              </a:rPr>
              <a:t>5.3.1Categorização e gestão </a:t>
            </a:r>
            <a:r>
              <a:rPr lang="pt-BR" sz="1500" b="1" dirty="0">
                <a:solidFill>
                  <a:schemeClr val="tx1"/>
                </a:solidFill>
              </a:rPr>
              <a:t>de riscos e avaliação de impacto algorítmico.</a:t>
            </a:r>
          </a:p>
          <a:p>
            <a:pPr marL="0" indent="0" algn="just">
              <a:buNone/>
            </a:pPr>
            <a:r>
              <a:rPr lang="pt-BR" sz="1500" b="1" dirty="0" smtClean="0">
                <a:solidFill>
                  <a:schemeClr val="tx1"/>
                </a:solidFill>
              </a:rPr>
              <a:t>5.3.2 </a:t>
            </a:r>
            <a:r>
              <a:rPr lang="pt-BR" sz="1500" b="1" dirty="0">
                <a:solidFill>
                  <a:schemeClr val="tx1"/>
                </a:solidFill>
              </a:rPr>
              <a:t>Responsabilização, auditoria e prestação de contas (</a:t>
            </a:r>
            <a:r>
              <a:rPr lang="pt-BR" sz="1500" b="1" dirty="0" err="1">
                <a:solidFill>
                  <a:schemeClr val="tx1"/>
                </a:solidFill>
              </a:rPr>
              <a:t>accountability</a:t>
            </a:r>
            <a:r>
              <a:rPr lang="pt-BR" sz="1500" b="1" dirty="0">
                <a:solidFill>
                  <a:schemeClr val="tx1"/>
                </a:solidFill>
              </a:rPr>
              <a:t>).</a:t>
            </a:r>
          </a:p>
          <a:p>
            <a:pPr marL="0" indent="0" algn="just">
              <a:buNone/>
            </a:pPr>
            <a:r>
              <a:rPr lang="pt-BR" sz="1500" b="1" dirty="0" smtClean="0">
                <a:solidFill>
                  <a:schemeClr val="tx1"/>
                </a:solidFill>
              </a:rPr>
              <a:t>5.3.3 </a:t>
            </a:r>
            <a:r>
              <a:rPr lang="pt-BR" sz="1500" b="1" dirty="0">
                <a:solidFill>
                  <a:schemeClr val="tx1"/>
                </a:solidFill>
              </a:rPr>
              <a:t>Letramento digital</a:t>
            </a:r>
            <a:r>
              <a:rPr lang="pt-BR" sz="1500" b="1" dirty="0" smtClean="0">
                <a:solidFill>
                  <a:schemeClr val="tx1"/>
                </a:solidFill>
              </a:rPr>
              <a:t>.</a:t>
            </a:r>
          </a:p>
          <a:p>
            <a:pPr marL="0" indent="0" algn="just">
              <a:buNone/>
            </a:pPr>
            <a:endParaRPr lang="pt-BR" sz="1600" b="1" dirty="0">
              <a:solidFill>
                <a:schemeClr val="tx1"/>
              </a:solidFill>
            </a:endParaRPr>
          </a:p>
          <a:p>
            <a:pPr marL="0" indent="0" algn="just">
              <a:buNone/>
            </a:pPr>
            <a:r>
              <a:rPr lang="pt-BR" sz="1600" b="1" dirty="0" smtClean="0">
                <a:solidFill>
                  <a:schemeClr val="tx1"/>
                </a:solidFill>
              </a:rPr>
              <a:t>5.4.</a:t>
            </a:r>
            <a:r>
              <a:rPr lang="pt-BR" sz="1600" b="1" dirty="0" smtClean="0">
                <a:solidFill>
                  <a:schemeClr val="accent2">
                    <a:lumMod val="50000"/>
                  </a:schemeClr>
                </a:solidFill>
              </a:rPr>
              <a:t> </a:t>
            </a:r>
            <a:r>
              <a:rPr lang="pt-BR" sz="1600" b="1" dirty="0" smtClean="0">
                <a:solidFill>
                  <a:schemeClr val="tx1"/>
                </a:solidFill>
              </a:rPr>
              <a:t>Reconfiguração do ciclo de políticas </a:t>
            </a:r>
            <a:r>
              <a:rPr lang="pt-BR" sz="1600" b="1" dirty="0" smtClean="0">
                <a:solidFill>
                  <a:schemeClr val="tx1"/>
                </a:solidFill>
              </a:rPr>
              <a:t>públicas</a:t>
            </a:r>
          </a:p>
          <a:p>
            <a:pPr marL="0" indent="0" algn="just">
              <a:buNone/>
            </a:pPr>
            <a:endParaRPr lang="pt-BR" sz="1500" dirty="0" smtClean="0"/>
          </a:p>
          <a:p>
            <a:pPr marL="0" indent="0" algn="just">
              <a:buNone/>
            </a:pPr>
            <a:r>
              <a:rPr lang="pt-BR" sz="1500" b="1" dirty="0" smtClean="0"/>
              <a:t>O </a:t>
            </a:r>
            <a:r>
              <a:rPr lang="pt-BR" sz="1500" b="1" dirty="0" smtClean="0"/>
              <a:t>Projeto de Lei </a:t>
            </a:r>
            <a:r>
              <a:rPr lang="pt-BR" sz="1500" b="1" dirty="0"/>
              <a:t>nº </a:t>
            </a:r>
            <a:r>
              <a:rPr lang="pt-BR" sz="1500" b="1" dirty="0" smtClean="0"/>
              <a:t>2338/2023 tende a impactar </a:t>
            </a:r>
            <a:r>
              <a:rPr lang="pt-BR" sz="1500" b="1" dirty="0"/>
              <a:t>as políticas públicas baseadas em IA em todo o seu ciclo — formulação, implementação e avaliação </a:t>
            </a:r>
            <a:r>
              <a:rPr lang="pt-BR" sz="1500" b="1" dirty="0" smtClean="0"/>
              <a:t>—, </a:t>
            </a:r>
            <a:r>
              <a:rPr lang="pt-BR" sz="1500" b="1" dirty="0"/>
              <a:t>ao instituir uma governança nacional </a:t>
            </a:r>
            <a:r>
              <a:rPr lang="pt-BR" sz="1500" b="1" dirty="0" smtClean="0"/>
              <a:t>da </a:t>
            </a:r>
            <a:r>
              <a:rPr lang="pt-BR" sz="1500" b="1" dirty="0" smtClean="0"/>
              <a:t>IA</a:t>
            </a:r>
            <a:r>
              <a:rPr lang="pt-BR" sz="1500" b="1" dirty="0"/>
              <a:t>.</a:t>
            </a:r>
            <a:endParaRPr lang="pt-BR" sz="1500" b="1" dirty="0" smtClean="0">
              <a:solidFill>
                <a:schemeClr val="tx1"/>
              </a:solidFill>
            </a:endParaRPr>
          </a:p>
          <a:p>
            <a:pPr marL="0" indent="0" algn="just">
              <a:buNone/>
            </a:pPr>
            <a:r>
              <a:rPr lang="pt-BR" sz="1600" b="1" dirty="0" smtClean="0">
                <a:solidFill>
                  <a:schemeClr val="tx1"/>
                </a:solidFill>
              </a:rPr>
              <a:t>5.4.1 </a:t>
            </a:r>
            <a:r>
              <a:rPr lang="pt-BR" sz="1500" b="1" dirty="0" smtClean="0">
                <a:solidFill>
                  <a:schemeClr val="tx1"/>
                </a:solidFill>
              </a:rPr>
              <a:t>Formulação: o projeto de lei impõe parâmetros e critérios que deverão ser observados desde a concepção das políticas públicas que envolvam IA, especialmente em áreas sensíveis como saúde, educação, assistência social e segurança pública. A IA deixa de ser um mero recurso tecnológico para exigir a realização de avaliação de riscos, a proteção de direitos fundamentais, a prestação de contas, a definição de responsabilidades e a supervisão humana.</a:t>
            </a:r>
          </a:p>
          <a:p>
            <a:pPr marL="0" indent="0" algn="just">
              <a:buNone/>
            </a:pPr>
            <a:endParaRPr lang="pt-BR" sz="2400" b="1" dirty="0" smtClean="0">
              <a:solidFill>
                <a:schemeClr val="tx1"/>
              </a:solidFill>
            </a:endParaRPr>
          </a:p>
          <a:p>
            <a:pPr marL="0" indent="0" algn="just">
              <a:buNone/>
            </a:pPr>
            <a:endParaRPr lang="pt-BR" sz="2400" b="1" dirty="0">
              <a:solidFill>
                <a:schemeClr val="tx1"/>
              </a:solidFill>
            </a:endParaRPr>
          </a:p>
          <a:p>
            <a:pPr marL="0" indent="0" algn="just">
              <a:buNone/>
            </a:pPr>
            <a:endParaRPr lang="pt-BR" sz="2400" b="1" dirty="0" smtClean="0">
              <a:solidFill>
                <a:schemeClr val="accent2">
                  <a:lumMod val="50000"/>
                </a:schemeClr>
              </a:solidFill>
            </a:endParaRPr>
          </a:p>
          <a:p>
            <a:pPr marL="0" indent="0" algn="just">
              <a:buNone/>
            </a:pPr>
            <a:endParaRPr lang="pt-BR" sz="2400" b="1" dirty="0" smtClean="0">
              <a:solidFill>
                <a:schemeClr val="accent2">
                  <a:lumMod val="50000"/>
                </a:schemeClr>
              </a:solidFill>
            </a:endParaRPr>
          </a:p>
          <a:p>
            <a:pPr marL="0" indent="0" algn="just">
              <a:buNone/>
            </a:pPr>
            <a:endParaRPr lang="pt-BR" sz="2400" b="1" dirty="0" smtClean="0">
              <a:solidFill>
                <a:schemeClr val="accent2">
                  <a:lumMod val="50000"/>
                </a:schemeClr>
              </a:solidFill>
            </a:endParaRPr>
          </a:p>
        </p:txBody>
      </p:sp>
    </p:spTree>
    <p:extLst>
      <p:ext uri="{BB962C8B-B14F-4D97-AF65-F5344CB8AC3E}">
        <p14:creationId xmlns:p14="http://schemas.microsoft.com/office/powerpoint/2010/main" val="26524662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237C86-2ED8-402B-9337-E1EEB5B0F0F5}"/>
              </a:ext>
            </a:extLst>
          </p:cNvPr>
          <p:cNvSpPr>
            <a:spLocks noGrp="1"/>
          </p:cNvSpPr>
          <p:nvPr>
            <p:ph type="title"/>
          </p:nvPr>
        </p:nvSpPr>
        <p:spPr>
          <a:xfrm>
            <a:off x="2106371" y="488516"/>
            <a:ext cx="8603382" cy="1301354"/>
          </a:xfrm>
        </p:spPr>
        <p:txBody>
          <a:bodyPr>
            <a:noAutofit/>
          </a:bodyPr>
          <a:lstStyle/>
          <a:p>
            <a:pPr algn="ctr"/>
            <a:r>
              <a:rPr lang="pt-BR" sz="2400" b="1" dirty="0" smtClean="0">
                <a:solidFill>
                  <a:schemeClr val="accent2">
                    <a:lumMod val="50000"/>
                  </a:schemeClr>
                </a:solidFill>
              </a:rPr>
              <a:t/>
            </a:r>
            <a:br>
              <a:rPr lang="pt-BR" sz="2400" b="1" dirty="0" smtClean="0">
                <a:solidFill>
                  <a:schemeClr val="accent2">
                    <a:lumMod val="50000"/>
                  </a:schemeClr>
                </a:solidFill>
              </a:rPr>
            </a:br>
            <a:r>
              <a:rPr lang="pt-BR" sz="2400" b="1" dirty="0">
                <a:solidFill>
                  <a:schemeClr val="accent2">
                    <a:lumMod val="50000"/>
                  </a:schemeClr>
                </a:solidFill>
              </a:rPr>
              <a:t/>
            </a:r>
            <a:br>
              <a:rPr lang="pt-BR" sz="2400" b="1" dirty="0">
                <a:solidFill>
                  <a:schemeClr val="accent2">
                    <a:lumMod val="50000"/>
                  </a:schemeClr>
                </a:solidFill>
              </a:rPr>
            </a:br>
            <a:r>
              <a:rPr lang="pt-BR" sz="2400" b="1" dirty="0" smtClean="0">
                <a:solidFill>
                  <a:schemeClr val="accent2">
                    <a:lumMod val="50000"/>
                  </a:schemeClr>
                </a:solidFill>
              </a:rPr>
              <a:t/>
            </a:r>
            <a:br>
              <a:rPr lang="pt-BR" sz="2400" b="1" dirty="0" smtClean="0">
                <a:solidFill>
                  <a:schemeClr val="accent2">
                    <a:lumMod val="50000"/>
                  </a:schemeClr>
                </a:solidFill>
              </a:rPr>
            </a:br>
            <a:r>
              <a:rPr lang="pt-BR" sz="2400" b="1" dirty="0" smtClean="0">
                <a:solidFill>
                  <a:schemeClr val="accent2">
                    <a:lumMod val="50000"/>
                  </a:schemeClr>
                </a:solidFill>
              </a:rPr>
              <a:t/>
            </a:r>
            <a:br>
              <a:rPr lang="pt-BR" sz="2400" b="1" dirty="0" smtClean="0">
                <a:solidFill>
                  <a:schemeClr val="accent2">
                    <a:lumMod val="50000"/>
                  </a:schemeClr>
                </a:solidFill>
              </a:rPr>
            </a:br>
            <a:endParaRPr lang="pt-BR" sz="2400" b="1" dirty="0">
              <a:solidFill>
                <a:schemeClr val="accent2">
                  <a:lumMod val="50000"/>
                </a:schemeClr>
              </a:solidFill>
            </a:endParaRPr>
          </a:p>
        </p:txBody>
      </p:sp>
      <p:sp>
        <p:nvSpPr>
          <p:cNvPr id="3" name="Espaço Reservado para Conteúdo 2">
            <a:extLst>
              <a:ext uri="{FF2B5EF4-FFF2-40B4-BE49-F238E27FC236}">
                <a16:creationId xmlns:a16="http://schemas.microsoft.com/office/drawing/2014/main" id="{8880F198-5160-4C77-AFF6-662A5E31B263}"/>
              </a:ext>
            </a:extLst>
          </p:cNvPr>
          <p:cNvSpPr>
            <a:spLocks noGrp="1"/>
          </p:cNvSpPr>
          <p:nvPr>
            <p:ph idx="1"/>
          </p:nvPr>
        </p:nvSpPr>
        <p:spPr>
          <a:xfrm>
            <a:off x="2387824" y="1789870"/>
            <a:ext cx="9263271" cy="5663027"/>
          </a:xfrm>
        </p:spPr>
        <p:txBody>
          <a:bodyPr>
            <a:noAutofit/>
          </a:bodyPr>
          <a:lstStyle/>
          <a:p>
            <a:pPr marL="0" indent="0" algn="just">
              <a:buNone/>
            </a:pPr>
            <a:r>
              <a:rPr lang="pt-BR" b="1" dirty="0" smtClean="0">
                <a:solidFill>
                  <a:schemeClr val="accent2">
                    <a:lumMod val="50000"/>
                  </a:schemeClr>
                </a:solidFill>
              </a:rPr>
              <a:t>5. Implicações </a:t>
            </a:r>
            <a:r>
              <a:rPr lang="pt-BR" b="1" dirty="0">
                <a:solidFill>
                  <a:schemeClr val="accent2">
                    <a:lumMod val="50000"/>
                  </a:schemeClr>
                </a:solidFill>
              </a:rPr>
              <a:t>do subsistema da  governança da IA proposto pelo Projeto de Lei nª 2.338/2023 no sistema de governança da Administração Pública federal</a:t>
            </a:r>
          </a:p>
          <a:p>
            <a:pPr marL="0" indent="0" algn="just">
              <a:buNone/>
            </a:pPr>
            <a:endParaRPr lang="pt-BR" sz="2400" b="1" dirty="0" smtClean="0">
              <a:solidFill>
                <a:schemeClr val="accent2">
                  <a:lumMod val="50000"/>
                </a:schemeClr>
              </a:solidFill>
            </a:endParaRPr>
          </a:p>
          <a:p>
            <a:pPr marL="0" indent="0" algn="just">
              <a:buNone/>
            </a:pPr>
            <a:r>
              <a:rPr lang="pt-BR" sz="1600" b="1" dirty="0">
                <a:solidFill>
                  <a:schemeClr val="tx1"/>
                </a:solidFill>
              </a:rPr>
              <a:t>5.4.2 </a:t>
            </a:r>
            <a:r>
              <a:rPr lang="pt-BR" sz="1500" b="1" dirty="0">
                <a:solidFill>
                  <a:schemeClr val="tx1"/>
                </a:solidFill>
              </a:rPr>
              <a:t>Implementação: para cumprir as exigências de governança presentes no projeto de lei, os órgãos e entidades públicos que utilizem IA deverão adequar suas capacidades e processos institucionais, </a:t>
            </a:r>
            <a:r>
              <a:rPr lang="pt-BR" sz="1500" b="1" dirty="0" smtClean="0">
                <a:solidFill>
                  <a:schemeClr val="tx1"/>
                </a:solidFill>
              </a:rPr>
              <a:t>redefinindo </a:t>
            </a:r>
            <a:r>
              <a:rPr lang="pt-BR" sz="1500" b="1" dirty="0">
                <a:solidFill>
                  <a:schemeClr val="tx1"/>
                </a:solidFill>
              </a:rPr>
              <a:t>procedimentos administrativos e instituindo rotinas de controle, monitoramento, auditoria e gestão documental. </a:t>
            </a:r>
          </a:p>
          <a:p>
            <a:pPr marL="0" indent="0" algn="just">
              <a:buNone/>
            </a:pPr>
            <a:r>
              <a:rPr lang="pt-BR" sz="1500" b="1" dirty="0" smtClean="0">
                <a:solidFill>
                  <a:schemeClr val="tx1"/>
                </a:solidFill>
              </a:rPr>
              <a:t>5.4.3 Avaliação: as disposições de governança previstas no projeto de lei alteram os parâmetros de avaliação de políticas públicas baseadas em IA. Assim, não basta aferir os resultados sob os aspectos de economicidade, eficiência e eficácia. Torna-se igualmente necessário examinar a qualidade e a licitude dos dados utilizados, a ocorrência de vieses discriminatórios, a observância dos princípios da transparência e da </a:t>
            </a:r>
            <a:r>
              <a:rPr lang="pt-BR" sz="1500" b="1" dirty="0" err="1" smtClean="0">
                <a:solidFill>
                  <a:schemeClr val="tx1"/>
                </a:solidFill>
              </a:rPr>
              <a:t>explicabilidade</a:t>
            </a:r>
            <a:r>
              <a:rPr lang="pt-BR" sz="1500" b="1" dirty="0" smtClean="0">
                <a:solidFill>
                  <a:schemeClr val="tx1"/>
                </a:solidFill>
              </a:rPr>
              <a:t>, a adoção de mecanismos de gestão de riscos e de supervisão humana,  a existência de danos decorrentes do uso da IA e a eventual responsabilização dos agentes envolvidos. </a:t>
            </a:r>
            <a:endParaRPr lang="pt-BR" sz="1500" b="1" dirty="0">
              <a:solidFill>
                <a:schemeClr val="tx1"/>
              </a:solidFill>
            </a:endParaRPr>
          </a:p>
          <a:p>
            <a:pPr marL="0" indent="0" algn="just">
              <a:buNone/>
            </a:pPr>
            <a:endParaRPr lang="pt-BR" sz="1500" b="1" dirty="0" smtClean="0">
              <a:solidFill>
                <a:schemeClr val="tx1"/>
              </a:solidFill>
            </a:endParaRPr>
          </a:p>
          <a:p>
            <a:pPr marL="0" indent="0" algn="just">
              <a:buNone/>
            </a:pPr>
            <a:endParaRPr lang="pt-BR" sz="1500" b="1" dirty="0">
              <a:solidFill>
                <a:schemeClr val="accent2">
                  <a:lumMod val="50000"/>
                </a:schemeClr>
              </a:solidFill>
            </a:endParaRPr>
          </a:p>
          <a:p>
            <a:pPr marL="0" indent="0" algn="just">
              <a:buNone/>
            </a:pPr>
            <a:endParaRPr lang="pt-BR" sz="1500" b="1" dirty="0" smtClean="0">
              <a:solidFill>
                <a:schemeClr val="accent2">
                  <a:lumMod val="50000"/>
                </a:schemeClr>
              </a:solidFill>
            </a:endParaRPr>
          </a:p>
          <a:p>
            <a:pPr marL="0" indent="0" algn="just">
              <a:buNone/>
            </a:pPr>
            <a:endParaRPr lang="pt-BR" sz="2400" b="1" dirty="0">
              <a:solidFill>
                <a:schemeClr val="accent2">
                  <a:lumMod val="50000"/>
                </a:schemeClr>
              </a:solidFill>
            </a:endParaRPr>
          </a:p>
          <a:p>
            <a:pPr marL="0" indent="0" algn="just">
              <a:buNone/>
            </a:pPr>
            <a:endParaRPr lang="pt-BR" sz="2400" b="1" dirty="0" smtClean="0">
              <a:solidFill>
                <a:schemeClr val="accent2">
                  <a:lumMod val="50000"/>
                </a:schemeClr>
              </a:solidFill>
            </a:endParaRPr>
          </a:p>
          <a:p>
            <a:pPr marL="0" indent="0" algn="just">
              <a:buNone/>
            </a:pPr>
            <a:endParaRPr lang="pt-BR" sz="2400" b="1" dirty="0" smtClean="0">
              <a:solidFill>
                <a:schemeClr val="accent2">
                  <a:lumMod val="50000"/>
                </a:schemeClr>
              </a:solidFill>
            </a:endParaRPr>
          </a:p>
          <a:p>
            <a:pPr marL="0" indent="0" algn="just">
              <a:buNone/>
            </a:pPr>
            <a:r>
              <a:rPr lang="pt-BR" sz="2400" b="1" dirty="0" smtClean="0">
                <a:solidFill>
                  <a:schemeClr val="accent2">
                    <a:lumMod val="50000"/>
                  </a:schemeClr>
                </a:solidFill>
              </a:rPr>
              <a:t>e </a:t>
            </a:r>
          </a:p>
        </p:txBody>
      </p:sp>
    </p:spTree>
    <p:extLst>
      <p:ext uri="{BB962C8B-B14F-4D97-AF65-F5344CB8AC3E}">
        <p14:creationId xmlns:p14="http://schemas.microsoft.com/office/powerpoint/2010/main" val="2073521357"/>
      </p:ext>
    </p:extLst>
  </p:cSld>
  <p:clrMapOvr>
    <a:masterClrMapping/>
  </p:clrMapOvr>
</p:sld>
</file>

<file path=ppt/theme/theme1.xml><?xml version="1.0" encoding="utf-8"?>
<a:theme xmlns:a="http://schemas.openxmlformats.org/drawingml/2006/main" name="Cacho">
  <a:themeElements>
    <a:clrScheme name="Azul Quente">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ch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ach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12230D36C048DA42B5B597D7A7006077" ma:contentTypeVersion="17" ma:contentTypeDescription="Crie um novo documento." ma:contentTypeScope="" ma:versionID="2b77902f318c931e5631018bf9817abb">
  <xsd:schema xmlns:xsd="http://www.w3.org/2001/XMLSchema" xmlns:xs="http://www.w3.org/2001/XMLSchema" xmlns:p="http://schemas.microsoft.com/office/2006/metadata/properties" xmlns:ns2="ee1fe255-0615-48a1-ba91-393d348c971f" xmlns:ns3="054ebd02-de20-4f3d-bcfc-d74775f94674" targetNamespace="http://schemas.microsoft.com/office/2006/metadata/properties" ma:root="true" ma:fieldsID="eac2c798558cf38cce49821b33d31573" ns2:_="" ns3:_="">
    <xsd:import namespace="ee1fe255-0615-48a1-ba91-393d348c971f"/>
    <xsd:import namespace="054ebd02-de20-4f3d-bcfc-d74775f94674"/>
    <xsd:element name="properties">
      <xsd:complexType>
        <xsd:sequence>
          <xsd:element name="documentManagement">
            <xsd:complexType>
              <xsd:all>
                <xsd:element ref="ns2:MigrationSourceID" minOccurs="0"/>
                <xsd:element ref="ns3:MediaServiceMetadata" minOccurs="0"/>
                <xsd:element ref="ns3:MediaServiceFastMetadata" minOccurs="0"/>
                <xsd:element ref="ns3:MediaServiceSearchPropertie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MediaServiceBillingMetadata" minOccurs="0"/>
                <xsd:element ref="ns3:MediaServiceLocation" minOccurs="0"/>
                <xsd:element ref="ns3:Nome_x0020_completo"/>
                <xsd:element ref="ns3:Link_x0020_do_x0020_Curr_x00ed_culo_x0020_Lattes" minOccurs="0"/>
                <xsd:element ref="ns3:Link_x0020_da_x0020_publica_x00e7__x00e3_o_x0020_do_x0020_TCC_x0020_no_x0020_Reposit_x00f3_rio_x0020_da_x0020_Enap"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1fe255-0615-48a1-ba91-393d348c971f" elementFormDefault="qualified">
    <xsd:import namespace="http://schemas.microsoft.com/office/2006/documentManagement/types"/>
    <xsd:import namespace="http://schemas.microsoft.com/office/infopath/2007/PartnerControls"/>
    <xsd:element name="MigrationSourceID" ma:index="8" nillable="true" ma:displayName="MigrationSourceID" ma:internalName="MigrationSourceID" ma:readOnly="true">
      <xsd:simpleType>
        <xsd:restriction base="dms:Text"/>
      </xsd:simpleType>
    </xsd:element>
    <xsd:element name="TaxCatchAll" ma:index="18" nillable="true" ma:displayName="Taxonomy Catch All Column" ma:hidden="true" ma:list="{5e75a7cf-954a-478a-8da0-7542fd2a84f0}" ma:internalName="TaxCatchAll" ma:showField="CatchAllData" ma:web="ee1fe255-0615-48a1-ba91-393d348c971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54ebd02-de20-4f3d-bcfc-d74775f94674"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Marcações de imagem" ma:readOnly="false" ma:fieldId="{5cf76f15-5ced-4ddc-b409-7134ff3c332f}" ma:taxonomyMulti="true" ma:sspId="db2b1072-0813-4abd-a7c6-700b29b2f1d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BillingMetadata" ma:index="20" nillable="true" ma:displayName="MediaServiceBillingMetadata" ma:hidden="true" ma:internalName="MediaServiceBillingMetadata" ma:readOnly="true">
      <xsd:simpleType>
        <xsd:restriction base="dms:Note"/>
      </xsd:simpleType>
    </xsd:element>
    <xsd:element name="MediaServiceLocation" ma:index="21" nillable="true" ma:displayName="Location" ma:indexed="true" ma:internalName="MediaServiceLocation" ma:readOnly="true">
      <xsd:simpleType>
        <xsd:restriction base="dms:Text"/>
      </xsd:simpleType>
    </xsd:element>
    <xsd:element name="Nome_x0020_completo" ma:index="22" ma:displayName="Nome completo" ma:internalName="Nome_x0020_completo">
      <xsd:simpleType>
        <xsd:restriction base="dms:Text">
          <xsd:maxLength value="255"/>
        </xsd:restriction>
      </xsd:simpleType>
    </xsd:element>
    <xsd:element name="Link_x0020_do_x0020_Curr_x00ed_culo_x0020_Lattes" ma:index="23" nillable="true" ma:displayName="Link do Currículo Lattes" ma:internalName="Link_x0020_do_x0020_Curr_x00ed_culo_x0020_Lattes">
      <xsd:simpleType>
        <xsd:restriction base="dms:Text"/>
      </xsd:simpleType>
    </xsd:element>
    <xsd:element name="Link_x0020_da_x0020_publica_x00e7__x00e3_o_x0020_do_x0020_TCC_x0020_no_x0020_Reposit_x00f3_rio_x0020_da_x0020_Enap" ma:index="24" nillable="true" ma:displayName="Link da publicação do TCC no Repositório da Enap" ma:internalName="Link_x0020_da_x0020_publica_x00e7__x00e3_o_x0020_do_x0020_TCC_x0020_no_x0020_Reposit_x00f3_rio_x0020_da_x0020_Enap">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ink_x0020_do_x0020_Curr_x00ed_culo_x0020_Lattes xmlns="054ebd02-de20-4f3d-bcfc-d74775f94674" xsi:nil="true"/>
    <lcf76f155ced4ddcb4097134ff3c332f xmlns="054ebd02-de20-4f3d-bcfc-d74775f94674">
      <Terms xmlns="http://schemas.microsoft.com/office/infopath/2007/PartnerControls"/>
    </lcf76f155ced4ddcb4097134ff3c332f>
    <Link_x0020_da_x0020_publica_x00e7__x00e3_o_x0020_do_x0020_TCC_x0020_no_x0020_Reposit_x00f3_rio_x0020_da_x0020_Enap xmlns="054ebd02-de20-4f3d-bcfc-d74775f94674" xsi:nil="true"/>
    <TaxCatchAll xmlns="ee1fe255-0615-48a1-ba91-393d348c971f" xsi:nil="true"/>
    <Nome_x0020_completo xmlns="054ebd02-de20-4f3d-bcfc-d74775f94674"/>
  </documentManagement>
</p:properties>
</file>

<file path=customXml/itemProps1.xml><?xml version="1.0" encoding="utf-8"?>
<ds:datastoreItem xmlns:ds="http://schemas.openxmlformats.org/officeDocument/2006/customXml" ds:itemID="{ECB73A33-44F2-40E1-87E0-E2E8416E95C9}"/>
</file>

<file path=customXml/itemProps2.xml><?xml version="1.0" encoding="utf-8"?>
<ds:datastoreItem xmlns:ds="http://schemas.openxmlformats.org/officeDocument/2006/customXml" ds:itemID="{0CEAFDE7-9E11-419A-B752-683B07990C91}"/>
</file>

<file path=customXml/itemProps3.xml><?xml version="1.0" encoding="utf-8"?>
<ds:datastoreItem xmlns:ds="http://schemas.openxmlformats.org/officeDocument/2006/customXml" ds:itemID="{D71F9D4D-427C-49C4-8104-7F868252C9E0}"/>
</file>

<file path=docProps/app.xml><?xml version="1.0" encoding="utf-8"?>
<Properties xmlns="http://schemas.openxmlformats.org/officeDocument/2006/extended-properties" xmlns:vt="http://schemas.openxmlformats.org/officeDocument/2006/docPropsVTypes">
  <Template>Wisp</Template>
  <TotalTime>9967</TotalTime>
  <Words>2182</Words>
  <Application>Microsoft Office PowerPoint</Application>
  <PresentationFormat>Widescreen</PresentationFormat>
  <Paragraphs>126</Paragraphs>
  <Slides>13</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13</vt:i4>
      </vt:variant>
    </vt:vector>
  </HeadingPairs>
  <TitlesOfParts>
    <vt:vector size="17" baseType="lpstr">
      <vt:lpstr>Arial</vt:lpstr>
      <vt:lpstr>Century Gothic</vt:lpstr>
      <vt:lpstr>Wingdings 3</vt:lpstr>
      <vt:lpstr>Cacho</vt:lpstr>
      <vt:lpstr>                   III Encontro de Pesquisa da Pós-Graduação Stricto Sensu da Fundação Escola Nacional de Administração Pública (Enap)  Mesa 1  Implicações do subsistema de governança da IA no sistema de governança da Administração Pública federal: análise do Projeto de Lei nº 2.338/2023  </vt:lpstr>
      <vt:lpstr> 1. Título do trabalho</vt:lpstr>
      <vt:lpstr> 2. Justificativa</vt:lpstr>
      <vt:lpstr> 3. Objetivo</vt:lpstr>
      <vt:lpstr>4. Projeto de Lei nº 2.338/2023: principais aspectos</vt:lpstr>
      <vt:lpstr>     5. Implicações do subsistema da governança da IA proposto pelo Projeto de Lei nª 2.338/2023 no sistema da governança da Administração Pública federal </vt:lpstr>
      <vt:lpstr>     5. Implicações do subsistema da  governança da IA proposto pelo Projeto de Lei nª 2.338/2023 no sistema de governança da Administração Pública federal</vt:lpstr>
      <vt:lpstr>     </vt:lpstr>
      <vt:lpstr>    </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 Debate entre John Rawls e Jügen Habermas sobre a Democracia Deliberativa</dc:title>
  <dc:creator>Daniel</dc:creator>
  <cp:lastModifiedBy>lucastnunes06@gmail.com</cp:lastModifiedBy>
  <cp:revision>161</cp:revision>
  <cp:lastPrinted>2026-07-06T00:41:21Z</cp:lastPrinted>
  <dcterms:created xsi:type="dcterms:W3CDTF">2025-07-17T12:06:19Z</dcterms:created>
  <dcterms:modified xsi:type="dcterms:W3CDTF">2026-07-06T19:59:19Z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0x01010012230D36C048DA42B5B597D7A7006077</vt:lpwstr>
  </property>
</Properties>
</file>