
<file path=[Content_Types].xml><?xml version="1.0" encoding="utf-8"?>
<Types xmlns="http://schemas.openxmlformats.org/package/2006/content-types"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1.xml"/><Relationship Id="rId21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7" Type="http://schemas.openxmlformats.org/officeDocument/2006/relationships/slide" Target="slides/slide3.xml"/><Relationship Id="rId2" Type="http://schemas.openxmlformats.org/officeDocument/2006/relationships/presProps" Target="presProps.xml"/><Relationship Id="rId16" Type="http://schemas.openxmlformats.org/officeDocument/2006/relationships/slide" Target="slides/slide12.xml"/><Relationship Id="rId20" Type="http://schemas.openxmlformats.org/officeDocument/2006/relationships/customXml" Target="../customXml/item2.xml"/><Relationship Id="rId11" Type="http://schemas.openxmlformats.org/officeDocument/2006/relationships/slide" Target="slides/slide7.xml"/><Relationship Id="rId1" Type="http://schemas.openxmlformats.org/officeDocument/2006/relationships/theme" Target="theme/theme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customXml" Target="../customXml/item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" name="Google Shape;23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3" name="Google Shape;29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" name="Google Shape;2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" name="Google Shape;16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3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7.png"/><Relationship Id="rId9" Type="http://schemas.openxmlformats.org/officeDocument/2006/relationships/image" Target="../media/image13.png"/><Relationship Id="rId5" Type="http://schemas.openxmlformats.org/officeDocument/2006/relationships/image" Target="../media/image4.png"/><Relationship Id="rId6" Type="http://schemas.openxmlformats.org/officeDocument/2006/relationships/image" Target="../media/image1.png"/><Relationship Id="rId7" Type="http://schemas.openxmlformats.org/officeDocument/2006/relationships/image" Target="../media/image2.png"/><Relationship Id="rId8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6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5" Type="http://schemas.openxmlformats.org/officeDocument/2006/relationships/image" Target="../media/image15.png"/><Relationship Id="rId6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B3A66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9875520" y="-2011680"/>
            <a:ext cx="5486400" cy="5486400"/>
          </a:xfrm>
          <a:prstGeom prst="ellipse">
            <a:avLst/>
          </a:prstGeom>
          <a:solidFill>
            <a:srgbClr val="234A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10789920" y="4206240"/>
            <a:ext cx="3657600" cy="3657600"/>
          </a:xfrm>
          <a:prstGeom prst="ellipse">
            <a:avLst/>
          </a:prstGeom>
          <a:solidFill>
            <a:srgbClr val="17325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822960" y="1371600"/>
            <a:ext cx="8686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DBFE6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9DBFE6"/>
                </a:solidFill>
                <a:latin typeface="Calibri"/>
                <a:ea typeface="Calibri"/>
                <a:cs typeface="Calibri"/>
                <a:sym typeface="Calibri"/>
              </a:rPr>
              <a:t>MESTRADO EM ADMINISTRAÇÃO  ·  UNIVERSIDADE FUMEC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822960" y="1874520"/>
            <a:ext cx="8778240" cy="2194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Cambria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Os desafios do comportamento organizacional na transformação digital das prefeituras brasileiras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822960" y="4160520"/>
            <a:ext cx="502920" cy="36576"/>
          </a:xfrm>
          <a:prstGeom prst="rect">
            <a:avLst/>
          </a:prstGeom>
          <a:solidFill>
            <a:srgbClr val="9DBFE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Rodrigo Melo Guimarães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2" name="Google Shape;2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78440" y="5349240"/>
            <a:ext cx="640080" cy="640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F1FA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2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2E6DA4"/>
                </a:solidFill>
                <a:latin typeface="Calibri"/>
                <a:ea typeface="Calibri"/>
                <a:cs typeface="Calibri"/>
                <a:sym typeface="Calibri"/>
              </a:rPr>
              <a:t>05 · DESAFIOS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2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Desafios 4 e 5 — Aprendizagem e capacidades institucionais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2"/>
          <p:cNvSpPr/>
          <p:nvPr/>
        </p:nvSpPr>
        <p:spPr>
          <a:xfrm>
            <a:off x="548640" y="1783080"/>
            <a:ext cx="5394960" cy="4069080"/>
          </a:xfrm>
          <a:prstGeom prst="roundRect">
            <a:avLst>
              <a:gd fmla="val 2022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20" name="Google Shape;22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8680" y="2057400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2"/>
          <p:cNvSpPr/>
          <p:nvPr/>
        </p:nvSpPr>
        <p:spPr>
          <a:xfrm>
            <a:off x="1554480" y="2103120"/>
            <a:ext cx="4206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650"/>
              <a:buFont typeface="Cambria"/>
              <a:buNone/>
            </a:pPr>
            <a:r>
              <a:rPr b="1" i="0" lang="en-US" sz="165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Aprendizagem organizacional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2"/>
          <p:cNvSpPr/>
          <p:nvPr/>
        </p:nvSpPr>
        <p:spPr>
          <a:xfrm>
            <a:off x="868680" y="2743200"/>
            <a:ext cx="4754880" cy="2926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Capacitações pontuais, pouco articuladas a estratégias de longo prazo.</a:t>
            </a:r>
            <a:endParaRPr b="0" i="0" sz="12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US" sz="128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Carvalho (2024): dependência de poucos servidores estratégicos fragiliza a sustentabilidade.</a:t>
            </a:r>
            <a:endParaRPr b="0" i="0" sz="12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0" i="0" lang="en-US" sz="128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Viana (2021): faltam mecanismos formais de aprendizagem coletiva.</a:t>
            </a:r>
            <a:endParaRPr b="0" i="0" sz="1280" u="none" cap="none" strike="noStrike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Fundamentação clássica</a:t>
            </a:r>
            <a:endParaRPr b="1" sz="120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Argyris &amp; Schön (1996)</a:t>
            </a:r>
            <a:endParaRPr b="1" sz="120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Organizações aprendem quando refletem sobre suas práticas, corrigem erros e institucionalizam novos conhecimentos.</a:t>
            </a:r>
            <a:endParaRPr sz="120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8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2"/>
          <p:cNvSpPr/>
          <p:nvPr/>
        </p:nvSpPr>
        <p:spPr>
          <a:xfrm>
            <a:off x="6263640" y="1783080"/>
            <a:ext cx="5394960" cy="4069080"/>
          </a:xfrm>
          <a:prstGeom prst="roundRect">
            <a:avLst>
              <a:gd fmla="val 2022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24" name="Google Shape;224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83680" y="2057400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2"/>
          <p:cNvSpPr/>
          <p:nvPr/>
        </p:nvSpPr>
        <p:spPr>
          <a:xfrm>
            <a:off x="7269480" y="2103120"/>
            <a:ext cx="4206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650"/>
              <a:buFont typeface="Cambria"/>
              <a:buNone/>
            </a:pPr>
            <a:r>
              <a:rPr b="1" i="0" lang="en-US" sz="165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Capacidades institucionais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2"/>
          <p:cNvSpPr/>
          <p:nvPr/>
        </p:nvSpPr>
        <p:spPr>
          <a:xfrm>
            <a:off x="6583680" y="2743200"/>
            <a:ext cx="4754880" cy="2926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280"/>
              <a:buFont typeface="Calibri"/>
              <a:buChar char="•"/>
            </a:pPr>
            <a:r>
              <a:rPr b="0" i="0" lang="en-US" sz="128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Forte heterogeneidade de porte, recursos e qualificação da força de trabalho entre municípios.</a:t>
            </a:r>
            <a:endParaRPr b="0" i="0" sz="12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1C2B3A"/>
              </a:buClr>
              <a:buSzPts val="1280"/>
              <a:buFont typeface="Calibri"/>
              <a:buChar char="•"/>
            </a:pPr>
            <a:r>
              <a:rPr b="0" i="0" lang="en-US" sz="128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Viana (2021): menor capacidade estatal dificulta planejar e implementar mudanças.</a:t>
            </a:r>
            <a:endParaRPr b="0" i="0" sz="12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1C2B3A"/>
              </a:buClr>
              <a:buSzPts val="1280"/>
              <a:buFont typeface="Calibri"/>
              <a:buChar char="•"/>
            </a:pPr>
            <a:r>
              <a:rPr b="0" i="0" lang="en-US" sz="128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Oliveira et al. (2023): descontinuidade administrativa e rotatividade comprometem a consolidação.</a:t>
            </a:r>
            <a:endParaRPr b="0" i="0" sz="1280" u="none" cap="none" strike="noStrike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Fundamentação clássica</a:t>
            </a:r>
            <a:endParaRPr sz="120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1C2B3A"/>
                </a:solidFill>
              </a:rPr>
              <a:t>Mintzberg (1983)</a:t>
            </a:r>
            <a:endParaRPr b="1" sz="1200">
              <a:solidFill>
                <a:srgbClr val="1C2B3A"/>
              </a:solidFill>
            </a:endParaRPr>
          </a:p>
          <a:p>
            <a:pPr indent="-30480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1C2B3A"/>
              </a:buClr>
              <a:buSzPts val="1200"/>
              <a:buFont typeface="Calibri"/>
              <a:buChar char="•"/>
            </a:pPr>
            <a:r>
              <a:rPr lang="en-US" sz="1200">
                <a:solidFill>
                  <a:srgbClr val="1C2B3A"/>
                </a:solidFill>
              </a:rPr>
              <a:t>Organizações eficazes dependem de mecanismos adequados de coordenação e integração entre suas partes.</a:t>
            </a:r>
            <a:endParaRPr sz="1200">
              <a:solidFill>
                <a:srgbClr val="1C2B3A"/>
              </a:solidFill>
            </a:endParaRPr>
          </a:p>
          <a:p>
            <a:pPr indent="0" lvl="0" marL="45720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8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2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Comportamento Organizacional e Transformação Digital Municipal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2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F1FA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3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2E6DA4"/>
                </a:solidFill>
                <a:latin typeface="Calibri"/>
                <a:ea typeface="Calibri"/>
                <a:cs typeface="Calibri"/>
                <a:sym typeface="Calibri"/>
              </a:rPr>
              <a:t>06 · MODELO PROPOSTO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3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Modelo conceitual para enfrentamento dos desafios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3"/>
          <p:cNvSpPr/>
          <p:nvPr/>
        </p:nvSpPr>
        <p:spPr>
          <a:xfrm>
            <a:off x="548640" y="1828800"/>
            <a:ext cx="3429000" cy="3977640"/>
          </a:xfrm>
          <a:prstGeom prst="roundRect">
            <a:avLst>
              <a:gd fmla="val 240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3"/>
          <p:cNvSpPr/>
          <p:nvPr/>
        </p:nvSpPr>
        <p:spPr>
          <a:xfrm>
            <a:off x="777240" y="2011680"/>
            <a:ext cx="2971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450"/>
              <a:buFont typeface="Cambria"/>
              <a:buNone/>
            </a:pPr>
            <a:r>
              <a:rPr b="1" i="0" lang="en-US" sz="145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Desafios organizacionais identificados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3"/>
          <p:cNvSpPr/>
          <p:nvPr/>
        </p:nvSpPr>
        <p:spPr>
          <a:xfrm>
            <a:off x="777240" y="2697480"/>
            <a:ext cx="297180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130"/>
              <a:buFont typeface="Calibri"/>
              <a:buChar char="•"/>
            </a:pPr>
            <a:r>
              <a:rPr b="0" i="0" lang="en-US" sz="113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Cultura burocrática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1C2B3A"/>
              </a:buClr>
              <a:buSzPts val="1130"/>
              <a:buFont typeface="Calibri"/>
              <a:buChar char="•"/>
            </a:pPr>
            <a:r>
              <a:rPr b="0" i="0" lang="en-US" sz="113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Liderança fragmentada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1C2B3A"/>
              </a:buClr>
              <a:buSzPts val="1130"/>
              <a:buFont typeface="Calibri"/>
              <a:buChar char="•"/>
            </a:pPr>
            <a:r>
              <a:rPr b="0" i="0" lang="en-US" sz="113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Resistência à mudança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1C2B3A"/>
              </a:buClr>
              <a:buSzPts val="1130"/>
              <a:buFont typeface="Calibri"/>
              <a:buChar char="•"/>
            </a:pPr>
            <a:r>
              <a:rPr b="0" i="0" lang="en-US" sz="113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Limitações de aprendizagem organizacional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1C2B3A"/>
              </a:buClr>
              <a:buSzPts val="1130"/>
              <a:buFont typeface="Calibri"/>
              <a:buChar char="•"/>
            </a:pPr>
            <a:r>
              <a:rPr b="0" i="0" lang="en-US" sz="113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Restrições de capacidades institucionais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3"/>
          <p:cNvSpPr/>
          <p:nvPr/>
        </p:nvSpPr>
        <p:spPr>
          <a:xfrm>
            <a:off x="4297680" y="1828800"/>
            <a:ext cx="3429000" cy="3977640"/>
          </a:xfrm>
          <a:prstGeom prst="roundRect">
            <a:avLst>
              <a:gd fmla="val 2400" name="adj"/>
            </a:avLst>
          </a:prstGeom>
          <a:solidFill>
            <a:srgbClr val="1B3A66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3"/>
          <p:cNvSpPr/>
          <p:nvPr/>
        </p:nvSpPr>
        <p:spPr>
          <a:xfrm>
            <a:off x="4526280" y="2011680"/>
            <a:ext cx="2971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"/>
              <a:buFont typeface="Cambria"/>
              <a:buNone/>
            </a:pPr>
            <a:r>
              <a:rPr b="1" i="0" lang="en-US" sz="145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Elementos organizacionais propostos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3"/>
          <p:cNvSpPr/>
          <p:nvPr/>
        </p:nvSpPr>
        <p:spPr>
          <a:xfrm>
            <a:off x="4526280" y="2697480"/>
            <a:ext cx="297180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E8F0FA"/>
              </a:buClr>
              <a:buSzPts val="1130"/>
              <a:buFont typeface="Calibri"/>
              <a:buChar char="•"/>
            </a:pPr>
            <a:r>
              <a:rPr b="0" i="0" lang="en-US" sz="1130" u="none" cap="none" strike="noStrike">
                <a:solidFill>
                  <a:srgbClr val="E8F0FA"/>
                </a:solidFill>
                <a:latin typeface="Calibri"/>
                <a:ea typeface="Calibri"/>
                <a:cs typeface="Calibri"/>
                <a:sym typeface="Calibri"/>
              </a:rPr>
              <a:t>Liderança integradora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E8F0FA"/>
              </a:buClr>
              <a:buSzPts val="1130"/>
              <a:buFont typeface="Calibri"/>
              <a:buChar char="•"/>
            </a:pPr>
            <a:r>
              <a:rPr b="0" i="0" lang="en-US" sz="1130" u="none" cap="none" strike="noStrike">
                <a:solidFill>
                  <a:srgbClr val="E8F0FA"/>
                </a:solidFill>
                <a:latin typeface="Calibri"/>
                <a:ea typeface="Calibri"/>
                <a:cs typeface="Calibri"/>
                <a:sym typeface="Calibri"/>
              </a:rPr>
              <a:t>Aprendizagem contínua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E8F0FA"/>
              </a:buClr>
              <a:buSzPts val="1130"/>
              <a:buFont typeface="Calibri"/>
              <a:buChar char="•"/>
            </a:pPr>
            <a:r>
              <a:rPr b="0" i="0" lang="en-US" sz="1130" u="none" cap="none" strike="noStrike">
                <a:solidFill>
                  <a:srgbClr val="E8F0FA"/>
                </a:solidFill>
                <a:latin typeface="Calibri"/>
                <a:ea typeface="Calibri"/>
                <a:cs typeface="Calibri"/>
                <a:sym typeface="Calibri"/>
              </a:rPr>
              <a:t>Cultura orientada à inovação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E8F0FA"/>
              </a:buClr>
              <a:buSzPts val="1130"/>
              <a:buFont typeface="Calibri"/>
              <a:buChar char="•"/>
            </a:pPr>
            <a:r>
              <a:rPr b="0" i="0" lang="en-US" sz="1130" u="none" cap="none" strike="noStrike">
                <a:solidFill>
                  <a:srgbClr val="E8F0FA"/>
                </a:solidFill>
                <a:latin typeface="Calibri"/>
                <a:ea typeface="Calibri"/>
                <a:cs typeface="Calibri"/>
                <a:sym typeface="Calibri"/>
              </a:rPr>
              <a:t>Governança colaborativa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E8F0FA"/>
              </a:buClr>
              <a:buSzPts val="1130"/>
              <a:buFont typeface="Calibri"/>
              <a:buChar char="•"/>
            </a:pPr>
            <a:r>
              <a:rPr b="0" i="0" lang="en-US" sz="1130" u="none" cap="none" strike="noStrike">
                <a:solidFill>
                  <a:srgbClr val="E8F0FA"/>
                </a:solidFill>
                <a:latin typeface="Calibri"/>
                <a:ea typeface="Calibri"/>
                <a:cs typeface="Calibri"/>
                <a:sym typeface="Calibri"/>
              </a:rPr>
              <a:t>Desenvolvimento de capacidades institucionais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3"/>
          <p:cNvSpPr/>
          <p:nvPr/>
        </p:nvSpPr>
        <p:spPr>
          <a:xfrm>
            <a:off x="8046720" y="1828800"/>
            <a:ext cx="3429000" cy="3977640"/>
          </a:xfrm>
          <a:prstGeom prst="roundRect">
            <a:avLst>
              <a:gd fmla="val 240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3"/>
          <p:cNvSpPr/>
          <p:nvPr/>
        </p:nvSpPr>
        <p:spPr>
          <a:xfrm>
            <a:off x="8275320" y="2011680"/>
            <a:ext cx="297180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450"/>
              <a:buFont typeface="Cambria"/>
              <a:buNone/>
            </a:pPr>
            <a:r>
              <a:rPr b="1" i="0" lang="en-US" sz="145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Resultados esperados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3"/>
          <p:cNvSpPr/>
          <p:nvPr/>
        </p:nvSpPr>
        <p:spPr>
          <a:xfrm>
            <a:off x="8275320" y="2697480"/>
            <a:ext cx="2971800" cy="29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130"/>
              <a:buFont typeface="Calibri"/>
              <a:buChar char="•"/>
            </a:pPr>
            <a:r>
              <a:rPr b="0" i="0" lang="en-US" sz="113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Transformação digital sustentável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1C2B3A"/>
              </a:buClr>
              <a:buSzPts val="1130"/>
              <a:buFont typeface="Calibri"/>
              <a:buChar char="•"/>
            </a:pPr>
            <a:r>
              <a:rPr b="0" i="0" lang="en-US" sz="113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Maior capacidade de adaptação organizacional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1C2B3A"/>
              </a:buClr>
              <a:buSzPts val="1130"/>
              <a:buFont typeface="Calibri"/>
              <a:buChar char="•"/>
            </a:pPr>
            <a:r>
              <a:rPr b="0" i="0" lang="en-US" sz="113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Aprimoramento da gestão pública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1C2B3A"/>
              </a:buClr>
              <a:buSzPts val="1130"/>
              <a:buFont typeface="Calibri"/>
              <a:buChar char="•"/>
            </a:pPr>
            <a:r>
              <a:rPr b="0" i="0" lang="en-US" sz="113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Melhoria da prestação de serviços públicos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1C2B3A"/>
              </a:buClr>
              <a:buSzPts val="1130"/>
              <a:buFont typeface="Calibri"/>
              <a:buChar char="•"/>
            </a:pPr>
            <a:r>
              <a:rPr b="0" i="0" lang="en-US" sz="113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Fortalecimento das capacidades institucionais</a:t>
            </a:r>
            <a:endParaRPr b="0" i="0" sz="11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3"/>
          <p:cNvSpPr/>
          <p:nvPr/>
        </p:nvSpPr>
        <p:spPr>
          <a:xfrm>
            <a:off x="3995928" y="3680460"/>
            <a:ext cx="283464" cy="27432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2E6DA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3"/>
          <p:cNvSpPr/>
          <p:nvPr/>
        </p:nvSpPr>
        <p:spPr>
          <a:xfrm>
            <a:off x="7744968" y="3680460"/>
            <a:ext cx="283464" cy="27432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2E6DA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3"/>
          <p:cNvSpPr/>
          <p:nvPr/>
        </p:nvSpPr>
        <p:spPr>
          <a:xfrm>
            <a:off x="548640" y="5897880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1050"/>
              <a:buFont typeface="Calibri"/>
              <a:buNone/>
            </a:pPr>
            <a:r>
              <a:rPr b="0" i="1" lang="en-US" sz="105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Fonte: elaboração própria (2026)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Comportamento Organizacional e Transformação Digital Municipal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3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F1FA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4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2E6DA4"/>
                </a:solidFill>
                <a:latin typeface="Calibri"/>
                <a:ea typeface="Calibri"/>
                <a:cs typeface="Calibri"/>
                <a:sym typeface="Calibri"/>
              </a:rPr>
              <a:t>07 · CONSIDERAÇÕES FINAIS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4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Principais contribuições do estudo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4"/>
          <p:cNvSpPr/>
          <p:nvPr/>
        </p:nvSpPr>
        <p:spPr>
          <a:xfrm>
            <a:off x="548640" y="1783080"/>
            <a:ext cx="3538728" cy="4114800"/>
          </a:xfrm>
          <a:prstGeom prst="roundRect">
            <a:avLst>
              <a:gd fmla="val 2326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4"/>
          <p:cNvSpPr/>
          <p:nvPr/>
        </p:nvSpPr>
        <p:spPr>
          <a:xfrm>
            <a:off x="822960" y="2057400"/>
            <a:ext cx="594360" cy="594360"/>
          </a:xfrm>
          <a:prstGeom prst="ellipse">
            <a:avLst/>
          </a:prstGeom>
          <a:solidFill>
            <a:srgbClr val="DCE9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9" name="Google Shape;2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9264" y="2203704"/>
            <a:ext cx="301752" cy="301752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14"/>
          <p:cNvSpPr/>
          <p:nvPr/>
        </p:nvSpPr>
        <p:spPr>
          <a:xfrm>
            <a:off x="822960" y="2788920"/>
            <a:ext cx="2990088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Teórica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4"/>
          <p:cNvSpPr/>
          <p:nvPr/>
        </p:nvSpPr>
        <p:spPr>
          <a:xfrm>
            <a:off x="822960" y="3291840"/>
            <a:ext cx="2990088" cy="246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Articula o debate sobre transformação digital no setor público com o campo do comportamento organizacional, aproximando autores clássicos de estudos contemporâneos.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4"/>
          <p:cNvSpPr/>
          <p:nvPr/>
        </p:nvSpPr>
        <p:spPr>
          <a:xfrm>
            <a:off x="4306824" y="1783080"/>
            <a:ext cx="3538728" cy="4114800"/>
          </a:xfrm>
          <a:prstGeom prst="roundRect">
            <a:avLst>
              <a:gd fmla="val 2326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4"/>
          <p:cNvSpPr/>
          <p:nvPr/>
        </p:nvSpPr>
        <p:spPr>
          <a:xfrm>
            <a:off x="4581144" y="2057400"/>
            <a:ext cx="594360" cy="594360"/>
          </a:xfrm>
          <a:prstGeom prst="ellipse">
            <a:avLst/>
          </a:prstGeom>
          <a:solidFill>
            <a:srgbClr val="DCE9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64" name="Google Shape;26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27448" y="2203704"/>
            <a:ext cx="301752" cy="301752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4"/>
          <p:cNvSpPr/>
          <p:nvPr/>
        </p:nvSpPr>
        <p:spPr>
          <a:xfrm>
            <a:off x="4581144" y="2788920"/>
            <a:ext cx="2990088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Conceitual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4"/>
          <p:cNvSpPr/>
          <p:nvPr/>
        </p:nvSpPr>
        <p:spPr>
          <a:xfrm>
            <a:off x="4581144" y="3291840"/>
            <a:ext cx="2990088" cy="246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Evidencia que os desafios enfrentados pelas prefeituras vão além da dimensão tecnológica e se manifestam, sobretudo, no plano organizacional.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4"/>
          <p:cNvSpPr/>
          <p:nvPr/>
        </p:nvSpPr>
        <p:spPr>
          <a:xfrm>
            <a:off x="8065008" y="1783080"/>
            <a:ext cx="3538728" cy="4114800"/>
          </a:xfrm>
          <a:prstGeom prst="roundRect">
            <a:avLst>
              <a:gd fmla="val 2326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4"/>
          <p:cNvSpPr/>
          <p:nvPr/>
        </p:nvSpPr>
        <p:spPr>
          <a:xfrm>
            <a:off x="8339328" y="2057400"/>
            <a:ext cx="594360" cy="594360"/>
          </a:xfrm>
          <a:prstGeom prst="ellipse">
            <a:avLst/>
          </a:prstGeom>
          <a:solidFill>
            <a:srgbClr val="DCE9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69" name="Google Shape;269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85632" y="2203704"/>
            <a:ext cx="301752" cy="301752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4"/>
          <p:cNvSpPr/>
          <p:nvPr/>
        </p:nvSpPr>
        <p:spPr>
          <a:xfrm>
            <a:off x="8339328" y="2788920"/>
            <a:ext cx="2990088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Prática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4"/>
          <p:cNvSpPr/>
          <p:nvPr/>
        </p:nvSpPr>
        <p:spPr>
          <a:xfrm>
            <a:off x="8339328" y="3291840"/>
            <a:ext cx="2990088" cy="2468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Oferece um modelo orientador para gestores públicos conduzirem processos de transformação digital de forma mais integrada e sustentável.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Comportamento Organizacional e Transformação Digital Municipal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4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F1FA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5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2E6DA4"/>
                </a:solidFill>
                <a:latin typeface="Calibri"/>
                <a:ea typeface="Calibri"/>
                <a:cs typeface="Calibri"/>
                <a:sym typeface="Calibri"/>
              </a:rPr>
              <a:t>07 · CONSIDERAÇÕES FINAIS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5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Limitações e agenda de pesquisa futura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5"/>
          <p:cNvSpPr/>
          <p:nvPr/>
        </p:nvSpPr>
        <p:spPr>
          <a:xfrm>
            <a:off x="548640" y="1783080"/>
            <a:ext cx="5349240" cy="4069080"/>
          </a:xfrm>
          <a:prstGeom prst="roundRect">
            <a:avLst>
              <a:gd fmla="val 2022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82" name="Google Shape;28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8680" y="205740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5"/>
          <p:cNvSpPr/>
          <p:nvPr/>
        </p:nvSpPr>
        <p:spPr>
          <a:xfrm>
            <a:off x="1508760" y="2121408"/>
            <a:ext cx="4114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700"/>
              <a:buFont typeface="Cambria"/>
              <a:buNone/>
            </a:pPr>
            <a:r>
              <a:rPr b="1" i="0" lang="en-US" sz="17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Limitações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5"/>
          <p:cNvSpPr/>
          <p:nvPr/>
        </p:nvSpPr>
        <p:spPr>
          <a:xfrm>
            <a:off x="868680" y="2743200"/>
            <a:ext cx="4754880" cy="3017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330"/>
              <a:buFont typeface="Calibri"/>
              <a:buChar char="•"/>
            </a:pPr>
            <a:r>
              <a:rPr b="0" i="0" lang="en-US" sz="133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Baseado em literatura secundária — sem investigação empírica direta em prefeituras específicas.</a:t>
            </a:r>
            <a:endParaRPr b="0" i="0" sz="13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1200"/>
              </a:spcBef>
              <a:spcAft>
                <a:spcPts val="0"/>
              </a:spcAft>
              <a:buClr>
                <a:srgbClr val="1C2B3A"/>
              </a:buClr>
              <a:buSzPts val="1330"/>
              <a:buFont typeface="Calibri"/>
              <a:buChar char="•"/>
            </a:pPr>
            <a:r>
              <a:rPr b="0" i="0" lang="en-US" sz="133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A diversidade municipal brasileira impõe limites à generalização dos achados.</a:t>
            </a:r>
            <a:endParaRPr b="0" i="0" sz="13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1200"/>
              </a:spcBef>
              <a:spcAft>
                <a:spcPts val="0"/>
              </a:spcAft>
              <a:buClr>
                <a:srgbClr val="1C2B3A"/>
              </a:buClr>
              <a:buSzPts val="1330"/>
              <a:buFont typeface="Calibri"/>
              <a:buChar char="•"/>
            </a:pPr>
            <a:r>
              <a:rPr b="0" i="0" lang="en-US" sz="133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Padrões analíticos recorrentes — não diagnósticos uniformes para todos os municípios.</a:t>
            </a:r>
            <a:endParaRPr b="0" i="0" sz="13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5"/>
          <p:cNvSpPr/>
          <p:nvPr/>
        </p:nvSpPr>
        <p:spPr>
          <a:xfrm>
            <a:off x="6263640" y="1783080"/>
            <a:ext cx="5394960" cy="4069080"/>
          </a:xfrm>
          <a:prstGeom prst="roundRect">
            <a:avLst>
              <a:gd fmla="val 2022" name="adj"/>
            </a:avLst>
          </a:prstGeom>
          <a:solidFill>
            <a:srgbClr val="1B3A66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86" name="Google Shape;28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83680" y="205740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5"/>
          <p:cNvSpPr/>
          <p:nvPr/>
        </p:nvSpPr>
        <p:spPr>
          <a:xfrm>
            <a:off x="7223760" y="2121408"/>
            <a:ext cx="42062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mbria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Agenda futura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5"/>
          <p:cNvSpPr/>
          <p:nvPr/>
        </p:nvSpPr>
        <p:spPr>
          <a:xfrm>
            <a:off x="6583680" y="2743200"/>
            <a:ext cx="4754880" cy="3017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E8F0FA"/>
              </a:buClr>
              <a:buSzPts val="1330"/>
              <a:buFont typeface="Calibri"/>
              <a:buChar char="•"/>
            </a:pPr>
            <a:r>
              <a:rPr b="0" i="0" lang="en-US" sz="1330" u="none" cap="none" strike="noStrike">
                <a:solidFill>
                  <a:srgbClr val="E8F0FA"/>
                </a:solidFill>
                <a:latin typeface="Calibri"/>
                <a:ea typeface="Calibri"/>
                <a:cs typeface="Calibri"/>
                <a:sym typeface="Calibri"/>
              </a:rPr>
              <a:t>Estudos de caso e análises comparativas entre municípios.</a:t>
            </a:r>
            <a:endParaRPr b="0" i="0" sz="13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1200"/>
              </a:spcBef>
              <a:spcAft>
                <a:spcPts val="0"/>
              </a:spcAft>
              <a:buClr>
                <a:srgbClr val="E8F0FA"/>
              </a:buClr>
              <a:buSzPts val="1330"/>
              <a:buFont typeface="Calibri"/>
              <a:buChar char="•"/>
            </a:pPr>
            <a:r>
              <a:rPr b="0" i="0" lang="en-US" sz="1330" u="none" cap="none" strike="noStrike">
                <a:solidFill>
                  <a:srgbClr val="E8F0FA"/>
                </a:solidFill>
                <a:latin typeface="Calibri"/>
                <a:ea typeface="Calibri"/>
                <a:cs typeface="Calibri"/>
                <a:sym typeface="Calibri"/>
              </a:rPr>
              <a:t>Investigações sobre o papel da liderança, aprendizagem organizacional e governança.</a:t>
            </a:r>
            <a:endParaRPr b="0" i="0" sz="13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1200"/>
              </a:spcBef>
              <a:spcAft>
                <a:spcPts val="0"/>
              </a:spcAft>
              <a:buClr>
                <a:srgbClr val="E8F0FA"/>
              </a:buClr>
              <a:buSzPts val="1330"/>
              <a:buFont typeface="Calibri"/>
              <a:buChar char="•"/>
            </a:pPr>
            <a:r>
              <a:rPr b="0" i="0" lang="en-US" sz="1330" u="none" cap="none" strike="noStrike">
                <a:solidFill>
                  <a:srgbClr val="E8F0FA"/>
                </a:solidFill>
                <a:latin typeface="Calibri"/>
                <a:ea typeface="Calibri"/>
                <a:cs typeface="Calibri"/>
                <a:sym typeface="Calibri"/>
              </a:rPr>
              <a:t>Validação empírica das dimensões do modelo conceitual proposto.</a:t>
            </a:r>
            <a:endParaRPr b="0" i="0" sz="13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5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Comportamento Organizacional e Transformação Digital Municipal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5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B3A66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6"/>
          <p:cNvSpPr/>
          <p:nvPr/>
        </p:nvSpPr>
        <p:spPr>
          <a:xfrm>
            <a:off x="-1828800" y="4389120"/>
            <a:ext cx="5486400" cy="5486400"/>
          </a:xfrm>
          <a:prstGeom prst="ellipse">
            <a:avLst/>
          </a:prstGeom>
          <a:solidFill>
            <a:srgbClr val="234A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6"/>
          <p:cNvSpPr/>
          <p:nvPr/>
        </p:nvSpPr>
        <p:spPr>
          <a:xfrm>
            <a:off x="9692640" y="-2194560"/>
            <a:ext cx="4572000" cy="4572000"/>
          </a:xfrm>
          <a:prstGeom prst="ellipse">
            <a:avLst/>
          </a:prstGeom>
          <a:solidFill>
            <a:srgbClr val="17325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98" name="Google Shape;29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2960" y="1645920"/>
            <a:ext cx="731520" cy="73152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6"/>
          <p:cNvSpPr/>
          <p:nvPr/>
        </p:nvSpPr>
        <p:spPr>
          <a:xfrm>
            <a:off x="822960" y="25146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Cambria"/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Obrigado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6"/>
          <p:cNvSpPr/>
          <p:nvPr/>
        </p:nvSpPr>
        <p:spPr>
          <a:xfrm>
            <a:off x="822960" y="352044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BEF"/>
              </a:buClr>
              <a:buSzPts val="1500"/>
              <a:buFont typeface="Calibri"/>
              <a:buNone/>
            </a:pPr>
            <a:r>
              <a:rPr b="0" i="1" lang="en-US" sz="1500" u="none" cap="none" strike="noStrike">
                <a:solidFill>
                  <a:srgbClr val="C9DBEF"/>
                </a:solidFill>
                <a:latin typeface="Calibri"/>
                <a:ea typeface="Calibri"/>
                <a:cs typeface="Calibri"/>
                <a:sym typeface="Calibri"/>
              </a:rPr>
              <a:t>Comportamento organizacional é a chave interpretativa central para compreender os limites e possibilidades da transformação digital municipal.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1" name="Google Shape;301;p16"/>
          <p:cNvCxnSpPr/>
          <p:nvPr/>
        </p:nvCxnSpPr>
        <p:spPr>
          <a:xfrm>
            <a:off x="822960" y="4709160"/>
            <a:ext cx="5029200" cy="0"/>
          </a:xfrm>
          <a:prstGeom prst="straightConnector1">
            <a:avLst/>
          </a:prstGeom>
          <a:noFill/>
          <a:ln cap="flat" cmpd="sng" w="12700">
            <a:solidFill>
              <a:srgbClr val="3E5E8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2" name="Google Shape;302;p16"/>
          <p:cNvSpPr/>
          <p:nvPr/>
        </p:nvSpPr>
        <p:spPr>
          <a:xfrm>
            <a:off x="822960" y="489204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DBFE6"/>
              </a:buClr>
              <a:buSzPts val="1250"/>
              <a:buFont typeface="Calibri"/>
              <a:buNone/>
            </a:pPr>
            <a:r>
              <a:rPr b="0" i="0" lang="en-US" sz="1250" u="none" cap="none" strike="noStrike">
                <a:solidFill>
                  <a:srgbClr val="9DBFE6"/>
                </a:solidFill>
                <a:latin typeface="Calibri"/>
                <a:ea typeface="Calibri"/>
                <a:cs typeface="Calibri"/>
                <a:sym typeface="Calibri"/>
              </a:rPr>
              <a:t>Rodrigo Melo Guimarães  ·  Mestrado em Administração  ·  Universidade FUMEC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F1FA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2E6DA4"/>
                </a:solidFill>
                <a:latin typeface="Calibri"/>
                <a:ea typeface="Calibri"/>
                <a:cs typeface="Calibri"/>
                <a:sym typeface="Calibri"/>
              </a:rPr>
              <a:t>SUMÁRIO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O que vamos ver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640080" y="1783080"/>
            <a:ext cx="5212080" cy="658368"/>
          </a:xfrm>
          <a:prstGeom prst="roundRect">
            <a:avLst>
              <a:gd fmla="val 9722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804672" y="1783080"/>
            <a:ext cx="6858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7CFE8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B7CFE8"/>
                </a:solidFill>
                <a:latin typeface="Cambria"/>
                <a:ea typeface="Cambria"/>
                <a:cs typeface="Cambria"/>
                <a:sym typeface="Cambria"/>
              </a:rPr>
              <a:t>01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2" name="Google Shape;3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8760" y="1938528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"/>
          <p:cNvSpPr/>
          <p:nvPr/>
        </p:nvSpPr>
        <p:spPr>
          <a:xfrm>
            <a:off x="2011680" y="1783080"/>
            <a:ext cx="37033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Contexto e introdução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/>
          <p:nvPr/>
        </p:nvSpPr>
        <p:spPr>
          <a:xfrm>
            <a:off x="640080" y="2569464"/>
            <a:ext cx="5212080" cy="658368"/>
          </a:xfrm>
          <a:prstGeom prst="roundRect">
            <a:avLst>
              <a:gd fmla="val 9722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804672" y="2569464"/>
            <a:ext cx="6858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7CFE8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B7CFE8"/>
                </a:solidFill>
                <a:latin typeface="Cambria"/>
                <a:ea typeface="Cambria"/>
                <a:cs typeface="Cambria"/>
                <a:sym typeface="Cambria"/>
              </a:rPr>
              <a:t>02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6" name="Google Shape;3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8760" y="2724912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"/>
          <p:cNvSpPr/>
          <p:nvPr/>
        </p:nvSpPr>
        <p:spPr>
          <a:xfrm>
            <a:off x="2011680" y="2569464"/>
            <a:ext cx="37033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Objetivo e abordagem metodológica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640080" y="3355848"/>
            <a:ext cx="5212080" cy="658368"/>
          </a:xfrm>
          <a:prstGeom prst="roundRect">
            <a:avLst>
              <a:gd fmla="val 9722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4"/>
          <p:cNvSpPr/>
          <p:nvPr/>
        </p:nvSpPr>
        <p:spPr>
          <a:xfrm>
            <a:off x="804672" y="3355848"/>
            <a:ext cx="6858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7CFE8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B7CFE8"/>
                </a:solidFill>
                <a:latin typeface="Cambria"/>
                <a:ea typeface="Cambria"/>
                <a:cs typeface="Cambria"/>
                <a:sym typeface="Cambria"/>
              </a:rPr>
              <a:t>03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0" name="Google Shape;40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08760" y="3511296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4"/>
          <p:cNvSpPr/>
          <p:nvPr/>
        </p:nvSpPr>
        <p:spPr>
          <a:xfrm>
            <a:off x="2011680" y="3355848"/>
            <a:ext cx="37033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Transformação digital como mudança organizacional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"/>
          <p:cNvSpPr/>
          <p:nvPr/>
        </p:nvSpPr>
        <p:spPr>
          <a:xfrm>
            <a:off x="640080" y="4142232"/>
            <a:ext cx="5212080" cy="658368"/>
          </a:xfrm>
          <a:prstGeom prst="roundRect">
            <a:avLst>
              <a:gd fmla="val 9722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4"/>
          <p:cNvSpPr/>
          <p:nvPr/>
        </p:nvSpPr>
        <p:spPr>
          <a:xfrm>
            <a:off x="804672" y="4142232"/>
            <a:ext cx="6858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7CFE8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B7CFE8"/>
                </a:solidFill>
                <a:latin typeface="Cambria"/>
                <a:ea typeface="Cambria"/>
                <a:cs typeface="Cambria"/>
                <a:sym typeface="Cambria"/>
              </a:rPr>
              <a:t>04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4" name="Google Shape;44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08760" y="4297680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4"/>
          <p:cNvSpPr/>
          <p:nvPr/>
        </p:nvSpPr>
        <p:spPr>
          <a:xfrm>
            <a:off x="2011680" y="4142232"/>
            <a:ext cx="37033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Categorias do comportamento organizacional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6355080" y="1783080"/>
            <a:ext cx="5212080" cy="658368"/>
          </a:xfrm>
          <a:prstGeom prst="roundRect">
            <a:avLst>
              <a:gd fmla="val 9722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4"/>
          <p:cNvSpPr/>
          <p:nvPr/>
        </p:nvSpPr>
        <p:spPr>
          <a:xfrm>
            <a:off x="6519672" y="1783080"/>
            <a:ext cx="6858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7CFE8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B7CFE8"/>
                </a:solidFill>
                <a:latin typeface="Cambria"/>
                <a:ea typeface="Cambria"/>
                <a:cs typeface="Cambria"/>
                <a:sym typeface="Cambria"/>
              </a:rPr>
              <a:t>05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8" name="Google Shape;48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23760" y="1938528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4"/>
          <p:cNvSpPr/>
          <p:nvPr/>
        </p:nvSpPr>
        <p:spPr>
          <a:xfrm>
            <a:off x="7726680" y="1783080"/>
            <a:ext cx="37033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Principais desafios identificados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/>
          <p:nvPr/>
        </p:nvSpPr>
        <p:spPr>
          <a:xfrm>
            <a:off x="6355080" y="2569464"/>
            <a:ext cx="5212080" cy="658368"/>
          </a:xfrm>
          <a:prstGeom prst="roundRect">
            <a:avLst>
              <a:gd fmla="val 9722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6519672" y="2569464"/>
            <a:ext cx="6858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7CFE8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B7CFE8"/>
                </a:solidFill>
                <a:latin typeface="Cambria"/>
                <a:ea typeface="Cambria"/>
                <a:cs typeface="Cambria"/>
                <a:sym typeface="Cambria"/>
              </a:rPr>
              <a:t>06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2" name="Google Shape;52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223760" y="2724912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4"/>
          <p:cNvSpPr/>
          <p:nvPr/>
        </p:nvSpPr>
        <p:spPr>
          <a:xfrm>
            <a:off x="7726680" y="2569464"/>
            <a:ext cx="37033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Modelo conceitual proposto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4"/>
          <p:cNvSpPr/>
          <p:nvPr/>
        </p:nvSpPr>
        <p:spPr>
          <a:xfrm>
            <a:off x="6355080" y="3355848"/>
            <a:ext cx="5212080" cy="658368"/>
          </a:xfrm>
          <a:prstGeom prst="roundRect">
            <a:avLst>
              <a:gd fmla="val 9722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4"/>
          <p:cNvSpPr/>
          <p:nvPr/>
        </p:nvSpPr>
        <p:spPr>
          <a:xfrm>
            <a:off x="6519672" y="3355848"/>
            <a:ext cx="68580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B7CFE8"/>
              </a:buClr>
              <a:buSzPts val="2200"/>
              <a:buFont typeface="Cambria"/>
              <a:buNone/>
            </a:pPr>
            <a:r>
              <a:rPr b="1" i="0" lang="en-US" sz="2200" u="none" cap="none" strike="noStrike">
                <a:solidFill>
                  <a:srgbClr val="B7CFE8"/>
                </a:solidFill>
                <a:latin typeface="Cambria"/>
                <a:ea typeface="Cambria"/>
                <a:cs typeface="Cambria"/>
                <a:sym typeface="Cambria"/>
              </a:rPr>
              <a:t>07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6" name="Google Shape;56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223760" y="3511296"/>
            <a:ext cx="347472" cy="34747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4"/>
          <p:cNvSpPr/>
          <p:nvPr/>
        </p:nvSpPr>
        <p:spPr>
          <a:xfrm>
            <a:off x="7726680" y="3355848"/>
            <a:ext cx="37033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Considerações finais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Comportamento Organizacional e Transformação Digital Municipal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F1FA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2E6DA4"/>
                </a:solidFill>
                <a:latin typeface="Calibri"/>
                <a:ea typeface="Calibri"/>
                <a:cs typeface="Calibri"/>
                <a:sym typeface="Calibri"/>
              </a:rPr>
              <a:t>01 · INTRODUÇÃO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563878" y="969268"/>
            <a:ext cx="110643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Da reforma gerencial à transformação digital</a:t>
            </a:r>
            <a:endParaRPr b="1" i="0" sz="3000" u="none" cap="none" strike="noStrike">
              <a:solidFill>
                <a:srgbClr val="1B3A6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3000"/>
              <a:buFont typeface="Cambria"/>
              <a:buNone/>
            </a:pPr>
            <a:r>
              <a:rPr b="1" lang="en-US" sz="3000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Por que estudar municípios?</a:t>
            </a:r>
            <a:endParaRPr b="1" sz="3000">
              <a:solidFill>
                <a:srgbClr val="1B3A66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548640" y="1691640"/>
            <a:ext cx="6675120" cy="4206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342900" marR="0" rtl="0" algn="l">
              <a:spcBef>
                <a:spcPts val="1200"/>
              </a:spcBef>
              <a:spcAft>
                <a:spcPts val="0"/>
              </a:spcAft>
              <a:buClr>
                <a:srgbClr val="1C2B3A"/>
              </a:buClr>
              <a:buSzPts val="2300"/>
              <a:buFont typeface="Calibri"/>
              <a:buChar char="•"/>
            </a:pPr>
            <a:r>
              <a:rPr b="0" i="0" lang="en-US" sz="23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A transformação digital surge co</a:t>
            </a:r>
            <a:r>
              <a:rPr b="0" i="0" lang="en-US" sz="23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mo novo vetor de modernização, mas repete o padrão: não é só tecnologia, é mudança organizacional profunda.</a:t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342900" marR="0" rtl="0" algn="l">
              <a:spcBef>
                <a:spcPts val="1200"/>
              </a:spcBef>
              <a:spcAft>
                <a:spcPts val="0"/>
              </a:spcAft>
              <a:buClr>
                <a:srgbClr val="1C2B3A"/>
              </a:buClr>
              <a:buSzPts val="2300"/>
              <a:buFont typeface="Calibri"/>
              <a:buChar char="•"/>
            </a:pPr>
            <a:r>
              <a:rPr b="0" i="0" lang="en-US" sz="23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As prefeituras estão na linha de frente </a:t>
            </a:r>
            <a:r>
              <a:rPr lang="en-US" sz="23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porque </a:t>
            </a:r>
            <a:r>
              <a:rPr b="0" i="0" lang="en-US" sz="23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é exatamen</a:t>
            </a:r>
            <a:r>
              <a:rPr lang="en-US" sz="23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te </a:t>
            </a:r>
            <a:r>
              <a:rPr b="0" i="0" lang="en-US" sz="23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 no nível municipal que as políticas públicas chegam à vida cotidiana do cidadão.</a:t>
            </a:r>
            <a:endParaRPr b="0" i="0" sz="2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5"/>
          <p:cNvSpPr/>
          <p:nvPr/>
        </p:nvSpPr>
        <p:spPr>
          <a:xfrm>
            <a:off x="7635240" y="1737360"/>
            <a:ext cx="3977640" cy="4114800"/>
          </a:xfrm>
          <a:prstGeom prst="roundRect">
            <a:avLst>
              <a:gd fmla="val 2299" name="adj"/>
            </a:avLst>
          </a:prstGeom>
          <a:solidFill>
            <a:srgbClr val="1B3A66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9" name="Google Shape;6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1000" y="205740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5"/>
          <p:cNvSpPr/>
          <p:nvPr/>
        </p:nvSpPr>
        <p:spPr>
          <a:xfrm>
            <a:off x="8001000" y="2697480"/>
            <a:ext cx="32918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mbria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1988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5"/>
          <p:cNvSpPr/>
          <p:nvPr/>
        </p:nvSpPr>
        <p:spPr>
          <a:xfrm>
            <a:off x="8001000" y="3310128"/>
            <a:ext cx="32918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BEF"/>
              </a:buClr>
              <a:buSzPts val="1200"/>
              <a:buFont typeface="Calibri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onstituição Federal: marco da reforma do Estado brasileiro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BEF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rgbClr val="C9DB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2" name="Google Shape;72;p5"/>
          <p:cNvCxnSpPr/>
          <p:nvPr/>
        </p:nvCxnSpPr>
        <p:spPr>
          <a:xfrm>
            <a:off x="8001000" y="4160520"/>
            <a:ext cx="3291840" cy="0"/>
          </a:xfrm>
          <a:prstGeom prst="straightConnector1">
            <a:avLst/>
          </a:prstGeom>
          <a:noFill/>
          <a:ln cap="flat" cmpd="sng" w="12700">
            <a:solidFill>
              <a:srgbClr val="3E5E8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" name="Google Shape;73;p5"/>
          <p:cNvSpPr/>
          <p:nvPr/>
        </p:nvSpPr>
        <p:spPr>
          <a:xfrm>
            <a:off x="7772400" y="4160525"/>
            <a:ext cx="3757800" cy="153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Nos anos 1990, a reforma gerencial (Bresser-Pereira) propôs gestão por desempenho e descentralização — mas estruturas rígidas e culturas burocráticas persistiram.</a:t>
            </a:r>
            <a:endParaRPr b="0" i="0" sz="15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5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Comportamento Organizacional e Transformação Digital Municipal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5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F1FA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6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2E6DA4"/>
                </a:solidFill>
                <a:latin typeface="Calibri"/>
                <a:ea typeface="Calibri"/>
                <a:cs typeface="Calibri"/>
                <a:sym typeface="Calibri"/>
              </a:rPr>
              <a:t>02 · OBJETIVO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6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Objetivo e abordagem metodológica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6"/>
          <p:cNvSpPr/>
          <p:nvPr/>
        </p:nvSpPr>
        <p:spPr>
          <a:xfrm>
            <a:off x="548640" y="1691640"/>
            <a:ext cx="11064240" cy="1371600"/>
          </a:xfrm>
          <a:prstGeom prst="roundRect">
            <a:avLst>
              <a:gd fmla="val 5333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4" name="Google Shape;8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8680" y="2057400"/>
            <a:ext cx="640080" cy="64008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6"/>
          <p:cNvSpPr/>
          <p:nvPr/>
        </p:nvSpPr>
        <p:spPr>
          <a:xfrm>
            <a:off x="1691640" y="1783080"/>
            <a:ext cx="969264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650"/>
              <a:buFont typeface="Calibri"/>
              <a:buNone/>
            </a:pPr>
            <a:r>
              <a:rPr b="1" i="0" lang="en-US" sz="1650" u="none" cap="none" strike="noStrike">
                <a:solidFill>
                  <a:srgbClr val="1B3A66"/>
                </a:solidFill>
                <a:latin typeface="Calibri"/>
                <a:ea typeface="Calibri"/>
                <a:cs typeface="Calibri"/>
                <a:sym typeface="Calibri"/>
              </a:rPr>
              <a:t>Analisar os desafios do comportamento organizacional no processo de transformação digital das prefeituras brasileiras.</a:t>
            </a:r>
            <a:endParaRPr b="0" i="0" sz="1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6"/>
          <p:cNvSpPr/>
          <p:nvPr/>
        </p:nvSpPr>
        <p:spPr>
          <a:xfrm>
            <a:off x="548640" y="3429000"/>
            <a:ext cx="3538728" cy="2423160"/>
          </a:xfrm>
          <a:prstGeom prst="roundRect">
            <a:avLst>
              <a:gd fmla="val 3019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6"/>
          <p:cNvSpPr/>
          <p:nvPr/>
        </p:nvSpPr>
        <p:spPr>
          <a:xfrm>
            <a:off x="822960" y="3703320"/>
            <a:ext cx="640080" cy="640080"/>
          </a:xfrm>
          <a:prstGeom prst="ellipse">
            <a:avLst/>
          </a:prstGeom>
          <a:solidFill>
            <a:srgbClr val="DCE9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8" name="Google Shape;8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8408" y="385876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6"/>
          <p:cNvSpPr/>
          <p:nvPr/>
        </p:nvSpPr>
        <p:spPr>
          <a:xfrm>
            <a:off x="822960" y="4480560"/>
            <a:ext cx="2990088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Abordagem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6"/>
          <p:cNvSpPr/>
          <p:nvPr/>
        </p:nvSpPr>
        <p:spPr>
          <a:xfrm>
            <a:off x="822960" y="4892040"/>
            <a:ext cx="2990088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Teórico-analítica, com base em literatura especializada e evidências empíricas secundárias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6"/>
          <p:cNvSpPr/>
          <p:nvPr/>
        </p:nvSpPr>
        <p:spPr>
          <a:xfrm>
            <a:off x="4306824" y="3429000"/>
            <a:ext cx="3538728" cy="2423160"/>
          </a:xfrm>
          <a:prstGeom prst="roundRect">
            <a:avLst>
              <a:gd fmla="val 3019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6"/>
          <p:cNvSpPr/>
          <p:nvPr/>
        </p:nvSpPr>
        <p:spPr>
          <a:xfrm>
            <a:off x="4581144" y="3703320"/>
            <a:ext cx="640080" cy="640080"/>
          </a:xfrm>
          <a:prstGeom prst="ellipse">
            <a:avLst/>
          </a:prstGeom>
          <a:solidFill>
            <a:srgbClr val="DCE9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93" name="Google Shape;93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36592" y="385876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6"/>
          <p:cNvSpPr/>
          <p:nvPr/>
        </p:nvSpPr>
        <p:spPr>
          <a:xfrm>
            <a:off x="4581144" y="4480560"/>
            <a:ext cx="2990088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Estrutura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6"/>
          <p:cNvSpPr/>
          <p:nvPr/>
        </p:nvSpPr>
        <p:spPr>
          <a:xfrm>
            <a:off x="4581144" y="4892040"/>
            <a:ext cx="2990088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Quatro seções além da introdução: fundamentação, categorias, desafios e considerações finais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6"/>
          <p:cNvSpPr/>
          <p:nvPr/>
        </p:nvSpPr>
        <p:spPr>
          <a:xfrm>
            <a:off x="8065008" y="3429000"/>
            <a:ext cx="3538728" cy="2423160"/>
          </a:xfrm>
          <a:prstGeom prst="roundRect">
            <a:avLst>
              <a:gd fmla="val 3019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6"/>
          <p:cNvSpPr/>
          <p:nvPr/>
        </p:nvSpPr>
        <p:spPr>
          <a:xfrm>
            <a:off x="8339328" y="3703320"/>
            <a:ext cx="640080" cy="640080"/>
          </a:xfrm>
          <a:prstGeom prst="ellipse">
            <a:avLst/>
          </a:prstGeom>
          <a:solidFill>
            <a:srgbClr val="DCE9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98" name="Google Shape;98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94776" y="3858768"/>
            <a:ext cx="329184" cy="329184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6"/>
          <p:cNvSpPr/>
          <p:nvPr/>
        </p:nvSpPr>
        <p:spPr>
          <a:xfrm>
            <a:off x="8339328" y="4480560"/>
            <a:ext cx="2990088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600"/>
              <a:buFont typeface="Cambria"/>
              <a:buNone/>
            </a:pPr>
            <a:r>
              <a:rPr b="1" i="0" lang="en-US" sz="16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Natureza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6"/>
          <p:cNvSpPr/>
          <p:nvPr/>
        </p:nvSpPr>
        <p:spPr>
          <a:xfrm>
            <a:off x="8339328" y="4892040"/>
            <a:ext cx="2990088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Estudo interpretativo </a:t>
            </a:r>
            <a:r>
              <a:rPr lang="en-US" sz="1200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0" i="0" lang="en-US" sz="12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não contempla investigação empírica direta em prefeituras específicas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Comportamento Organizacional e Transformação Digital Municipal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6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F1FA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2E6DA4"/>
                </a:solidFill>
                <a:latin typeface="Calibri"/>
                <a:ea typeface="Calibri"/>
                <a:cs typeface="Calibri"/>
                <a:sym typeface="Calibri"/>
              </a:rPr>
              <a:t>03 · FUNDAMENTAÇÃO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7"/>
          <p:cNvSpPr/>
          <p:nvPr/>
        </p:nvSpPr>
        <p:spPr>
          <a:xfrm>
            <a:off x="548640" y="822968"/>
            <a:ext cx="110643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T</a:t>
            </a:r>
            <a:r>
              <a:rPr b="1" lang="en-US" sz="3000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RANSFORMAÇÃO DIGITAL NÃO É TECNOLOGIA É MUDANÇA ORGANIZACIONAL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7"/>
          <p:cNvSpPr/>
          <p:nvPr/>
        </p:nvSpPr>
        <p:spPr>
          <a:xfrm>
            <a:off x="548640" y="1645920"/>
            <a:ext cx="110642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1500"/>
              <a:buFont typeface="Calibri"/>
              <a:buNone/>
            </a:pPr>
            <a:r>
              <a:rPr b="0" i="1" lang="en-US" sz="15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Mais do que adotar tecnologias, a transformação digital reconfigura modelos de gestão, processos decisórios e arranjos institucionais.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7"/>
          <p:cNvSpPr/>
          <p:nvPr/>
        </p:nvSpPr>
        <p:spPr>
          <a:xfrm>
            <a:off x="548640" y="2468880"/>
            <a:ext cx="11064240" cy="841248"/>
          </a:xfrm>
          <a:prstGeom prst="roundRect">
            <a:avLst>
              <a:gd fmla="val 7609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"/>
          <p:cNvSpPr/>
          <p:nvPr/>
        </p:nvSpPr>
        <p:spPr>
          <a:xfrm>
            <a:off x="822960" y="2468880"/>
            <a:ext cx="23774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450"/>
              <a:buFont typeface="Cambria"/>
              <a:buNone/>
            </a:pPr>
            <a:r>
              <a:rPr b="1" i="0" lang="en-US" sz="1450" u="none" cap="none" strike="noStrike">
                <a:solidFill>
                  <a:srgbClr val="2E6DA4"/>
                </a:solidFill>
                <a:latin typeface="Cambria"/>
                <a:ea typeface="Cambria"/>
                <a:cs typeface="Cambria"/>
                <a:sym typeface="Cambria"/>
              </a:rPr>
              <a:t>Viana (2021)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3" name="Google Shape;113;p7"/>
          <p:cNvCxnSpPr/>
          <p:nvPr/>
        </p:nvCxnSpPr>
        <p:spPr>
          <a:xfrm>
            <a:off x="3337560" y="2606040"/>
            <a:ext cx="0" cy="566928"/>
          </a:xfrm>
          <a:prstGeom prst="straightConnector1">
            <a:avLst/>
          </a:prstGeom>
          <a:noFill/>
          <a:ln cap="flat" cmpd="sng" w="19050">
            <a:solidFill>
              <a:srgbClr val="DCE9F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4" name="Google Shape;114;p7"/>
          <p:cNvSpPr/>
          <p:nvPr/>
        </p:nvSpPr>
        <p:spPr>
          <a:xfrm>
            <a:off x="3566160" y="2468880"/>
            <a:ext cx="78638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Pressupõe reconfiguração de modelos de gestão e arranjos institucionais, orientada à qualidade dos serviços e à capacidade estatal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7"/>
          <p:cNvSpPr/>
          <p:nvPr/>
        </p:nvSpPr>
        <p:spPr>
          <a:xfrm>
            <a:off x="548640" y="3438144"/>
            <a:ext cx="11064240" cy="841248"/>
          </a:xfrm>
          <a:prstGeom prst="roundRect">
            <a:avLst>
              <a:gd fmla="val 7609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7"/>
          <p:cNvSpPr/>
          <p:nvPr/>
        </p:nvSpPr>
        <p:spPr>
          <a:xfrm>
            <a:off x="822960" y="3438144"/>
            <a:ext cx="23774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450"/>
              <a:buFont typeface="Cambria"/>
              <a:buNone/>
            </a:pPr>
            <a:r>
              <a:rPr b="1" i="0" lang="en-US" sz="1450" u="none" cap="none" strike="noStrike">
                <a:solidFill>
                  <a:srgbClr val="2E6DA4"/>
                </a:solidFill>
                <a:latin typeface="Cambria"/>
                <a:ea typeface="Cambria"/>
                <a:cs typeface="Cambria"/>
                <a:sym typeface="Cambria"/>
              </a:rPr>
              <a:t>Daltro (2020)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7" name="Google Shape;117;p7"/>
          <p:cNvCxnSpPr/>
          <p:nvPr/>
        </p:nvCxnSpPr>
        <p:spPr>
          <a:xfrm>
            <a:off x="3337560" y="3575304"/>
            <a:ext cx="0" cy="566928"/>
          </a:xfrm>
          <a:prstGeom prst="straightConnector1">
            <a:avLst/>
          </a:prstGeom>
          <a:noFill/>
          <a:ln cap="flat" cmpd="sng" w="19050">
            <a:solidFill>
              <a:srgbClr val="DCE9F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8" name="Google Shape;118;p7"/>
          <p:cNvSpPr/>
          <p:nvPr/>
        </p:nvSpPr>
        <p:spPr>
          <a:xfrm>
            <a:off x="3566160" y="3438144"/>
            <a:ext cx="78638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A adoção tecnológica reconfigura dinâmicas de poder e coordenação </a:t>
            </a:r>
            <a:r>
              <a:rPr lang="en-US" sz="13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b="0" i="0" lang="en-US" sz="13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os efeitos dependem das condições institucionais e culturais.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7"/>
          <p:cNvSpPr/>
          <p:nvPr/>
        </p:nvSpPr>
        <p:spPr>
          <a:xfrm>
            <a:off x="548640" y="4407408"/>
            <a:ext cx="11064240" cy="841248"/>
          </a:xfrm>
          <a:prstGeom prst="roundRect">
            <a:avLst>
              <a:gd fmla="val 7609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7"/>
          <p:cNvSpPr/>
          <p:nvPr/>
        </p:nvSpPr>
        <p:spPr>
          <a:xfrm>
            <a:off x="822960" y="4407408"/>
            <a:ext cx="23774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450"/>
              <a:buFont typeface="Cambria"/>
              <a:buNone/>
            </a:pPr>
            <a:r>
              <a:rPr b="1" i="0" lang="en-US" sz="1450" u="none" cap="none" strike="noStrike">
                <a:solidFill>
                  <a:srgbClr val="2E6DA4"/>
                </a:solidFill>
                <a:latin typeface="Cambria"/>
                <a:ea typeface="Cambria"/>
                <a:cs typeface="Cambria"/>
                <a:sym typeface="Cambria"/>
              </a:rPr>
              <a:t>Carvalho (2024)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1" name="Google Shape;121;p7"/>
          <p:cNvCxnSpPr/>
          <p:nvPr/>
        </p:nvCxnSpPr>
        <p:spPr>
          <a:xfrm>
            <a:off x="3337560" y="4544568"/>
            <a:ext cx="0" cy="566928"/>
          </a:xfrm>
          <a:prstGeom prst="straightConnector1">
            <a:avLst/>
          </a:prstGeom>
          <a:noFill/>
          <a:ln cap="flat" cmpd="sng" w="19050">
            <a:solidFill>
              <a:srgbClr val="DCE9F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2" name="Google Shape;122;p7"/>
          <p:cNvSpPr/>
          <p:nvPr/>
        </p:nvSpPr>
        <p:spPr>
          <a:xfrm>
            <a:off x="3566160" y="4407408"/>
            <a:ext cx="78638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Envolve reorganização de processos e governança; os principais desafios são organizacionais, não técnicos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7"/>
          <p:cNvSpPr/>
          <p:nvPr/>
        </p:nvSpPr>
        <p:spPr>
          <a:xfrm>
            <a:off x="548640" y="5376672"/>
            <a:ext cx="11064240" cy="841248"/>
          </a:xfrm>
          <a:prstGeom prst="roundRect">
            <a:avLst>
              <a:gd fmla="val 7609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"/>
          <p:cNvSpPr/>
          <p:nvPr/>
        </p:nvSpPr>
        <p:spPr>
          <a:xfrm>
            <a:off x="822960" y="5376672"/>
            <a:ext cx="23774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450"/>
              <a:buFont typeface="Cambria"/>
              <a:buNone/>
            </a:pPr>
            <a:r>
              <a:rPr b="1" i="0" lang="en-US" sz="1450" u="none" cap="none" strike="noStrike">
                <a:solidFill>
                  <a:srgbClr val="2E6DA4"/>
                </a:solidFill>
                <a:latin typeface="Cambria"/>
                <a:ea typeface="Cambria"/>
                <a:cs typeface="Cambria"/>
                <a:sym typeface="Cambria"/>
              </a:rPr>
              <a:t>Villas Bôas Filho (2016)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5" name="Google Shape;125;p7"/>
          <p:cNvCxnSpPr/>
          <p:nvPr/>
        </p:nvCxnSpPr>
        <p:spPr>
          <a:xfrm>
            <a:off x="3337560" y="5513832"/>
            <a:ext cx="0" cy="566928"/>
          </a:xfrm>
          <a:prstGeom prst="straightConnector1">
            <a:avLst/>
          </a:prstGeom>
          <a:noFill/>
          <a:ln cap="flat" cmpd="sng" w="19050">
            <a:solidFill>
              <a:srgbClr val="DCE9F7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6" name="Google Shape;126;p7"/>
          <p:cNvSpPr/>
          <p:nvPr/>
        </p:nvSpPr>
        <p:spPr>
          <a:xfrm>
            <a:off x="3566160" y="5376672"/>
            <a:ext cx="7863840" cy="841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300"/>
              <a:buFont typeface="Calibri"/>
              <a:buNone/>
            </a:pPr>
            <a:r>
              <a:rPr b="0" i="0" lang="en-US" sz="130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A governança exige mecanismos de articulação que desafiam estruturas hierárquicas tradicionais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7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Comportamento Organizacional e Transformação Digital Municipal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7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F1FA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2E6DA4"/>
                </a:solidFill>
                <a:latin typeface="Calibri"/>
                <a:ea typeface="Calibri"/>
                <a:cs typeface="Calibri"/>
                <a:sym typeface="Calibri"/>
              </a:rPr>
              <a:t>04 · REFERENCIAL TEÓRICO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8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Quatro categorias do comportamento organizacional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8"/>
          <p:cNvSpPr/>
          <p:nvPr/>
        </p:nvSpPr>
        <p:spPr>
          <a:xfrm>
            <a:off x="548640" y="1783080"/>
            <a:ext cx="5394960" cy="1965960"/>
          </a:xfrm>
          <a:prstGeom prst="roundRect">
            <a:avLst>
              <a:gd fmla="val 4186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8"/>
          <p:cNvSpPr/>
          <p:nvPr/>
        </p:nvSpPr>
        <p:spPr>
          <a:xfrm>
            <a:off x="804672" y="2039112"/>
            <a:ext cx="594360" cy="594360"/>
          </a:xfrm>
          <a:prstGeom prst="ellipse">
            <a:avLst/>
          </a:prstGeom>
          <a:solidFill>
            <a:srgbClr val="DCE9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8" name="Google Shape;13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0976" y="2185416"/>
            <a:ext cx="301752" cy="301752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8"/>
          <p:cNvSpPr/>
          <p:nvPr/>
        </p:nvSpPr>
        <p:spPr>
          <a:xfrm>
            <a:off x="1554480" y="2002536"/>
            <a:ext cx="41605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550"/>
              <a:buFont typeface="Cambria"/>
              <a:buNone/>
            </a:pPr>
            <a:r>
              <a:rPr b="1" i="0" lang="en-US" sz="155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Cultura organizacional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8"/>
          <p:cNvSpPr/>
          <p:nvPr/>
        </p:nvSpPr>
        <p:spPr>
          <a:xfrm>
            <a:off x="804672" y="2651760"/>
            <a:ext cx="4882896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1180"/>
              <a:buFont typeface="Calibri"/>
              <a:buNone/>
            </a:pPr>
            <a:r>
              <a:rPr b="0" i="0" lang="en-US" sz="118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Pressupostos, valores e normas compartilhados que orientam o comportamento (Schein, 2010; Hofstede, 2001)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8"/>
          <p:cNvSpPr/>
          <p:nvPr/>
        </p:nvSpPr>
        <p:spPr>
          <a:xfrm>
            <a:off x="6263640" y="1783080"/>
            <a:ext cx="5394960" cy="1965960"/>
          </a:xfrm>
          <a:prstGeom prst="roundRect">
            <a:avLst>
              <a:gd fmla="val 4186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8"/>
          <p:cNvSpPr/>
          <p:nvPr/>
        </p:nvSpPr>
        <p:spPr>
          <a:xfrm>
            <a:off x="6519672" y="2039112"/>
            <a:ext cx="594360" cy="594360"/>
          </a:xfrm>
          <a:prstGeom prst="ellipse">
            <a:avLst/>
          </a:prstGeom>
          <a:solidFill>
            <a:srgbClr val="DCE9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43" name="Google Shape;143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65976" y="2185416"/>
            <a:ext cx="301752" cy="301752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8"/>
          <p:cNvSpPr/>
          <p:nvPr/>
        </p:nvSpPr>
        <p:spPr>
          <a:xfrm>
            <a:off x="7269480" y="2002536"/>
            <a:ext cx="41605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550"/>
              <a:buFont typeface="Cambria"/>
              <a:buNone/>
            </a:pPr>
            <a:r>
              <a:rPr b="1" i="0" lang="en-US" sz="155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Liderança e poder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8"/>
          <p:cNvSpPr/>
          <p:nvPr/>
        </p:nvSpPr>
        <p:spPr>
          <a:xfrm>
            <a:off x="6519672" y="2651760"/>
            <a:ext cx="4882896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1180"/>
              <a:buFont typeface="Calibri"/>
              <a:buNone/>
            </a:pPr>
            <a:r>
              <a:rPr b="0" i="0" lang="en-US" sz="118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Organizações como arenas políticas de disputa por recursos e influência (Mintzberg, 1983; French &amp; Raven, 1959)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8"/>
          <p:cNvSpPr/>
          <p:nvPr/>
        </p:nvSpPr>
        <p:spPr>
          <a:xfrm>
            <a:off x="548640" y="3977640"/>
            <a:ext cx="5394960" cy="1965960"/>
          </a:xfrm>
          <a:prstGeom prst="roundRect">
            <a:avLst>
              <a:gd fmla="val 4186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8"/>
          <p:cNvSpPr/>
          <p:nvPr/>
        </p:nvSpPr>
        <p:spPr>
          <a:xfrm>
            <a:off x="804672" y="4233672"/>
            <a:ext cx="594360" cy="594360"/>
          </a:xfrm>
          <a:prstGeom prst="ellipse">
            <a:avLst/>
          </a:prstGeom>
          <a:solidFill>
            <a:srgbClr val="DCE9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48" name="Google Shape;148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0976" y="4379976"/>
            <a:ext cx="301752" cy="301752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8"/>
          <p:cNvSpPr/>
          <p:nvPr/>
        </p:nvSpPr>
        <p:spPr>
          <a:xfrm>
            <a:off x="1554480" y="4197096"/>
            <a:ext cx="41605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550"/>
              <a:buFont typeface="Cambria"/>
              <a:buNone/>
            </a:pPr>
            <a:r>
              <a:rPr b="1" i="0" lang="en-US" sz="155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Resistência à mudança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8"/>
          <p:cNvSpPr/>
          <p:nvPr/>
        </p:nvSpPr>
        <p:spPr>
          <a:xfrm>
            <a:off x="804672" y="4846320"/>
            <a:ext cx="4882896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1180"/>
              <a:buFont typeface="Calibri"/>
              <a:buNone/>
            </a:pPr>
            <a:r>
              <a:rPr b="0" i="0" lang="en-US" sz="118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Etapas de descongelamento–mudança–recongelamento; mudança como processo político (Lewin, 1951; Pettigrew, 1987)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8"/>
          <p:cNvSpPr/>
          <p:nvPr/>
        </p:nvSpPr>
        <p:spPr>
          <a:xfrm>
            <a:off x="6263640" y="3977640"/>
            <a:ext cx="5394960" cy="1965960"/>
          </a:xfrm>
          <a:prstGeom prst="roundRect">
            <a:avLst>
              <a:gd fmla="val 4186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8"/>
          <p:cNvSpPr/>
          <p:nvPr/>
        </p:nvSpPr>
        <p:spPr>
          <a:xfrm>
            <a:off x="6519672" y="4233672"/>
            <a:ext cx="594360" cy="594360"/>
          </a:xfrm>
          <a:prstGeom prst="ellipse">
            <a:avLst/>
          </a:prstGeom>
          <a:solidFill>
            <a:srgbClr val="DCE9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53" name="Google Shape;153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65976" y="4379976"/>
            <a:ext cx="301752" cy="301752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8"/>
          <p:cNvSpPr/>
          <p:nvPr/>
        </p:nvSpPr>
        <p:spPr>
          <a:xfrm>
            <a:off x="7269480" y="4197096"/>
            <a:ext cx="41605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550"/>
              <a:buFont typeface="Cambria"/>
              <a:buNone/>
            </a:pPr>
            <a:r>
              <a:rPr b="1" i="0" lang="en-US" sz="155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Aprendizagem organizacional</a:t>
            </a:r>
            <a:endParaRPr b="0" i="0" sz="1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8"/>
          <p:cNvSpPr/>
          <p:nvPr/>
        </p:nvSpPr>
        <p:spPr>
          <a:xfrm>
            <a:off x="6519672" y="4846320"/>
            <a:ext cx="4882896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1180"/>
              <a:buFont typeface="Calibri"/>
              <a:buNone/>
            </a:pPr>
            <a:r>
              <a:rPr b="0" i="0" lang="en-US" sz="118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Capacidade de refletir, corrigir erros e incorporar conhecimento coletivamente (Argyris &amp; Schön, 1996)</a:t>
            </a:r>
            <a:endParaRPr b="0" i="0" sz="11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8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Comportamento Organizacional e Transformação Digital Municipal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8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F1FA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2E6DA4"/>
                </a:solidFill>
                <a:latin typeface="Calibri"/>
                <a:ea typeface="Calibri"/>
                <a:cs typeface="Calibri"/>
                <a:sym typeface="Calibri"/>
              </a:rPr>
              <a:t>05 · DESAFIOS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9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Desafio 1 — Cultura organizacional burocrática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9"/>
          <p:cNvSpPr/>
          <p:nvPr/>
        </p:nvSpPr>
        <p:spPr>
          <a:xfrm>
            <a:off x="548640" y="1737360"/>
            <a:ext cx="6949440" cy="4114800"/>
          </a:xfrm>
          <a:prstGeom prst="roundRect">
            <a:avLst>
              <a:gd fmla="val 2000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9"/>
          <p:cNvSpPr/>
          <p:nvPr/>
        </p:nvSpPr>
        <p:spPr>
          <a:xfrm>
            <a:off x="868680" y="1965960"/>
            <a:ext cx="630936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O que a literatura observou nas prefeituras?</a:t>
            </a:r>
            <a:endParaRPr b="1" sz="260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810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A digitalização frequentemente reproduz práticas burocráticas já existentes.</a:t>
            </a:r>
            <a:endParaRPr sz="248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74650" lvl="0" marL="342900" marR="0" rtl="0" algn="l">
              <a:spcBef>
                <a:spcPts val="1200"/>
              </a:spcBef>
              <a:spcAft>
                <a:spcPts val="0"/>
              </a:spcAft>
              <a:buClr>
                <a:srgbClr val="1C2B3A"/>
              </a:buClr>
              <a:buSzPts val="1880"/>
              <a:buFont typeface="Calibri"/>
              <a:buChar char="•"/>
            </a:pPr>
            <a:r>
              <a:rPr b="0" i="0" lang="en-US" sz="188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Daltro (2020): processos digitais incorporam a lógica do papel e do controle formal, limitando o potencial transformador da tecnologia.</a:t>
            </a:r>
            <a:endParaRPr b="0" i="0" sz="18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7465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1C2B3A"/>
              </a:buClr>
              <a:buSzPts val="1880"/>
              <a:buFont typeface="Calibri"/>
              <a:buChar char="•"/>
            </a:pPr>
            <a:r>
              <a:rPr b="0" i="0" lang="en-US" sz="1880" u="none" cap="none" strike="noStrike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Carvalho (2024): sem mudança cultural profunda, a transformação digital se reduz a uma adaptação superficial.</a:t>
            </a:r>
            <a:endParaRPr b="0" i="0" sz="188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9"/>
          <p:cNvSpPr/>
          <p:nvPr/>
        </p:nvSpPr>
        <p:spPr>
          <a:xfrm>
            <a:off x="7726680" y="1737360"/>
            <a:ext cx="3886200" cy="4114800"/>
          </a:xfrm>
          <a:prstGeom prst="roundRect">
            <a:avLst>
              <a:gd fmla="val 2118" name="adj"/>
            </a:avLst>
          </a:prstGeom>
          <a:solidFill>
            <a:srgbClr val="1B3A66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68" name="Google Shape;16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46720" y="2011680"/>
            <a:ext cx="384048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9"/>
          <p:cNvSpPr/>
          <p:nvPr/>
        </p:nvSpPr>
        <p:spPr>
          <a:xfrm>
            <a:off x="8046725" y="2514600"/>
            <a:ext cx="3483600" cy="31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lt1"/>
                </a:solidFill>
              </a:rPr>
              <a:t>A tecnologia digitalizou a burocracia, mas não transformou a organização.</a:t>
            </a:r>
            <a:endParaRPr sz="2600">
              <a:solidFill>
                <a:schemeClr val="lt1"/>
              </a:solidFill>
            </a:endParaRPr>
          </a:p>
        </p:txBody>
      </p:sp>
      <p:sp>
        <p:nvSpPr>
          <p:cNvPr id="170" name="Google Shape;170;p9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Comportamento Organizacional e Transformação Digital Municipal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9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F1FA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2E6DA4"/>
                </a:solidFill>
                <a:latin typeface="Calibri"/>
                <a:ea typeface="Calibri"/>
                <a:cs typeface="Calibri"/>
                <a:sym typeface="Calibri"/>
              </a:rPr>
              <a:t>05 · DESAFIOS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0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Desafio 2 — Liderança e coordenação organizacional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79" name="Google Shape;17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77" y="1828800"/>
            <a:ext cx="557788" cy="557788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0"/>
          <p:cNvSpPr/>
          <p:nvPr/>
        </p:nvSpPr>
        <p:spPr>
          <a:xfrm>
            <a:off x="548655" y="2588395"/>
            <a:ext cx="6492300" cy="31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O que a literatura encontrou?</a:t>
            </a:r>
            <a:endParaRPr b="1" sz="170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1C2B3A"/>
              </a:buClr>
              <a:buSzPts val="1500"/>
              <a:buFont typeface="Calibri"/>
              <a:buChar char="●"/>
            </a:pPr>
            <a:r>
              <a:rPr lang="en-US" sz="15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Iniciativas digitais dependem fortemente do engajamento das lideranças.</a:t>
            </a:r>
            <a:endParaRPr sz="150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C2B3A"/>
              </a:buClr>
              <a:buSzPts val="1500"/>
              <a:buFont typeface="Calibri"/>
              <a:buChar char="●"/>
            </a:pPr>
            <a:r>
              <a:rPr lang="en-US" sz="15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Ausência de visão compartilhada gera projetos fragmentados.</a:t>
            </a:r>
            <a:endParaRPr sz="150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Evidências nas prefeituras</a:t>
            </a:r>
            <a:endParaRPr b="1" sz="170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Carvalho (2024)</a:t>
            </a:r>
            <a:endParaRPr b="1" sz="150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→ Falta de coordenação intersetorial compromete a consolidação das estratégias.</a:t>
            </a:r>
            <a:endParaRPr sz="150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15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Oliveira et al. (2023)</a:t>
            </a:r>
            <a:endParaRPr b="1" sz="150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→ Ausência de mecanismos de governança dificulta continuidade das iniciativas.</a:t>
            </a:r>
            <a:endParaRPr sz="150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0"/>
          <p:cNvSpPr/>
          <p:nvPr/>
        </p:nvSpPr>
        <p:spPr>
          <a:xfrm>
            <a:off x="7635228" y="1828800"/>
            <a:ext cx="3977700" cy="3977700"/>
          </a:xfrm>
          <a:prstGeom prst="roundRect">
            <a:avLst>
              <a:gd fmla="val 2069" name="adj"/>
            </a:avLst>
          </a:prstGeom>
          <a:solidFill>
            <a:srgbClr val="DCE9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0"/>
          <p:cNvSpPr/>
          <p:nvPr/>
        </p:nvSpPr>
        <p:spPr>
          <a:xfrm>
            <a:off x="7909560" y="2020830"/>
            <a:ext cx="3429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900"/>
              <a:buFont typeface="Cambria"/>
              <a:buNone/>
            </a:pPr>
            <a:r>
              <a:rPr b="1" lang="en-US" sz="1900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Fundamentação teórica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0"/>
          <p:cNvSpPr/>
          <p:nvPr/>
        </p:nvSpPr>
        <p:spPr>
          <a:xfrm>
            <a:off x="7909560" y="3200513"/>
            <a:ext cx="3429000" cy="237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👤 </a:t>
            </a:r>
            <a:r>
              <a:rPr b="1" lang="en-US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Mintzberg (1983)</a:t>
            </a:r>
            <a:endParaRPr b="1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810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Organizações são arenas políticas onde diferentes atores disputam recursos e influência.</a:t>
            </a:r>
            <a:endParaRPr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👤 </a:t>
            </a:r>
            <a:r>
              <a:rPr b="1" lang="en-US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French &amp; Raven (1959)</a:t>
            </a:r>
            <a:endParaRPr b="1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810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1C2B3A"/>
                </a:solidFill>
                <a:latin typeface="Calibri"/>
                <a:ea typeface="Calibri"/>
                <a:cs typeface="Calibri"/>
                <a:sym typeface="Calibri"/>
              </a:rPr>
              <a:t>O poder e a influência das lideranças condicionam a aceitação das mudanças organizacionais.</a:t>
            </a:r>
            <a:endParaRPr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Clr>
                <a:srgbClr val="1C2B3A"/>
              </a:buClr>
              <a:buSzPts val="1300"/>
              <a:buFont typeface="Calibri"/>
              <a:buNone/>
            </a:pPr>
            <a:r>
              <a:t/>
            </a:r>
            <a:endParaRPr sz="1300">
              <a:solidFill>
                <a:srgbClr val="1C2B3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0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Comportamento Organizacional e Transformação Digital Municipal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0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F1FA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"/>
          <p:cNvSpPr/>
          <p:nvPr/>
        </p:nvSpPr>
        <p:spPr>
          <a:xfrm>
            <a:off x="548640" y="384048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E6DA4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2E6DA4"/>
                </a:solidFill>
                <a:latin typeface="Calibri"/>
                <a:ea typeface="Calibri"/>
                <a:cs typeface="Calibri"/>
                <a:sym typeface="Calibri"/>
              </a:rPr>
              <a:t>05 · DESAFIOS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1"/>
          <p:cNvSpPr/>
          <p:nvPr/>
        </p:nvSpPr>
        <p:spPr>
          <a:xfrm>
            <a:off x="548640" y="658368"/>
            <a:ext cx="110642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3000"/>
              <a:buFont typeface="Cambria"/>
              <a:buNone/>
            </a:pPr>
            <a:r>
              <a:rPr b="1" i="0" lang="en-US" sz="30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Desafio 3 — Resistência à mudança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1"/>
          <p:cNvSpPr/>
          <p:nvPr/>
        </p:nvSpPr>
        <p:spPr>
          <a:xfrm>
            <a:off x="548640" y="1783080"/>
            <a:ext cx="3538728" cy="274320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1"/>
          <p:cNvSpPr/>
          <p:nvPr/>
        </p:nvSpPr>
        <p:spPr>
          <a:xfrm>
            <a:off x="822960" y="2057400"/>
            <a:ext cx="548640" cy="548640"/>
          </a:xfrm>
          <a:prstGeom prst="ellipse">
            <a:avLst/>
          </a:prstGeom>
          <a:solidFill>
            <a:srgbClr val="DCE9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95" name="Google Shape;19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0120" y="2194560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1"/>
          <p:cNvSpPr/>
          <p:nvPr/>
        </p:nvSpPr>
        <p:spPr>
          <a:xfrm>
            <a:off x="822960" y="2743200"/>
            <a:ext cx="2990088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Explícita ou implícita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1"/>
          <p:cNvSpPr/>
          <p:nvPr/>
        </p:nvSpPr>
        <p:spPr>
          <a:xfrm>
            <a:off x="822960" y="3246120"/>
            <a:ext cx="299008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1230"/>
              <a:buFont typeface="Calibri"/>
              <a:buNone/>
            </a:pPr>
            <a:r>
              <a:rPr b="0" i="0" lang="en-US" sz="123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Adesão formal aos novos sistemas, sem alteração substantiva das práticas cotidianas.</a:t>
            </a:r>
            <a:endParaRPr b="0" i="0" sz="12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1"/>
          <p:cNvSpPr/>
          <p:nvPr/>
        </p:nvSpPr>
        <p:spPr>
          <a:xfrm>
            <a:off x="4306824" y="1783080"/>
            <a:ext cx="3538728" cy="274320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1"/>
          <p:cNvSpPr/>
          <p:nvPr/>
        </p:nvSpPr>
        <p:spPr>
          <a:xfrm>
            <a:off x="4581144" y="2057400"/>
            <a:ext cx="548640" cy="548640"/>
          </a:xfrm>
          <a:prstGeom prst="ellipse">
            <a:avLst/>
          </a:prstGeom>
          <a:solidFill>
            <a:srgbClr val="DCE9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00" name="Google Shape;20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8304" y="2194560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1"/>
          <p:cNvSpPr/>
          <p:nvPr/>
        </p:nvSpPr>
        <p:spPr>
          <a:xfrm>
            <a:off x="4581144" y="2743200"/>
            <a:ext cx="2990088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Percepção de ameaça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1"/>
          <p:cNvSpPr/>
          <p:nvPr/>
        </p:nvSpPr>
        <p:spPr>
          <a:xfrm>
            <a:off x="4581144" y="3246120"/>
            <a:ext cx="299008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1230"/>
              <a:buFont typeface="Calibri"/>
              <a:buNone/>
            </a:pPr>
            <a:r>
              <a:rPr b="0" i="0" lang="en-US" sz="123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Daltro (2020): servidores percebem mudanças digitais como ameaça à autonomia ou acréscimo de controle.</a:t>
            </a:r>
            <a:endParaRPr b="0" i="0" sz="12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1"/>
          <p:cNvSpPr/>
          <p:nvPr/>
        </p:nvSpPr>
        <p:spPr>
          <a:xfrm>
            <a:off x="8065008" y="1783080"/>
            <a:ext cx="3538728" cy="2743200"/>
          </a:xfrm>
          <a:prstGeom prst="roundRect">
            <a:avLst>
              <a:gd fmla="val 2667" name="adj"/>
            </a:avLst>
          </a:prstGeom>
          <a:solidFill>
            <a:srgbClr val="FFFFFF"/>
          </a:solidFill>
          <a:ln>
            <a:noFill/>
          </a:ln>
          <a:effectLst>
            <a:outerShdw blurRad="101600" rotWithShape="0" algn="bl" dir="5400000" dist="38100">
              <a:srgbClr val="0B1E3D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1"/>
          <p:cNvSpPr/>
          <p:nvPr/>
        </p:nvSpPr>
        <p:spPr>
          <a:xfrm>
            <a:off x="8339328" y="2057400"/>
            <a:ext cx="548640" cy="548640"/>
          </a:xfrm>
          <a:prstGeom prst="ellipse">
            <a:avLst/>
          </a:prstGeom>
          <a:solidFill>
            <a:srgbClr val="DCE9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05" name="Google Shape;20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76488" y="2194560"/>
            <a:ext cx="274320" cy="27432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11"/>
          <p:cNvSpPr/>
          <p:nvPr/>
        </p:nvSpPr>
        <p:spPr>
          <a:xfrm>
            <a:off x="8339328" y="2743200"/>
            <a:ext cx="2990088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B3A66"/>
              </a:buClr>
              <a:buSzPts val="1500"/>
              <a:buFont typeface="Cambria"/>
              <a:buNone/>
            </a:pPr>
            <a:r>
              <a:rPr b="1" i="0" lang="en-US" sz="1500" u="none" cap="none" strike="noStrike">
                <a:solidFill>
                  <a:srgbClr val="1B3A66"/>
                </a:solidFill>
                <a:latin typeface="Cambria"/>
                <a:ea typeface="Cambria"/>
                <a:cs typeface="Cambria"/>
                <a:sym typeface="Cambria"/>
              </a:rPr>
              <a:t>Baixa participação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1"/>
          <p:cNvSpPr/>
          <p:nvPr/>
        </p:nvSpPr>
        <p:spPr>
          <a:xfrm>
            <a:off x="8339328" y="3246120"/>
            <a:ext cx="2990088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1230"/>
              <a:buFont typeface="Calibri"/>
              <a:buNone/>
            </a:pPr>
            <a:r>
              <a:rPr b="0" i="0" lang="en-US" sz="123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Santos et al. (2022): a ausência de participação efetiva nos processos decisórios intensifica as resistências.</a:t>
            </a:r>
            <a:endParaRPr b="0" i="0" sz="123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1"/>
          <p:cNvSpPr/>
          <p:nvPr/>
        </p:nvSpPr>
        <p:spPr>
          <a:xfrm>
            <a:off x="548650" y="4709145"/>
            <a:ext cx="11064300" cy="1574700"/>
          </a:xfrm>
          <a:prstGeom prst="roundRect">
            <a:avLst>
              <a:gd fmla="val 6957" name="adj"/>
            </a:avLst>
          </a:prstGeom>
          <a:solidFill>
            <a:srgbClr val="1B3A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1"/>
          <p:cNvSpPr/>
          <p:nvPr/>
        </p:nvSpPr>
        <p:spPr>
          <a:xfrm>
            <a:off x="883918" y="5074935"/>
            <a:ext cx="10424100" cy="10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rPr b="0" i="1" lang="en-US" sz="16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Não é apenas obstáculo: a resistência também expressa tensões legítimas </a:t>
            </a:r>
            <a:r>
              <a:rPr i="1"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0" i="1" lang="en-US" sz="16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preservação de autonomia, identidade profissional e estabilidade institucional (Pettigrew, 1987).</a:t>
            </a:r>
            <a:endParaRPr b="0" i="1" sz="165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rPr i="1" lang="en-US" sz="16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Toda mudança exige descongelar práticas antigas antes da consolidação de novas rotinas. (Lewin 1951)</a:t>
            </a:r>
            <a:endParaRPr i="1" sz="16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Calibri"/>
              <a:buNone/>
            </a:pPr>
            <a:r>
              <a:t/>
            </a:r>
            <a:endParaRPr i="1"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1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Comportamento Organizacional e Transformação Digital Municipal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1"/>
          <p:cNvSpPr/>
          <p:nvPr/>
        </p:nvSpPr>
        <p:spPr>
          <a:xfrm>
            <a:off x="10820095" y="6473952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A4A5E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A4A5E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2230D36C048DA42B5B597D7A7006077" ma:contentTypeVersion="17" ma:contentTypeDescription="Crie um novo documento." ma:contentTypeScope="" ma:versionID="2b77902f318c931e5631018bf9817abb">
  <xsd:schema xmlns:xsd="http://www.w3.org/2001/XMLSchema" xmlns:xs="http://www.w3.org/2001/XMLSchema" xmlns:p="http://schemas.microsoft.com/office/2006/metadata/properties" xmlns:ns2="ee1fe255-0615-48a1-ba91-393d348c971f" xmlns:ns3="054ebd02-de20-4f3d-bcfc-d74775f94674" targetNamespace="http://schemas.microsoft.com/office/2006/metadata/properties" ma:root="true" ma:fieldsID="eac2c798558cf38cce49821b33d31573" ns2:_="" ns3:_="">
    <xsd:import namespace="ee1fe255-0615-48a1-ba91-393d348c971f"/>
    <xsd:import namespace="054ebd02-de20-4f3d-bcfc-d74775f94674"/>
    <xsd:element name="properties">
      <xsd:complexType>
        <xsd:sequence>
          <xsd:element name="documentManagement">
            <xsd:complexType>
              <xsd:all>
                <xsd:element ref="ns2:MigrationSource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3:MediaServiceLocation" minOccurs="0"/>
                <xsd:element ref="ns3:Nome_x0020_completo"/>
                <xsd:element ref="ns3:Link_x0020_do_x0020_Curr_x00ed_culo_x0020_Lattes" minOccurs="0"/>
                <xsd:element ref="ns3:Link_x0020_da_x0020_publica_x00e7__x00e3_o_x0020_do_x0020_TCC_x0020_no_x0020_Reposit_x00f3_rio_x0020_da_x0020_Enap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1fe255-0615-48a1-ba91-393d348c971f" elementFormDefault="qualified">
    <xsd:import namespace="http://schemas.microsoft.com/office/2006/documentManagement/types"/>
    <xsd:import namespace="http://schemas.microsoft.com/office/infopath/2007/PartnerControls"/>
    <xsd:element name="MigrationSourceID" ma:index="8" nillable="true" ma:displayName="MigrationSourceID" ma:internalName="MigrationSourceID" ma:readOnly="true">
      <xsd:simpleType>
        <xsd:restriction base="dms:Text"/>
      </xsd:simpleType>
    </xsd:element>
    <xsd:element name="TaxCatchAll" ma:index="18" nillable="true" ma:displayName="Taxonomy Catch All Column" ma:hidden="true" ma:list="{5e75a7cf-954a-478a-8da0-7542fd2a84f0}" ma:internalName="TaxCatchAll" ma:showField="CatchAllData" ma:web="ee1fe255-0615-48a1-ba91-393d348c97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4ebd02-de20-4f3d-bcfc-d74775f946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Marcações de imagem" ma:readOnly="false" ma:fieldId="{5cf76f15-5ced-4ddc-b409-7134ff3c332f}" ma:taxonomyMulti="true" ma:sspId="db2b1072-0813-4abd-a7c6-700b29b2f1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Nome_x0020_completo" ma:index="22" ma:displayName="Nome completo" ma:internalName="Nome_x0020_completo">
      <xsd:simpleType>
        <xsd:restriction base="dms:Text">
          <xsd:maxLength value="255"/>
        </xsd:restriction>
      </xsd:simpleType>
    </xsd:element>
    <xsd:element name="Link_x0020_do_x0020_Curr_x00ed_culo_x0020_Lattes" ma:index="23" nillable="true" ma:displayName="Link do Currículo Lattes" ma:internalName="Link_x0020_do_x0020_Curr_x00ed_culo_x0020_Lattes">
      <xsd:simpleType>
        <xsd:restriction base="dms:Text"/>
      </xsd:simpleType>
    </xsd:element>
    <xsd:element name="Link_x0020_da_x0020_publica_x00e7__x00e3_o_x0020_do_x0020_TCC_x0020_no_x0020_Reposit_x00f3_rio_x0020_da_x0020_Enap" ma:index="24" nillable="true" ma:displayName="Link da publicação do TCC no Repositório da Enap" ma:internalName="Link_x0020_da_x0020_publica_x00e7__x00e3_o_x0020_do_x0020_TCC_x0020_no_x0020_Reposit_x00f3_rio_x0020_da_x0020_Enap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ink_x0020_do_x0020_Curr_x00ed_culo_x0020_Lattes xmlns="054ebd02-de20-4f3d-bcfc-d74775f94674" xsi:nil="true"/>
    <lcf76f155ced4ddcb4097134ff3c332f xmlns="054ebd02-de20-4f3d-bcfc-d74775f94674">
      <Terms xmlns="http://schemas.microsoft.com/office/infopath/2007/PartnerControls"/>
    </lcf76f155ced4ddcb4097134ff3c332f>
    <Link_x0020_da_x0020_publica_x00e7__x00e3_o_x0020_do_x0020_TCC_x0020_no_x0020_Reposit_x00f3_rio_x0020_da_x0020_Enap xmlns="054ebd02-de20-4f3d-bcfc-d74775f94674" xsi:nil="true"/>
    <TaxCatchAll xmlns="ee1fe255-0615-48a1-ba91-393d348c971f" xsi:nil="true"/>
    <Nome_x0020_completo xmlns="054ebd02-de20-4f3d-bcfc-d74775f94674"/>
  </documentManagement>
</p:properties>
</file>

<file path=customXml/itemProps1.xml><?xml version="1.0" encoding="utf-8"?>
<ds:datastoreItem xmlns:ds="http://schemas.openxmlformats.org/officeDocument/2006/customXml" ds:itemID="{82967742-5B24-4888-9393-B3A39CAB38EB}"/>
</file>

<file path=customXml/itemProps2.xml><?xml version="1.0" encoding="utf-8"?>
<ds:datastoreItem xmlns:ds="http://schemas.openxmlformats.org/officeDocument/2006/customXml" ds:itemID="{82A5752E-6E96-429F-AE68-6D6C0AB7A703}"/>
</file>

<file path=customXml/itemProps3.xml><?xml version="1.0" encoding="utf-8"?>
<ds:datastoreItem xmlns:ds="http://schemas.openxmlformats.org/officeDocument/2006/customXml" ds:itemID="{ADF09948-3C88-4802-88CC-07865036F312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0x01010012230D36C048DA42B5B597D7A7006077</vt:lpwstr>
  </property>
</Properties>
</file>