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12192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mover o slide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pt-BR" sz="2000" b="0" strike="noStrike" spc="-1">
                <a:latin typeface="Arial"/>
              </a:rPr>
              <a:t>Clique para editar o formato de notas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pt-BR" sz="1400" b="0" strike="noStrike" spc="-1">
                <a:latin typeface="Times New Roman"/>
              </a:rPr>
              <a:t>&lt;cabeçalho&gt;</a:t>
            </a:r>
          </a:p>
        </p:txBody>
      </p:sp>
      <p:sp>
        <p:nvSpPr>
          <p:cNvPr id="4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pt-BR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r>
              <a:rPr lang="pt-BR" sz="1400" b="0" strike="noStrike" spc="-1">
                <a:latin typeface="Times New Roman"/>
              </a:rPr>
              <a:t>&lt;data/hora&gt;</a:t>
            </a:r>
          </a:p>
        </p:txBody>
      </p:sp>
      <p:sp>
        <p:nvSpPr>
          <p:cNvPr id="4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pt-BR" sz="1400" b="0" strike="noStrike" spc="-1">
                <a:latin typeface="Times New Roman"/>
              </a:defRPr>
            </a:lvl1pPr>
          </a:lstStyle>
          <a:p>
            <a:pPr indent="0">
              <a:buNone/>
            </a:pPr>
            <a:r>
              <a:rPr lang="pt-BR" sz="1400" b="0" strike="noStrike" spc="-1">
                <a:latin typeface="Times New Roman"/>
              </a:rPr>
              <a:t>&lt;rodapé&gt;</a:t>
            </a:r>
          </a:p>
        </p:txBody>
      </p:sp>
      <p:sp>
        <p:nvSpPr>
          <p:cNvPr id="4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pt-BR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fld id="{9787A7BE-84D7-4BA9-929F-CBD307D4B4A0}" type="slidenum">
              <a:rPr lang="pt-BR" sz="1400" b="0" strike="noStrike" spc="-1">
                <a:latin typeface="Times New Roman"/>
              </a:rPr>
              <a:t>‹nº›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27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40FD1D5-00A1-40A3-8CB7-1F141DCD8EC1}" type="slidenum">
              <a:rPr lang="en-US" sz="1400" b="0" strike="noStrike" spc="-1">
                <a:latin typeface="Times New Roman"/>
              </a:rPr>
              <a:t>1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54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278A6F4-DCAF-4A02-8645-C6AF5081FB4E}" type="slidenum">
              <a:rPr lang="en-US" sz="1400" b="0" strike="noStrike" spc="-1">
                <a:latin typeface="Times New Roman"/>
              </a:rPr>
              <a:t>10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A0BA04C-A545-4A46-AFFE-F59A8248A17B}" type="slidenum">
              <a:rPr lang="en-US" sz="1400" b="0" strike="noStrike" spc="-1">
                <a:latin typeface="Times New Roman"/>
              </a:rPr>
              <a:t>11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60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E35CAB5-A2EA-46D3-941A-D997C11E9A35}" type="slidenum">
              <a:rPr lang="en-US" sz="1400" b="0" strike="noStrike" spc="-1">
                <a:latin typeface="Times New Roman"/>
              </a:rPr>
              <a:t>12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63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DB8299B-73B7-4C20-8DAC-D00FD34724AB}" type="slidenum">
              <a:rPr lang="en-US" sz="1400" b="0" strike="noStrike" spc="-1">
                <a:latin typeface="Times New Roman"/>
              </a:rPr>
              <a:t>13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66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EDC1498-0CD9-455A-8A4C-42C1DDC7A8EC}" type="slidenum">
              <a:rPr lang="en-US" sz="1400" b="0" strike="noStrike" spc="-1">
                <a:latin typeface="Times New Roman"/>
              </a:rPr>
              <a:t>14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69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20E3C00-1895-4D09-9DB8-87E1AAA5B037}" type="slidenum">
              <a:rPr lang="en-US" sz="1400" b="0" strike="noStrike" spc="-1">
                <a:latin typeface="Times New Roman"/>
              </a:rPr>
              <a:t>15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72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7E939C2-F389-411C-BB2C-D01D203ECE77}" type="slidenum">
              <a:rPr lang="en-US" sz="1400" b="0" strike="noStrike" spc="-1">
                <a:latin typeface="Times New Roman"/>
              </a:rPr>
              <a:t>16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75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A61F274-6AF4-4C01-9023-78380DFA94CD}" type="slidenum">
              <a:rPr lang="en-US" sz="1400" b="0" strike="noStrike" spc="-1">
                <a:latin typeface="Times New Roman"/>
              </a:rPr>
              <a:t>17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78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ECA35D1-5CAB-4D09-BE3F-505AB562CCAA}" type="slidenum">
              <a:rPr lang="en-US" sz="1400" b="0" strike="noStrike" spc="-1">
                <a:latin typeface="Times New Roman"/>
              </a:rPr>
              <a:t>18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30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8BCED5C-EEF0-425A-8BD9-0B6C9C6326B3}" type="slidenum">
              <a:rPr lang="en-US" sz="1400" b="0" strike="noStrike" spc="-1">
                <a:latin typeface="Times New Roman"/>
              </a:rPr>
              <a:t>2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3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33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7D7FF54-DD95-4DFB-9106-287A88643F07}" type="slidenum">
              <a:rPr lang="en-US" sz="1400" b="0" strike="noStrike" spc="-1">
                <a:latin typeface="Times New Roman"/>
              </a:rPr>
              <a:t>3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3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36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B188B4B-6BC6-4D1C-AA04-EC5B7F2095C9}" type="slidenum">
              <a:rPr lang="en-US" sz="1400" b="0" strike="noStrike" spc="-1">
                <a:latin typeface="Times New Roman"/>
              </a:rPr>
              <a:t>4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3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39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BE351EA-7CFC-4D1D-9131-876EF91C2115}" type="slidenum">
              <a:rPr lang="en-US" sz="1400" b="0" strike="noStrike" spc="-1">
                <a:latin typeface="Times New Roman"/>
              </a:rPr>
              <a:t>5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4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42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2C290-7CB7-4A87-A77E-C62B0B96E13A}" type="slidenum">
              <a:rPr lang="en-US" sz="1400" b="0" strike="noStrike" spc="-1">
                <a:latin typeface="Times New Roman"/>
              </a:rPr>
              <a:t>6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4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45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8D5E1F7-8D48-4ABB-87C7-F51B1493E41A}" type="slidenum">
              <a:rPr lang="en-US" sz="1400" b="0" strike="noStrike" spc="-1">
                <a:latin typeface="Times New Roman"/>
              </a:rPr>
              <a:t>7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48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54CC087-E096-423E-BDDC-C6C8C6E831CE}" type="slidenum">
              <a:rPr lang="en-US" sz="1400" b="0" strike="noStrike" spc="-1">
                <a:latin typeface="Times New Roman"/>
              </a:rPr>
              <a:t>8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55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551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EC7E389-7A76-4E24-9C8A-232FB9404599}" type="slidenum">
              <a:rPr lang="en-US" sz="1400" b="0" strike="noStrike" spc="-1">
                <a:latin typeface="Times New Roman"/>
              </a:rPr>
              <a:t>9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6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1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2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18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6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9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6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8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16;p1"/>
          <p:cNvSpPr/>
          <p:nvPr/>
        </p:nvSpPr>
        <p:spPr>
          <a:xfrm>
            <a:off x="8778240" y="-2011680"/>
            <a:ext cx="5943240" cy="5943240"/>
          </a:xfrm>
          <a:prstGeom prst="ellipse">
            <a:avLst/>
          </a:prstGeom>
          <a:solidFill>
            <a:srgbClr val="1B3A5C">
              <a:alpha val="65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Google Shape;17;p1"/>
          <p:cNvSpPr/>
          <p:nvPr/>
        </p:nvSpPr>
        <p:spPr>
          <a:xfrm>
            <a:off x="10607040" y="3840480"/>
            <a:ext cx="3840120" cy="3840120"/>
          </a:xfrm>
          <a:prstGeom prst="ellipse">
            <a:avLst/>
          </a:prstGeom>
          <a:solidFill>
            <a:srgbClr val="C9962C">
              <a:alpha val="22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6" name="Google Shape;18;p1" descr="preencoded.png"/>
          <p:cNvPicPr/>
          <p:nvPr/>
        </p:nvPicPr>
        <p:blipFill>
          <a:blip r:embed="rId3"/>
          <a:stretch/>
        </p:blipFill>
        <p:spPr>
          <a:xfrm>
            <a:off x="822960" y="640080"/>
            <a:ext cx="502560" cy="502560"/>
          </a:xfrm>
          <a:prstGeom prst="rect">
            <a:avLst/>
          </a:prstGeom>
          <a:ln w="0">
            <a:noFill/>
          </a:ln>
        </p:spPr>
      </p:pic>
      <p:sp>
        <p:nvSpPr>
          <p:cNvPr id="47" name="Google Shape;19;p1"/>
          <p:cNvSpPr/>
          <p:nvPr/>
        </p:nvSpPr>
        <p:spPr>
          <a:xfrm>
            <a:off x="1417320" y="621720"/>
            <a:ext cx="73148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9FB1C1"/>
                </a:solidFill>
                <a:latin typeface="Calibri"/>
                <a:ea typeface="Calibri"/>
              </a:rPr>
              <a:t>PDMA/FUMEC  •  DOUTORADO E MESTRADO EM ADMINISTRAÇÃO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48" name="Google Shape;20;p1"/>
          <p:cNvSpPr/>
          <p:nvPr/>
        </p:nvSpPr>
        <p:spPr>
          <a:xfrm>
            <a:off x="822960" y="2286000"/>
            <a:ext cx="9875160" cy="137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4400" b="1" strike="noStrike" spc="-1">
                <a:solidFill>
                  <a:srgbClr val="FFFFFF"/>
                </a:solidFill>
                <a:latin typeface="Cambria"/>
                <a:ea typeface="Cambria"/>
              </a:rPr>
              <a:t>Quando o RH ocupa a escola</a:t>
            </a:r>
            <a:endParaRPr lang="pt-BR" sz="4400" b="0" strike="noStrike" spc="-1">
              <a:latin typeface="Arial"/>
            </a:endParaRPr>
          </a:p>
        </p:txBody>
      </p:sp>
      <p:sp>
        <p:nvSpPr>
          <p:cNvPr id="49" name="Google Shape;21;p1"/>
          <p:cNvSpPr/>
          <p:nvPr/>
        </p:nvSpPr>
        <p:spPr>
          <a:xfrm>
            <a:off x="822960" y="3337560"/>
            <a:ext cx="877788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0" i="1" strike="noStrike" spc="-1">
                <a:solidFill>
                  <a:srgbClr val="9FB1C1"/>
                </a:solidFill>
                <a:latin typeface="Calibri"/>
                <a:ea typeface="Calibri"/>
              </a:rPr>
              <a:t>Práticas organizacionais e gestão de pessoas na rede pública estadual mineira</a:t>
            </a:r>
            <a:endParaRPr lang="pt-BR" sz="1800" b="0" strike="noStrike" spc="-1">
              <a:latin typeface="Arial"/>
            </a:endParaRPr>
          </a:p>
        </p:txBody>
      </p:sp>
      <p:cxnSp>
        <p:nvCxnSpPr>
          <p:cNvPr id="50" name="Google Shape;22;p1"/>
          <p:cNvCxnSpPr/>
          <p:nvPr/>
        </p:nvCxnSpPr>
        <p:spPr>
          <a:xfrm>
            <a:off x="840960" y="4434840"/>
            <a:ext cx="2012040" cy="360"/>
          </a:xfrm>
          <a:prstGeom prst="straightConnector1">
            <a:avLst/>
          </a:prstGeom>
          <a:ln w="25400">
            <a:solidFill>
              <a:srgbClr val="C9962C"/>
            </a:solidFill>
            <a:round/>
          </a:ln>
        </p:spPr>
      </p:cxnSp>
      <p:sp>
        <p:nvSpPr>
          <p:cNvPr id="51" name="Google Shape;23;p1"/>
          <p:cNvSpPr/>
          <p:nvPr/>
        </p:nvSpPr>
        <p:spPr>
          <a:xfrm>
            <a:off x="822960" y="4617720"/>
            <a:ext cx="7314840" cy="100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25000"/>
              </a:lnSpc>
              <a:tabLst>
                <a:tab pos="0" algn="l"/>
              </a:tabLst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Calibri"/>
              </a:rPr>
              <a:t>Lidiane Miriam da Silva </a:t>
            </a:r>
            <a:r>
              <a:rPr lang="en-US" sz="1400" b="1" strike="noStrike" spc="-1" dirty="0" err="1" smtClean="0">
                <a:solidFill>
                  <a:srgbClr val="FFFFFF"/>
                </a:solidFill>
                <a:latin typeface="Calibri"/>
                <a:ea typeface="Calibri"/>
              </a:rPr>
              <a:t>Cesário</a:t>
            </a:r>
            <a:r>
              <a:rPr lang="en-US" sz="1400" b="1" strike="noStrike" spc="-1" dirty="0" smtClean="0">
                <a:solidFill>
                  <a:srgbClr val="FFFFFF"/>
                </a:solidFill>
                <a:latin typeface="Calibri"/>
                <a:ea typeface="Calibri"/>
              </a:rPr>
              <a:t>/</a:t>
            </a:r>
            <a:r>
              <a:rPr lang="en-US" sz="1400" b="1" strike="noStrike" spc="-1" dirty="0" err="1" smtClean="0">
                <a:solidFill>
                  <a:srgbClr val="FFFFFF"/>
                </a:solidFill>
                <a:latin typeface="Calibri"/>
                <a:ea typeface="Calibri"/>
              </a:rPr>
              <a:t>Letícia</a:t>
            </a:r>
            <a:r>
              <a:rPr lang="en-US" sz="1400" b="1" strike="noStrike" spc="-1" dirty="0" smtClean="0">
                <a:solidFill>
                  <a:srgbClr val="FFFFFF"/>
                </a:solidFill>
                <a:latin typeface="Calibri"/>
                <a:ea typeface="Calibri"/>
              </a:rPr>
              <a:t> Campos </a:t>
            </a:r>
            <a:r>
              <a:rPr lang="en-US" sz="1400" b="1" strike="noStrike" spc="-1" dirty="0" err="1" smtClean="0">
                <a:solidFill>
                  <a:srgbClr val="FFFFFF"/>
                </a:solidFill>
                <a:latin typeface="Calibri"/>
                <a:ea typeface="Calibri"/>
              </a:rPr>
              <a:t>Farnezi</a:t>
            </a:r>
            <a:r>
              <a:rPr lang="en-US" sz="1400" b="1" strike="noStrike" spc="-1" dirty="0" smtClean="0">
                <a:solidFill>
                  <a:srgbClr val="FFFFFF"/>
                </a:solidFill>
                <a:latin typeface="Calibri"/>
                <a:ea typeface="Calibri"/>
              </a:rPr>
              <a:t> de Paula/</a:t>
            </a:r>
            <a:r>
              <a:rPr lang="en-US" sz="1400" b="1" strike="noStrike" spc="-1" dirty="0" err="1" smtClean="0">
                <a:solidFill>
                  <a:srgbClr val="FFFFFF"/>
                </a:solidFill>
                <a:latin typeface="Calibri"/>
                <a:ea typeface="Calibri"/>
              </a:rPr>
              <a:t>Fredereico</a:t>
            </a:r>
            <a:r>
              <a:rPr lang="en-US" sz="1400" b="1" strike="noStrike" spc="-1" dirty="0" smtClean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1400" b="1" strike="noStrike" spc="-1" dirty="0" err="1" smtClean="0">
                <a:solidFill>
                  <a:srgbClr val="FFFFFF"/>
                </a:solidFill>
                <a:latin typeface="Calibri"/>
                <a:ea typeface="Calibri"/>
              </a:rPr>
              <a:t>Leocádio</a:t>
            </a:r>
            <a:r>
              <a:rPr lang="en-US" sz="1400" b="1" strike="noStrike" spc="-1" dirty="0" smtClean="0">
                <a:solidFill>
                  <a:srgbClr val="FFFFFF"/>
                </a:solidFill>
                <a:latin typeface="Calibri"/>
                <a:ea typeface="Calibri"/>
              </a:rPr>
              <a:t> Ferreira</a:t>
            </a:r>
            <a:endParaRPr lang="pt-BR" sz="1400" b="0" strike="noStrike" spc="-1" dirty="0">
              <a:latin typeface="Arial"/>
            </a:endParaRPr>
          </a:p>
          <a:p>
            <a:pPr>
              <a:lnSpc>
                <a:spcPct val="125000"/>
              </a:lnSpc>
              <a:tabLst>
                <a:tab pos="0" algn="l"/>
              </a:tabLst>
            </a:pPr>
            <a:r>
              <a:rPr lang="en-US" sz="1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Programa</a:t>
            </a:r>
            <a:r>
              <a:rPr lang="en-US" sz="1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de </a:t>
            </a:r>
            <a:r>
              <a:rPr lang="en-US" sz="1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Doutorado</a:t>
            </a:r>
            <a:r>
              <a:rPr lang="en-US" sz="1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e </a:t>
            </a:r>
            <a:r>
              <a:rPr lang="en-US" sz="1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Mestrado</a:t>
            </a:r>
            <a:r>
              <a:rPr lang="en-US" sz="1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1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em</a:t>
            </a:r>
            <a:r>
              <a:rPr lang="en-US" sz="1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n-US" sz="1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Administração</a:t>
            </a:r>
            <a:r>
              <a:rPr lang="en-US" sz="1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- PDMA/FUMEC</a:t>
            </a:r>
            <a:endParaRPr lang="pt-BR" sz="1400" b="0" strike="noStrike" spc="-1" dirty="0">
              <a:latin typeface="Arial"/>
            </a:endParaRPr>
          </a:p>
          <a:p>
            <a:pPr>
              <a:lnSpc>
                <a:spcPct val="125000"/>
              </a:lnSpc>
              <a:tabLst>
                <a:tab pos="0" algn="l"/>
              </a:tabLst>
            </a:pPr>
            <a:r>
              <a:rPr lang="en-US" sz="1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III </a:t>
            </a:r>
            <a:r>
              <a:rPr lang="en-US" sz="1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Encontro</a:t>
            </a:r>
            <a:r>
              <a:rPr lang="en-US" sz="1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de </a:t>
            </a:r>
            <a:r>
              <a:rPr lang="en-US" sz="1400" b="0" strike="noStrike" spc="-1" dirty="0" err="1">
                <a:solidFill>
                  <a:srgbClr val="FFFFFF"/>
                </a:solidFill>
                <a:latin typeface="Calibri"/>
                <a:ea typeface="Calibri"/>
              </a:rPr>
              <a:t>Pesquisa</a:t>
            </a:r>
            <a:r>
              <a:rPr lang="en-US" sz="1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– ENAP</a:t>
            </a:r>
            <a:endParaRPr lang="pt-BR" sz="1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28;p10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C9962C"/>
                </a:solidFill>
                <a:latin typeface="Calibri"/>
                <a:ea typeface="Calibri"/>
              </a:rPr>
              <a:t>MODELO CONCEITUAL DA PESQUISA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312" name="Google Shape;329;p10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Um modelo original para explicar o RH na escola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313" name="Google Shape;330;p10"/>
          <p:cNvSpPr/>
          <p:nvPr/>
        </p:nvSpPr>
        <p:spPr>
          <a:xfrm>
            <a:off x="685800" y="2148840"/>
            <a:ext cx="2331360" cy="228564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101520" dist="38160" dir="5400000" algn="bl" rotWithShape="0">
              <a:srgbClr val="1B3A5C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4" name="Google Shape;331;p10"/>
          <p:cNvSpPr/>
          <p:nvPr/>
        </p:nvSpPr>
        <p:spPr>
          <a:xfrm>
            <a:off x="1559160" y="2386440"/>
            <a:ext cx="585000" cy="58500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15" name="Google Shape;332;p10" descr="preencoded.png"/>
          <p:cNvPicPr/>
          <p:nvPr/>
        </p:nvPicPr>
        <p:blipFill>
          <a:blip r:embed="rId3"/>
          <a:stretch/>
        </p:blipFill>
        <p:spPr>
          <a:xfrm>
            <a:off x="1638000" y="2465640"/>
            <a:ext cx="426960" cy="426960"/>
          </a:xfrm>
          <a:prstGeom prst="rect">
            <a:avLst/>
          </a:prstGeom>
          <a:ln w="0">
            <a:noFill/>
          </a:ln>
        </p:spPr>
      </p:pic>
      <p:sp>
        <p:nvSpPr>
          <p:cNvPr id="316" name="Google Shape;333;p10"/>
          <p:cNvSpPr/>
          <p:nvPr/>
        </p:nvSpPr>
        <p:spPr>
          <a:xfrm>
            <a:off x="795600" y="3108960"/>
            <a:ext cx="211176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B3A5C"/>
                </a:solidFill>
                <a:latin typeface="Calibri"/>
                <a:ea typeface="Calibri"/>
              </a:rPr>
              <a:t>Normas, sistemas e</a:t>
            </a:r>
            <a:endParaRPr lang="pt-BR" sz="13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B3A5C"/>
                </a:solidFill>
                <a:latin typeface="Calibri"/>
                <a:ea typeface="Calibri"/>
              </a:rPr>
              <a:t>tecnologias digitais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317" name="Google Shape;334;p10"/>
          <p:cNvSpPr/>
          <p:nvPr/>
        </p:nvSpPr>
        <p:spPr>
          <a:xfrm>
            <a:off x="813960" y="3684960"/>
            <a:ext cx="20754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00" b="0" strike="noStrike" spc="-1">
                <a:solidFill>
                  <a:srgbClr val="64748B"/>
                </a:solidFill>
                <a:latin typeface="Calibri"/>
                <a:ea typeface="Calibri"/>
              </a:rPr>
              <a:t>SISAP · SYSADP · SEI · Ponto Digital</a:t>
            </a:r>
            <a:endParaRPr lang="pt-BR" sz="1000" b="0" strike="noStrike" spc="-1">
              <a:latin typeface="Arial"/>
            </a:endParaRPr>
          </a:p>
        </p:txBody>
      </p:sp>
      <p:pic>
        <p:nvPicPr>
          <p:cNvPr id="318" name="Google Shape;335;p10" descr="preencoded.png"/>
          <p:cNvPicPr/>
          <p:nvPr/>
        </p:nvPicPr>
        <p:blipFill>
          <a:blip r:embed="rId4"/>
          <a:stretch/>
        </p:blipFill>
        <p:spPr>
          <a:xfrm>
            <a:off x="3090600" y="3127320"/>
            <a:ext cx="365400" cy="328680"/>
          </a:xfrm>
          <a:prstGeom prst="rect">
            <a:avLst/>
          </a:prstGeom>
          <a:ln w="0">
            <a:noFill/>
          </a:ln>
        </p:spPr>
      </p:pic>
      <p:sp>
        <p:nvSpPr>
          <p:cNvPr id="319" name="Google Shape;336;p10"/>
          <p:cNvSpPr/>
          <p:nvPr/>
        </p:nvSpPr>
        <p:spPr>
          <a:xfrm>
            <a:off x="3520440" y="2148840"/>
            <a:ext cx="2331360" cy="228564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101520" dist="38160" dir="5400000" algn="bl" rotWithShape="0">
              <a:srgbClr val="1B3A5C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0" name="Google Shape;337;p10"/>
          <p:cNvSpPr/>
          <p:nvPr/>
        </p:nvSpPr>
        <p:spPr>
          <a:xfrm>
            <a:off x="4393800" y="2386440"/>
            <a:ext cx="585000" cy="58500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21" name="Google Shape;338;p10" descr="preencoded.png"/>
          <p:cNvPicPr/>
          <p:nvPr/>
        </p:nvPicPr>
        <p:blipFill>
          <a:blip r:embed="rId5"/>
          <a:stretch/>
        </p:blipFill>
        <p:spPr>
          <a:xfrm>
            <a:off x="4472640" y="2465640"/>
            <a:ext cx="426960" cy="426960"/>
          </a:xfrm>
          <a:prstGeom prst="rect">
            <a:avLst/>
          </a:prstGeom>
          <a:ln w="0">
            <a:noFill/>
          </a:ln>
        </p:spPr>
      </p:pic>
      <p:sp>
        <p:nvSpPr>
          <p:cNvPr id="322" name="Google Shape;339;p10"/>
          <p:cNvSpPr/>
          <p:nvPr/>
        </p:nvSpPr>
        <p:spPr>
          <a:xfrm>
            <a:off x="3630240" y="3108960"/>
            <a:ext cx="211176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B3A5C"/>
                </a:solidFill>
                <a:latin typeface="Calibri"/>
                <a:ea typeface="Calibri"/>
              </a:rPr>
              <a:t>Práticas</a:t>
            </a:r>
            <a:endParaRPr lang="pt-BR" sz="13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B3A5C"/>
                </a:solidFill>
                <a:latin typeface="Calibri"/>
                <a:ea typeface="Calibri"/>
              </a:rPr>
              <a:t>organizacionais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323" name="Google Shape;340;p10"/>
          <p:cNvSpPr/>
          <p:nvPr/>
        </p:nvSpPr>
        <p:spPr>
          <a:xfrm>
            <a:off x="3648600" y="3684960"/>
            <a:ext cx="20754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00" b="0" strike="noStrike" spc="-1">
                <a:solidFill>
                  <a:srgbClr val="64748B"/>
                </a:solidFill>
                <a:latin typeface="Calibri"/>
                <a:ea typeface="Calibri"/>
              </a:rPr>
              <a:t>Rotinas mediadas por regras e plataformas</a:t>
            </a:r>
            <a:endParaRPr lang="pt-BR" sz="1000" b="0" strike="noStrike" spc="-1">
              <a:latin typeface="Arial"/>
            </a:endParaRPr>
          </a:p>
        </p:txBody>
      </p:sp>
      <p:pic>
        <p:nvPicPr>
          <p:cNvPr id="324" name="Google Shape;341;p10" descr="preencoded.png"/>
          <p:cNvPicPr/>
          <p:nvPr/>
        </p:nvPicPr>
        <p:blipFill>
          <a:blip r:embed="rId4"/>
          <a:stretch/>
        </p:blipFill>
        <p:spPr>
          <a:xfrm>
            <a:off x="5925240" y="3127320"/>
            <a:ext cx="365400" cy="328680"/>
          </a:xfrm>
          <a:prstGeom prst="rect">
            <a:avLst/>
          </a:prstGeom>
          <a:ln w="0">
            <a:noFill/>
          </a:ln>
        </p:spPr>
      </p:pic>
      <p:sp>
        <p:nvSpPr>
          <p:cNvPr id="325" name="Google Shape;342;p10"/>
          <p:cNvSpPr/>
          <p:nvPr/>
        </p:nvSpPr>
        <p:spPr>
          <a:xfrm>
            <a:off x="6355080" y="2148840"/>
            <a:ext cx="2331360" cy="228564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101520" dist="38160" dir="5400000" algn="bl" rotWithShape="0">
              <a:srgbClr val="1B3A5C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6" name="Google Shape;343;p10"/>
          <p:cNvSpPr/>
          <p:nvPr/>
        </p:nvSpPr>
        <p:spPr>
          <a:xfrm>
            <a:off x="7228440" y="2386440"/>
            <a:ext cx="585000" cy="58500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27" name="Google Shape;344;p10" descr="preencoded.png"/>
          <p:cNvPicPr/>
          <p:nvPr/>
        </p:nvPicPr>
        <p:blipFill>
          <a:blip r:embed="rId6"/>
          <a:stretch/>
        </p:blipFill>
        <p:spPr>
          <a:xfrm>
            <a:off x="7307280" y="2465640"/>
            <a:ext cx="426960" cy="426960"/>
          </a:xfrm>
          <a:prstGeom prst="rect">
            <a:avLst/>
          </a:prstGeom>
          <a:ln w="0">
            <a:noFill/>
          </a:ln>
        </p:spPr>
      </p:pic>
      <p:sp>
        <p:nvSpPr>
          <p:cNvPr id="328" name="Google Shape;345;p10"/>
          <p:cNvSpPr/>
          <p:nvPr/>
        </p:nvSpPr>
        <p:spPr>
          <a:xfrm>
            <a:off x="6464880" y="3108960"/>
            <a:ext cx="211176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B3A5C"/>
                </a:solidFill>
                <a:latin typeface="Calibri"/>
                <a:ea typeface="Calibri"/>
              </a:rPr>
              <a:t>Gestão de</a:t>
            </a:r>
            <a:endParaRPr lang="pt-BR" sz="13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B3A5C"/>
                </a:solidFill>
                <a:latin typeface="Calibri"/>
                <a:ea typeface="Calibri"/>
              </a:rPr>
              <a:t>pessoas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329" name="Google Shape;346;p10"/>
          <p:cNvSpPr/>
          <p:nvPr/>
        </p:nvSpPr>
        <p:spPr>
          <a:xfrm>
            <a:off x="6483240" y="3684960"/>
            <a:ext cx="20754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00" b="0" strike="noStrike" spc="-1">
                <a:solidFill>
                  <a:srgbClr val="64748B"/>
                </a:solidFill>
                <a:latin typeface="Calibri"/>
                <a:ea typeface="Calibri"/>
              </a:rPr>
              <a:t>Admissões, frequência, licenças, contratações</a:t>
            </a:r>
            <a:endParaRPr lang="pt-BR" sz="1000" b="0" strike="noStrike" spc="-1">
              <a:latin typeface="Arial"/>
            </a:endParaRPr>
          </a:p>
        </p:txBody>
      </p:sp>
      <p:pic>
        <p:nvPicPr>
          <p:cNvPr id="330" name="Google Shape;347;p10" descr="preencoded.png"/>
          <p:cNvPicPr/>
          <p:nvPr/>
        </p:nvPicPr>
        <p:blipFill>
          <a:blip r:embed="rId4"/>
          <a:stretch/>
        </p:blipFill>
        <p:spPr>
          <a:xfrm>
            <a:off x="8759880" y="3127320"/>
            <a:ext cx="365400" cy="328680"/>
          </a:xfrm>
          <a:prstGeom prst="rect">
            <a:avLst/>
          </a:prstGeom>
          <a:ln w="0">
            <a:noFill/>
          </a:ln>
        </p:spPr>
      </p:pic>
      <p:sp>
        <p:nvSpPr>
          <p:cNvPr id="331" name="Google Shape;348;p10"/>
          <p:cNvSpPr/>
          <p:nvPr/>
        </p:nvSpPr>
        <p:spPr>
          <a:xfrm>
            <a:off x="9189720" y="2148840"/>
            <a:ext cx="2331360" cy="2285640"/>
          </a:xfrm>
          <a:prstGeom prst="roundRect">
            <a:avLst>
              <a:gd name="adj" fmla="val 4000"/>
            </a:avLst>
          </a:prstGeom>
          <a:solidFill>
            <a:srgbClr val="1B3A5C"/>
          </a:solidFill>
          <a:ln w="12700">
            <a:solidFill>
              <a:srgbClr val="1B3A5C"/>
            </a:solidFill>
            <a:round/>
          </a:ln>
          <a:effectLst>
            <a:outerShdw blurRad="101520" dist="38160" dir="5400000" algn="bl" rotWithShape="0">
              <a:srgbClr val="1B3A5C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2" name="Google Shape;349;p10"/>
          <p:cNvSpPr/>
          <p:nvPr/>
        </p:nvSpPr>
        <p:spPr>
          <a:xfrm>
            <a:off x="10063080" y="2386440"/>
            <a:ext cx="585000" cy="58500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3" name="Google Shape;350;p10" descr="preencoded.png"/>
          <p:cNvPicPr/>
          <p:nvPr/>
        </p:nvPicPr>
        <p:blipFill>
          <a:blip r:embed="rId7"/>
          <a:stretch/>
        </p:blipFill>
        <p:spPr>
          <a:xfrm>
            <a:off x="10141920" y="2465640"/>
            <a:ext cx="426960" cy="426960"/>
          </a:xfrm>
          <a:prstGeom prst="rect">
            <a:avLst/>
          </a:prstGeom>
          <a:ln w="0">
            <a:noFill/>
          </a:ln>
        </p:spPr>
      </p:pic>
      <p:sp>
        <p:nvSpPr>
          <p:cNvPr id="334" name="Google Shape;351;p10"/>
          <p:cNvSpPr/>
          <p:nvPr/>
        </p:nvSpPr>
        <p:spPr>
          <a:xfrm>
            <a:off x="9299520" y="3108960"/>
            <a:ext cx="211176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FFFFFF"/>
                </a:solidFill>
                <a:latin typeface="Calibri"/>
                <a:ea typeface="Calibri"/>
              </a:rPr>
              <a:t>Organização do</a:t>
            </a:r>
            <a:endParaRPr lang="pt-BR" sz="13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FFFFFF"/>
                </a:solidFill>
                <a:latin typeface="Calibri"/>
                <a:ea typeface="Calibri"/>
              </a:rPr>
              <a:t>trabalho escolar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335" name="Google Shape;352;p10"/>
          <p:cNvSpPr/>
          <p:nvPr/>
        </p:nvSpPr>
        <p:spPr>
          <a:xfrm>
            <a:off x="9317880" y="3684960"/>
            <a:ext cx="20754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00" b="0" strike="noStrike" spc="-1">
                <a:solidFill>
                  <a:srgbClr val="9FB1C1"/>
                </a:solidFill>
                <a:latin typeface="Calibri"/>
                <a:ea typeface="Calibri"/>
              </a:rPr>
              <a:t>Reconfiguração do cotidiano da gestão escolar</a:t>
            </a:r>
            <a:endParaRPr lang="pt-BR" sz="1000" b="0" strike="noStrike" spc="-1">
              <a:latin typeface="Arial"/>
            </a:endParaRPr>
          </a:p>
        </p:txBody>
      </p:sp>
      <p:sp>
        <p:nvSpPr>
          <p:cNvPr id="336" name="Google Shape;353;p10"/>
          <p:cNvSpPr/>
          <p:nvPr/>
        </p:nvSpPr>
        <p:spPr>
          <a:xfrm>
            <a:off x="548640" y="4892040"/>
            <a:ext cx="110638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0" i="1" strike="noStrike" spc="-1">
                <a:solidFill>
                  <a:srgbClr val="64748B"/>
                </a:solidFill>
                <a:latin typeface="Calibri"/>
                <a:ea typeface="Calibri"/>
              </a:rPr>
              <a:t>Modelo elaborado pela autora a partir da articulação entre Weber, Mintzberg, Lück, Schatzki, Reckwitz e Orlikowski.</a:t>
            </a:r>
            <a:endParaRPr lang="pt-BR" sz="1050" b="0" strike="noStrike" spc="-1">
              <a:latin typeface="Arial"/>
            </a:endParaRPr>
          </a:p>
        </p:txBody>
      </p:sp>
      <p:cxnSp>
        <p:nvCxnSpPr>
          <p:cNvPr id="337" name="Google Shape;354;p10"/>
          <p:cNvCxnSpPr/>
          <p:nvPr/>
        </p:nvCxnSpPr>
        <p:spPr>
          <a:xfrm>
            <a:off x="868680" y="5394960"/>
            <a:ext cx="9738720" cy="360"/>
          </a:xfrm>
          <a:prstGeom prst="straightConnector1">
            <a:avLst/>
          </a:prstGeom>
          <a:ln w="15875">
            <a:solidFill>
              <a:srgbClr val="5C7184"/>
            </a:solidFill>
            <a:prstDash val="dash"/>
            <a:round/>
            <a:tailEnd type="triangle" w="med" len="med"/>
          </a:ln>
        </p:spPr>
      </p:cxnSp>
      <p:sp>
        <p:nvSpPr>
          <p:cNvPr id="338" name="Google Shape;355;p10"/>
          <p:cNvSpPr/>
          <p:nvPr/>
        </p:nvSpPr>
        <p:spPr>
          <a:xfrm>
            <a:off x="548640" y="5486400"/>
            <a:ext cx="1106388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950" b="0" i="1" strike="noStrike" spc="-1">
                <a:solidFill>
                  <a:srgbClr val="5C7184"/>
                </a:solidFill>
                <a:latin typeface="Calibri"/>
                <a:ea typeface="Calibri"/>
              </a:rPr>
              <a:t>Retroalimentação: a organização do trabalho escolar pressiona por novas normas e sistemas</a:t>
            </a:r>
            <a:endParaRPr lang="pt-BR" sz="950" b="0" strike="noStrike" spc="-1">
              <a:latin typeface="Arial"/>
            </a:endParaRPr>
          </a:p>
        </p:txBody>
      </p:sp>
      <p:sp>
        <p:nvSpPr>
          <p:cNvPr id="339" name="Google Shape;356;p10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340" name="Google Shape;357;p10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10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63;p11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C9962C"/>
                </a:solidFill>
                <a:latin typeface="Calibri"/>
                <a:ea typeface="Calibri"/>
              </a:rPr>
              <a:t>OPERAÇÃO COTIDIANA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342" name="Google Shape;364;p11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Como as demandas de RH chegam à escola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343" name="Google Shape;365;p11"/>
          <p:cNvSpPr/>
          <p:nvPr/>
        </p:nvSpPr>
        <p:spPr>
          <a:xfrm>
            <a:off x="502920" y="2331720"/>
            <a:ext cx="1965600" cy="141696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76320" dist="25560" dir="5400000" algn="bl" rotWithShape="0">
              <a:srgbClr val="1B3A5C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4" name="Google Shape;366;p11"/>
          <p:cNvSpPr/>
          <p:nvPr/>
        </p:nvSpPr>
        <p:spPr>
          <a:xfrm>
            <a:off x="1229760" y="2496240"/>
            <a:ext cx="511560" cy="51156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45" name="Google Shape;367;p11" descr="preencoded.png"/>
          <p:cNvPicPr/>
          <p:nvPr/>
        </p:nvPicPr>
        <p:blipFill>
          <a:blip r:embed="rId3"/>
          <a:stretch/>
        </p:blipFill>
        <p:spPr>
          <a:xfrm>
            <a:off x="1298880" y="2565360"/>
            <a:ext cx="373320" cy="373320"/>
          </a:xfrm>
          <a:prstGeom prst="rect">
            <a:avLst/>
          </a:prstGeom>
          <a:ln w="0">
            <a:noFill/>
          </a:ln>
        </p:spPr>
      </p:pic>
      <p:sp>
        <p:nvSpPr>
          <p:cNvPr id="346" name="Google Shape;368;p11"/>
          <p:cNvSpPr/>
          <p:nvPr/>
        </p:nvSpPr>
        <p:spPr>
          <a:xfrm>
            <a:off x="594360" y="3081600"/>
            <a:ext cx="178272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B3A5C"/>
                </a:solidFill>
                <a:latin typeface="Calibri"/>
                <a:ea typeface="Calibri"/>
              </a:rPr>
              <a:t>SEE-MG / Órgão Central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347" name="Google Shape;369;p11"/>
          <p:cNvSpPr/>
          <p:nvPr/>
        </p:nvSpPr>
        <p:spPr>
          <a:xfrm>
            <a:off x="594360" y="3447360"/>
            <a:ext cx="1782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Edita normas e habilita sistemas</a:t>
            </a:r>
            <a:endParaRPr lang="pt-BR" sz="900" b="0" strike="noStrike" spc="-1">
              <a:latin typeface="Arial"/>
            </a:endParaRPr>
          </a:p>
        </p:txBody>
      </p:sp>
      <p:pic>
        <p:nvPicPr>
          <p:cNvPr id="348" name="Google Shape;370;p11" descr="preencoded.png"/>
          <p:cNvPicPr/>
          <p:nvPr/>
        </p:nvPicPr>
        <p:blipFill>
          <a:blip r:embed="rId4"/>
          <a:stretch/>
        </p:blipFill>
        <p:spPr>
          <a:xfrm>
            <a:off x="2487240" y="2894040"/>
            <a:ext cx="255600" cy="292320"/>
          </a:xfrm>
          <a:prstGeom prst="rect">
            <a:avLst/>
          </a:prstGeom>
          <a:ln w="0">
            <a:noFill/>
          </a:ln>
        </p:spPr>
      </p:pic>
      <p:sp>
        <p:nvSpPr>
          <p:cNvPr id="349" name="Google Shape;371;p11"/>
          <p:cNvSpPr/>
          <p:nvPr/>
        </p:nvSpPr>
        <p:spPr>
          <a:xfrm>
            <a:off x="2761560" y="2331720"/>
            <a:ext cx="1965600" cy="141696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76320" dist="25560" dir="5400000" algn="bl" rotWithShape="0">
              <a:srgbClr val="1B3A5C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0" name="Google Shape;372;p11"/>
          <p:cNvSpPr/>
          <p:nvPr/>
        </p:nvSpPr>
        <p:spPr>
          <a:xfrm>
            <a:off x="3488400" y="2496240"/>
            <a:ext cx="511560" cy="51156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51" name="Google Shape;373;p11" descr="preencoded.png"/>
          <p:cNvPicPr/>
          <p:nvPr/>
        </p:nvPicPr>
        <p:blipFill>
          <a:blip r:embed="rId5"/>
          <a:stretch/>
        </p:blipFill>
        <p:spPr>
          <a:xfrm>
            <a:off x="3557520" y="2565360"/>
            <a:ext cx="373320" cy="373320"/>
          </a:xfrm>
          <a:prstGeom prst="rect">
            <a:avLst/>
          </a:prstGeom>
          <a:ln w="0">
            <a:noFill/>
          </a:ln>
        </p:spPr>
      </p:pic>
      <p:sp>
        <p:nvSpPr>
          <p:cNvPr id="352" name="Google Shape;374;p11"/>
          <p:cNvSpPr/>
          <p:nvPr/>
        </p:nvSpPr>
        <p:spPr>
          <a:xfrm>
            <a:off x="2853000" y="3081600"/>
            <a:ext cx="178272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B3A5C"/>
                </a:solidFill>
                <a:latin typeface="Calibri"/>
                <a:ea typeface="Calibri"/>
              </a:rPr>
              <a:t>Sistemas digitais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353" name="Google Shape;375;p11"/>
          <p:cNvSpPr/>
          <p:nvPr/>
        </p:nvSpPr>
        <p:spPr>
          <a:xfrm>
            <a:off x="2853000" y="3447360"/>
            <a:ext cx="1782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SISAP, SYSADP, SEI, Ponto Digital</a:t>
            </a:r>
            <a:endParaRPr lang="pt-BR" sz="900" b="0" strike="noStrike" spc="-1">
              <a:latin typeface="Arial"/>
            </a:endParaRPr>
          </a:p>
        </p:txBody>
      </p:sp>
      <p:pic>
        <p:nvPicPr>
          <p:cNvPr id="354" name="Google Shape;376;p11" descr="preencoded.png"/>
          <p:cNvPicPr/>
          <p:nvPr/>
        </p:nvPicPr>
        <p:blipFill>
          <a:blip r:embed="rId4"/>
          <a:stretch/>
        </p:blipFill>
        <p:spPr>
          <a:xfrm>
            <a:off x="4745880" y="2894040"/>
            <a:ext cx="255600" cy="292320"/>
          </a:xfrm>
          <a:prstGeom prst="rect">
            <a:avLst/>
          </a:prstGeom>
          <a:ln w="0">
            <a:noFill/>
          </a:ln>
        </p:spPr>
      </p:pic>
      <p:sp>
        <p:nvSpPr>
          <p:cNvPr id="355" name="Google Shape;377;p11"/>
          <p:cNvSpPr/>
          <p:nvPr/>
        </p:nvSpPr>
        <p:spPr>
          <a:xfrm>
            <a:off x="5020200" y="2331720"/>
            <a:ext cx="1965600" cy="141696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76320" dist="25560" dir="5400000" algn="bl" rotWithShape="0">
              <a:srgbClr val="1B3A5C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6" name="Google Shape;378;p11"/>
          <p:cNvSpPr/>
          <p:nvPr/>
        </p:nvSpPr>
        <p:spPr>
          <a:xfrm>
            <a:off x="5747040" y="2496240"/>
            <a:ext cx="511560" cy="51156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57" name="Google Shape;379;p11" descr="preencoded.png"/>
          <p:cNvPicPr/>
          <p:nvPr/>
        </p:nvPicPr>
        <p:blipFill>
          <a:blip r:embed="rId6"/>
          <a:stretch/>
        </p:blipFill>
        <p:spPr>
          <a:xfrm>
            <a:off x="5816160" y="2565360"/>
            <a:ext cx="373320" cy="373320"/>
          </a:xfrm>
          <a:prstGeom prst="rect">
            <a:avLst/>
          </a:prstGeom>
          <a:ln w="0">
            <a:noFill/>
          </a:ln>
        </p:spPr>
      </p:pic>
      <p:sp>
        <p:nvSpPr>
          <p:cNvPr id="358" name="Google Shape;380;p11"/>
          <p:cNvSpPr/>
          <p:nvPr/>
        </p:nvSpPr>
        <p:spPr>
          <a:xfrm>
            <a:off x="5111640" y="3081600"/>
            <a:ext cx="178272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B3A5C"/>
                </a:solidFill>
                <a:latin typeface="Calibri"/>
                <a:ea typeface="Calibri"/>
              </a:rPr>
              <a:t>Equipe gestora escolar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359" name="Google Shape;381;p11"/>
          <p:cNvSpPr/>
          <p:nvPr/>
        </p:nvSpPr>
        <p:spPr>
          <a:xfrm>
            <a:off x="5111640" y="3447360"/>
            <a:ext cx="1782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Recebe, interpreta e processa a demanda</a:t>
            </a:r>
            <a:endParaRPr lang="pt-BR" sz="900" b="0" strike="noStrike" spc="-1">
              <a:latin typeface="Arial"/>
            </a:endParaRPr>
          </a:p>
        </p:txBody>
      </p:sp>
      <p:pic>
        <p:nvPicPr>
          <p:cNvPr id="360" name="Google Shape;382;p11" descr="preencoded.png"/>
          <p:cNvPicPr/>
          <p:nvPr/>
        </p:nvPicPr>
        <p:blipFill>
          <a:blip r:embed="rId4"/>
          <a:stretch/>
        </p:blipFill>
        <p:spPr>
          <a:xfrm>
            <a:off x="7004160" y="2894040"/>
            <a:ext cx="255600" cy="292320"/>
          </a:xfrm>
          <a:prstGeom prst="rect">
            <a:avLst/>
          </a:prstGeom>
          <a:ln w="0">
            <a:noFill/>
          </a:ln>
        </p:spPr>
      </p:pic>
      <p:sp>
        <p:nvSpPr>
          <p:cNvPr id="361" name="Google Shape;383;p11"/>
          <p:cNvSpPr/>
          <p:nvPr/>
        </p:nvSpPr>
        <p:spPr>
          <a:xfrm>
            <a:off x="7278480" y="2331720"/>
            <a:ext cx="1965600" cy="141696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76320" dist="25560" dir="5400000" algn="bl" rotWithShape="0">
              <a:srgbClr val="1B3A5C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2" name="Google Shape;384;p11"/>
          <p:cNvSpPr/>
          <p:nvPr/>
        </p:nvSpPr>
        <p:spPr>
          <a:xfrm>
            <a:off x="8005680" y="2496240"/>
            <a:ext cx="511560" cy="51156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63" name="Google Shape;385;p11" descr="preencoded.png"/>
          <p:cNvPicPr/>
          <p:nvPr/>
        </p:nvPicPr>
        <p:blipFill>
          <a:blip r:embed="rId7"/>
          <a:stretch/>
        </p:blipFill>
        <p:spPr>
          <a:xfrm>
            <a:off x="8074800" y="2565360"/>
            <a:ext cx="373320" cy="373320"/>
          </a:xfrm>
          <a:prstGeom prst="rect">
            <a:avLst/>
          </a:prstGeom>
          <a:ln w="0">
            <a:noFill/>
          </a:ln>
        </p:spPr>
      </p:pic>
      <p:sp>
        <p:nvSpPr>
          <p:cNvPr id="364" name="Google Shape;386;p11"/>
          <p:cNvSpPr/>
          <p:nvPr/>
        </p:nvSpPr>
        <p:spPr>
          <a:xfrm>
            <a:off x="7369920" y="3081600"/>
            <a:ext cx="178272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B3A5C"/>
                </a:solidFill>
                <a:latin typeface="Calibri"/>
                <a:ea typeface="Calibri"/>
              </a:rPr>
              <a:t>Execução e registro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365" name="Google Shape;387;p11"/>
          <p:cNvSpPr/>
          <p:nvPr/>
        </p:nvSpPr>
        <p:spPr>
          <a:xfrm>
            <a:off x="7369920" y="3447360"/>
            <a:ext cx="1782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Alimentação de sistemas e documentação</a:t>
            </a:r>
            <a:endParaRPr lang="pt-BR" sz="900" b="0" strike="noStrike" spc="-1">
              <a:latin typeface="Arial"/>
            </a:endParaRPr>
          </a:p>
        </p:txBody>
      </p:sp>
      <p:pic>
        <p:nvPicPr>
          <p:cNvPr id="366" name="Google Shape;388;p11" descr="preencoded.png"/>
          <p:cNvPicPr/>
          <p:nvPr/>
        </p:nvPicPr>
        <p:blipFill>
          <a:blip r:embed="rId4"/>
          <a:stretch/>
        </p:blipFill>
        <p:spPr>
          <a:xfrm>
            <a:off x="9262800" y="2894040"/>
            <a:ext cx="255600" cy="292320"/>
          </a:xfrm>
          <a:prstGeom prst="rect">
            <a:avLst/>
          </a:prstGeom>
          <a:ln w="0">
            <a:noFill/>
          </a:ln>
        </p:spPr>
      </p:pic>
      <p:sp>
        <p:nvSpPr>
          <p:cNvPr id="367" name="Google Shape;389;p11"/>
          <p:cNvSpPr/>
          <p:nvPr/>
        </p:nvSpPr>
        <p:spPr>
          <a:xfrm>
            <a:off x="9537120" y="2331720"/>
            <a:ext cx="1965600" cy="141696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76320" dist="25560" dir="5400000" algn="bl" rotWithShape="0">
              <a:srgbClr val="1B3A5C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8" name="Google Shape;390;p11"/>
          <p:cNvSpPr/>
          <p:nvPr/>
        </p:nvSpPr>
        <p:spPr>
          <a:xfrm>
            <a:off x="10264320" y="2496240"/>
            <a:ext cx="511560" cy="51156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69" name="Google Shape;391;p11" descr="preencoded.png"/>
          <p:cNvPicPr/>
          <p:nvPr/>
        </p:nvPicPr>
        <p:blipFill>
          <a:blip r:embed="rId8"/>
          <a:stretch/>
        </p:blipFill>
        <p:spPr>
          <a:xfrm>
            <a:off x="10333440" y="2565360"/>
            <a:ext cx="373320" cy="373320"/>
          </a:xfrm>
          <a:prstGeom prst="rect">
            <a:avLst/>
          </a:prstGeom>
          <a:ln w="0">
            <a:noFill/>
          </a:ln>
        </p:spPr>
      </p:pic>
      <p:sp>
        <p:nvSpPr>
          <p:cNvPr id="370" name="Google Shape;392;p11"/>
          <p:cNvSpPr/>
          <p:nvPr/>
        </p:nvSpPr>
        <p:spPr>
          <a:xfrm>
            <a:off x="9628560" y="3081600"/>
            <a:ext cx="178272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B3A5C"/>
                </a:solidFill>
                <a:latin typeface="Calibri"/>
                <a:ea typeface="Calibri"/>
              </a:rPr>
              <a:t>Servidor / Comunidade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371" name="Google Shape;393;p11"/>
          <p:cNvSpPr/>
          <p:nvPr/>
        </p:nvSpPr>
        <p:spPr>
          <a:xfrm>
            <a:off x="9628560" y="3447360"/>
            <a:ext cx="1782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Resultado da prática de gestão de pessoas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372" name="Google Shape;394;p11"/>
          <p:cNvSpPr/>
          <p:nvPr/>
        </p:nvSpPr>
        <p:spPr>
          <a:xfrm>
            <a:off x="548640" y="4160520"/>
            <a:ext cx="11063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1F2937"/>
                </a:solidFill>
                <a:latin typeface="Calibri"/>
                <a:ea typeface="Calibri"/>
              </a:rPr>
              <a:t>O fluxo evidencia múltiplas mediações entre a política pública, os sistemas digitais e a prática cotidiana da equipe gestora.</a:t>
            </a:r>
            <a:endParaRPr lang="pt-BR" sz="1200" b="0" strike="noStrike" spc="-1">
              <a:latin typeface="Arial"/>
            </a:endParaRPr>
          </a:p>
        </p:txBody>
      </p:sp>
      <p:sp>
        <p:nvSpPr>
          <p:cNvPr id="373" name="Google Shape;395;p11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374" name="Google Shape;396;p11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11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402;p12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C9962C"/>
                </a:solidFill>
                <a:latin typeface="Calibri"/>
                <a:ea typeface="Calibri"/>
              </a:rPr>
              <a:t>METODOLOGIA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376" name="Google Shape;403;p12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Desenho misto de pesquisa, em seis etapas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377" name="Google Shape;404;p12"/>
          <p:cNvSpPr/>
          <p:nvPr/>
        </p:nvSpPr>
        <p:spPr>
          <a:xfrm>
            <a:off x="548640" y="1600200"/>
            <a:ext cx="3456000" cy="187416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763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8" name="Google Shape;405;p12"/>
          <p:cNvSpPr/>
          <p:nvPr/>
        </p:nvSpPr>
        <p:spPr>
          <a:xfrm>
            <a:off x="749880" y="1801440"/>
            <a:ext cx="456840" cy="456840"/>
          </a:xfrm>
          <a:prstGeom prst="ellipse">
            <a:avLst/>
          </a:prstGeom>
          <a:solidFill>
            <a:srgbClr val="1B3A5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9" name="Google Shape;406;p12"/>
          <p:cNvSpPr/>
          <p:nvPr/>
        </p:nvSpPr>
        <p:spPr>
          <a:xfrm>
            <a:off x="749880" y="180144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mbria"/>
                <a:ea typeface="Cambria"/>
              </a:rPr>
              <a:t>1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380" name="Google Shape;407;p12" descr="preencoded.png"/>
          <p:cNvPicPr/>
          <p:nvPr/>
        </p:nvPicPr>
        <p:blipFill>
          <a:blip r:embed="rId3"/>
          <a:stretch/>
        </p:blipFill>
        <p:spPr>
          <a:xfrm>
            <a:off x="3410640" y="1801440"/>
            <a:ext cx="383760" cy="383760"/>
          </a:xfrm>
          <a:prstGeom prst="rect">
            <a:avLst/>
          </a:prstGeom>
          <a:ln w="0">
            <a:noFill/>
          </a:ln>
        </p:spPr>
      </p:pic>
      <p:sp>
        <p:nvSpPr>
          <p:cNvPr id="381" name="Google Shape;408;p12"/>
          <p:cNvSpPr/>
          <p:nvPr/>
        </p:nvSpPr>
        <p:spPr>
          <a:xfrm>
            <a:off x="749880" y="2386440"/>
            <a:ext cx="30538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B3A5C"/>
                </a:solidFill>
                <a:latin typeface="Calibri"/>
                <a:ea typeface="Calibri"/>
              </a:rPr>
              <a:t>Survey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382" name="Google Shape;409;p12"/>
          <p:cNvSpPr/>
          <p:nvPr/>
        </p:nvSpPr>
        <p:spPr>
          <a:xfrm>
            <a:off x="749880" y="2752200"/>
            <a:ext cx="305388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64748B"/>
                </a:solidFill>
                <a:latin typeface="Calibri"/>
                <a:ea typeface="Calibri"/>
              </a:rPr>
              <a:t>Gestores e servidores das escolas</a:t>
            </a:r>
            <a:endParaRPr lang="pt-BR" sz="1100" b="0" strike="noStrike" spc="-1">
              <a:latin typeface="Arial"/>
            </a:endParaRPr>
          </a:p>
        </p:txBody>
      </p:sp>
      <p:sp>
        <p:nvSpPr>
          <p:cNvPr id="383" name="Google Shape;410;p12"/>
          <p:cNvSpPr/>
          <p:nvPr/>
        </p:nvSpPr>
        <p:spPr>
          <a:xfrm>
            <a:off x="4187880" y="1600200"/>
            <a:ext cx="3456000" cy="187416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763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4" name="Google Shape;411;p12"/>
          <p:cNvSpPr/>
          <p:nvPr/>
        </p:nvSpPr>
        <p:spPr>
          <a:xfrm>
            <a:off x="4389120" y="1801440"/>
            <a:ext cx="456840" cy="456840"/>
          </a:xfrm>
          <a:prstGeom prst="ellipse">
            <a:avLst/>
          </a:prstGeom>
          <a:solidFill>
            <a:srgbClr val="1B3A5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5" name="Google Shape;412;p12"/>
          <p:cNvSpPr/>
          <p:nvPr/>
        </p:nvSpPr>
        <p:spPr>
          <a:xfrm>
            <a:off x="4389120" y="180144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mbria"/>
                <a:ea typeface="Cambria"/>
              </a:rPr>
              <a:t>2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386" name="Google Shape;413;p12" descr="preencoded.png"/>
          <p:cNvPicPr/>
          <p:nvPr/>
        </p:nvPicPr>
        <p:blipFill>
          <a:blip r:embed="rId4"/>
          <a:stretch/>
        </p:blipFill>
        <p:spPr>
          <a:xfrm>
            <a:off x="7049880" y="1801440"/>
            <a:ext cx="383760" cy="383760"/>
          </a:xfrm>
          <a:prstGeom prst="rect">
            <a:avLst/>
          </a:prstGeom>
          <a:ln w="0">
            <a:noFill/>
          </a:ln>
        </p:spPr>
      </p:pic>
      <p:sp>
        <p:nvSpPr>
          <p:cNvPr id="387" name="Google Shape;414;p12"/>
          <p:cNvSpPr/>
          <p:nvPr/>
        </p:nvSpPr>
        <p:spPr>
          <a:xfrm>
            <a:off x="4389120" y="2386440"/>
            <a:ext cx="30538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B3A5C"/>
                </a:solidFill>
                <a:latin typeface="Calibri"/>
                <a:ea typeface="Calibri"/>
              </a:rPr>
              <a:t>Estatística descritiva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388" name="Google Shape;415;p12"/>
          <p:cNvSpPr/>
          <p:nvPr/>
        </p:nvSpPr>
        <p:spPr>
          <a:xfrm>
            <a:off x="4389120" y="2752200"/>
            <a:ext cx="305388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64748B"/>
                </a:solidFill>
                <a:latin typeface="Calibri"/>
                <a:ea typeface="Calibri"/>
              </a:rPr>
              <a:t>Tratamento inicial dos dados quantitativos</a:t>
            </a:r>
            <a:endParaRPr lang="pt-BR" sz="1100" b="0" strike="noStrike" spc="-1">
              <a:latin typeface="Arial"/>
            </a:endParaRPr>
          </a:p>
        </p:txBody>
      </p:sp>
      <p:sp>
        <p:nvSpPr>
          <p:cNvPr id="389" name="Google Shape;416;p12"/>
          <p:cNvSpPr/>
          <p:nvPr/>
        </p:nvSpPr>
        <p:spPr>
          <a:xfrm>
            <a:off x="7827120" y="1600200"/>
            <a:ext cx="3456000" cy="187416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763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0" name="Google Shape;417;p12"/>
          <p:cNvSpPr/>
          <p:nvPr/>
        </p:nvSpPr>
        <p:spPr>
          <a:xfrm>
            <a:off x="8028360" y="1801440"/>
            <a:ext cx="456840" cy="456840"/>
          </a:xfrm>
          <a:prstGeom prst="ellipse">
            <a:avLst/>
          </a:prstGeom>
          <a:solidFill>
            <a:srgbClr val="1B3A5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1" name="Google Shape;418;p12"/>
          <p:cNvSpPr/>
          <p:nvPr/>
        </p:nvSpPr>
        <p:spPr>
          <a:xfrm>
            <a:off x="8028360" y="180144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mbria"/>
                <a:ea typeface="Cambria"/>
              </a:rPr>
              <a:t>3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392" name="Google Shape;419;p12" descr="preencoded.png"/>
          <p:cNvPicPr/>
          <p:nvPr/>
        </p:nvPicPr>
        <p:blipFill>
          <a:blip r:embed="rId5"/>
          <a:stretch/>
        </p:blipFill>
        <p:spPr>
          <a:xfrm>
            <a:off x="10689480" y="1801440"/>
            <a:ext cx="383760" cy="383760"/>
          </a:xfrm>
          <a:prstGeom prst="rect">
            <a:avLst/>
          </a:prstGeom>
          <a:ln w="0">
            <a:noFill/>
          </a:ln>
        </p:spPr>
      </p:pic>
      <p:sp>
        <p:nvSpPr>
          <p:cNvPr id="393" name="Google Shape;420;p12"/>
          <p:cNvSpPr/>
          <p:nvPr/>
        </p:nvSpPr>
        <p:spPr>
          <a:xfrm>
            <a:off x="8028360" y="2386440"/>
            <a:ext cx="30538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B3A5C"/>
                </a:solidFill>
                <a:latin typeface="Calibri"/>
                <a:ea typeface="Calibri"/>
              </a:rPr>
              <a:t>Seleção de escolas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394" name="Google Shape;421;p12"/>
          <p:cNvSpPr/>
          <p:nvPr/>
        </p:nvSpPr>
        <p:spPr>
          <a:xfrm>
            <a:off x="8028360" y="2752200"/>
            <a:ext cx="305388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64748B"/>
                </a:solidFill>
                <a:latin typeface="Calibri"/>
                <a:ea typeface="Calibri"/>
              </a:rPr>
              <a:t>Definição de casos para aprofundamento</a:t>
            </a:r>
            <a:endParaRPr lang="pt-BR" sz="1100" b="0" strike="noStrike" spc="-1">
              <a:latin typeface="Arial"/>
            </a:endParaRPr>
          </a:p>
        </p:txBody>
      </p:sp>
      <p:sp>
        <p:nvSpPr>
          <p:cNvPr id="395" name="Google Shape;422;p12"/>
          <p:cNvSpPr/>
          <p:nvPr/>
        </p:nvSpPr>
        <p:spPr>
          <a:xfrm>
            <a:off x="548640" y="3749040"/>
            <a:ext cx="3456000" cy="187416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763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6" name="Google Shape;423;p12"/>
          <p:cNvSpPr/>
          <p:nvPr/>
        </p:nvSpPr>
        <p:spPr>
          <a:xfrm>
            <a:off x="749880" y="3950280"/>
            <a:ext cx="456840" cy="456840"/>
          </a:xfrm>
          <a:prstGeom prst="ellipse">
            <a:avLst/>
          </a:prstGeom>
          <a:solidFill>
            <a:srgbClr val="1B3A5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7" name="Google Shape;424;p12"/>
          <p:cNvSpPr/>
          <p:nvPr/>
        </p:nvSpPr>
        <p:spPr>
          <a:xfrm>
            <a:off x="749880" y="395028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mbria"/>
                <a:ea typeface="Cambria"/>
              </a:rPr>
              <a:t>4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398" name="Google Shape;425;p12" descr="preencoded.png"/>
          <p:cNvPicPr/>
          <p:nvPr/>
        </p:nvPicPr>
        <p:blipFill>
          <a:blip r:embed="rId6"/>
          <a:stretch/>
        </p:blipFill>
        <p:spPr>
          <a:xfrm>
            <a:off x="3410640" y="3950280"/>
            <a:ext cx="383760" cy="383760"/>
          </a:xfrm>
          <a:prstGeom prst="rect">
            <a:avLst/>
          </a:prstGeom>
          <a:ln w="0">
            <a:noFill/>
          </a:ln>
        </p:spPr>
      </p:pic>
      <p:sp>
        <p:nvSpPr>
          <p:cNvPr id="399" name="Google Shape;426;p12"/>
          <p:cNvSpPr/>
          <p:nvPr/>
        </p:nvSpPr>
        <p:spPr>
          <a:xfrm>
            <a:off x="749880" y="4535280"/>
            <a:ext cx="30538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B3A5C"/>
                </a:solidFill>
                <a:latin typeface="Calibri"/>
                <a:ea typeface="Calibri"/>
              </a:rPr>
              <a:t>Entrevistas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400" name="Google Shape;427;p12"/>
          <p:cNvSpPr/>
          <p:nvPr/>
        </p:nvSpPr>
        <p:spPr>
          <a:xfrm>
            <a:off x="749880" y="4901040"/>
            <a:ext cx="305388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64748B"/>
                </a:solidFill>
                <a:latin typeface="Calibri"/>
                <a:ea typeface="Calibri"/>
              </a:rPr>
              <a:t>Coleta qualitativa em profundidade</a:t>
            </a:r>
            <a:endParaRPr lang="pt-BR" sz="1100" b="0" strike="noStrike" spc="-1">
              <a:latin typeface="Arial"/>
            </a:endParaRPr>
          </a:p>
        </p:txBody>
      </p:sp>
      <p:sp>
        <p:nvSpPr>
          <p:cNvPr id="401" name="Google Shape;428;p12"/>
          <p:cNvSpPr/>
          <p:nvPr/>
        </p:nvSpPr>
        <p:spPr>
          <a:xfrm>
            <a:off x="4187880" y="3749040"/>
            <a:ext cx="3456000" cy="187416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763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2" name="Google Shape;429;p12"/>
          <p:cNvSpPr/>
          <p:nvPr/>
        </p:nvSpPr>
        <p:spPr>
          <a:xfrm>
            <a:off x="4389120" y="3950280"/>
            <a:ext cx="456840" cy="456840"/>
          </a:xfrm>
          <a:prstGeom prst="ellipse">
            <a:avLst/>
          </a:prstGeom>
          <a:solidFill>
            <a:srgbClr val="1B3A5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3" name="Google Shape;430;p12"/>
          <p:cNvSpPr/>
          <p:nvPr/>
        </p:nvSpPr>
        <p:spPr>
          <a:xfrm>
            <a:off x="4389120" y="395028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mbria"/>
                <a:ea typeface="Cambria"/>
              </a:rPr>
              <a:t>5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404" name="Google Shape;431;p12" descr="preencoded.png"/>
          <p:cNvPicPr/>
          <p:nvPr/>
        </p:nvPicPr>
        <p:blipFill>
          <a:blip r:embed="rId7"/>
          <a:stretch/>
        </p:blipFill>
        <p:spPr>
          <a:xfrm>
            <a:off x="7049880" y="3950280"/>
            <a:ext cx="383760" cy="383760"/>
          </a:xfrm>
          <a:prstGeom prst="rect">
            <a:avLst/>
          </a:prstGeom>
          <a:ln w="0">
            <a:noFill/>
          </a:ln>
        </p:spPr>
      </p:pic>
      <p:sp>
        <p:nvSpPr>
          <p:cNvPr id="405" name="Google Shape;432;p12"/>
          <p:cNvSpPr/>
          <p:nvPr/>
        </p:nvSpPr>
        <p:spPr>
          <a:xfrm>
            <a:off x="4389120" y="4535280"/>
            <a:ext cx="30538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B3A5C"/>
                </a:solidFill>
                <a:latin typeface="Calibri"/>
                <a:ea typeface="Calibri"/>
              </a:rPr>
              <a:t>Observação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406" name="Google Shape;433;p12"/>
          <p:cNvSpPr/>
          <p:nvPr/>
        </p:nvSpPr>
        <p:spPr>
          <a:xfrm>
            <a:off x="4389120" y="4901040"/>
            <a:ext cx="305352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64748B"/>
                </a:solidFill>
                <a:latin typeface="Calibri"/>
                <a:ea typeface="Calibri"/>
              </a:rPr>
              <a:t>Acompanhamento das práticas in loco</a:t>
            </a:r>
            <a:endParaRPr lang="pt-BR" sz="1100" b="0" strike="noStrike" spc="-1">
              <a:latin typeface="Arial"/>
            </a:endParaRPr>
          </a:p>
        </p:txBody>
      </p:sp>
      <p:sp>
        <p:nvSpPr>
          <p:cNvPr id="407" name="Google Shape;434;p12"/>
          <p:cNvSpPr/>
          <p:nvPr/>
        </p:nvSpPr>
        <p:spPr>
          <a:xfrm>
            <a:off x="7827120" y="3749040"/>
            <a:ext cx="3456000" cy="187416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763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8" name="Google Shape;435;p12"/>
          <p:cNvSpPr/>
          <p:nvPr/>
        </p:nvSpPr>
        <p:spPr>
          <a:xfrm>
            <a:off x="8028360" y="3950280"/>
            <a:ext cx="456840" cy="456840"/>
          </a:xfrm>
          <a:prstGeom prst="ellipse">
            <a:avLst/>
          </a:prstGeom>
          <a:solidFill>
            <a:srgbClr val="1B3A5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9" name="Google Shape;436;p12"/>
          <p:cNvSpPr/>
          <p:nvPr/>
        </p:nvSpPr>
        <p:spPr>
          <a:xfrm>
            <a:off x="8028360" y="395028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mbria"/>
                <a:ea typeface="Cambria"/>
              </a:rPr>
              <a:t>6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410" name="Google Shape;437;p12" descr="preencoded.png"/>
          <p:cNvPicPr/>
          <p:nvPr/>
        </p:nvPicPr>
        <p:blipFill>
          <a:blip r:embed="rId8"/>
          <a:stretch/>
        </p:blipFill>
        <p:spPr>
          <a:xfrm>
            <a:off x="10689480" y="3950280"/>
            <a:ext cx="383760" cy="383760"/>
          </a:xfrm>
          <a:prstGeom prst="rect">
            <a:avLst/>
          </a:prstGeom>
          <a:ln w="0">
            <a:noFill/>
          </a:ln>
        </p:spPr>
      </p:pic>
      <p:sp>
        <p:nvSpPr>
          <p:cNvPr id="411" name="Google Shape;438;p12"/>
          <p:cNvSpPr/>
          <p:nvPr/>
        </p:nvSpPr>
        <p:spPr>
          <a:xfrm>
            <a:off x="8028360" y="4535280"/>
            <a:ext cx="30538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B3A5C"/>
                </a:solidFill>
                <a:latin typeface="Calibri"/>
                <a:ea typeface="Calibri"/>
              </a:rPr>
              <a:t>Análise documental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412" name="Google Shape;439;p12"/>
          <p:cNvSpPr/>
          <p:nvPr/>
        </p:nvSpPr>
        <p:spPr>
          <a:xfrm>
            <a:off x="8028360" y="4901040"/>
            <a:ext cx="305388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64748B"/>
                </a:solidFill>
                <a:latin typeface="Calibri"/>
                <a:ea typeface="Calibri"/>
              </a:rPr>
              <a:t>Normas, sistemas e registros institucionais</a:t>
            </a:r>
            <a:endParaRPr lang="pt-BR" sz="1100" b="0" strike="noStrike" spc="-1">
              <a:latin typeface="Arial"/>
            </a:endParaRPr>
          </a:p>
        </p:txBody>
      </p:sp>
      <p:sp>
        <p:nvSpPr>
          <p:cNvPr id="413" name="Google Shape;440;p12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414" name="Google Shape;441;p12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12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47;p13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C9962C"/>
                </a:solidFill>
                <a:latin typeface="Calibri"/>
                <a:ea typeface="Calibri"/>
              </a:rPr>
              <a:t>ACHADO CENTRAL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416" name="Google Shape;448;p13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O RH invisível da escola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417" name="Google Shape;449;p13"/>
          <p:cNvSpPr/>
          <p:nvPr/>
        </p:nvSpPr>
        <p:spPr>
          <a:xfrm>
            <a:off x="548640" y="1554480"/>
            <a:ext cx="11063880" cy="1691280"/>
          </a:xfrm>
          <a:prstGeom prst="rect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8" name="Google Shape;450;p13"/>
          <p:cNvSpPr/>
          <p:nvPr/>
        </p:nvSpPr>
        <p:spPr>
          <a:xfrm>
            <a:off x="548640" y="3246120"/>
            <a:ext cx="11063880" cy="2742840"/>
          </a:xfrm>
          <a:prstGeom prst="rect">
            <a:avLst/>
          </a:prstGeom>
          <a:solidFill>
            <a:srgbClr val="1B3A5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cxnSp>
        <p:nvCxnSpPr>
          <p:cNvPr id="419" name="Google Shape;451;p13"/>
          <p:cNvCxnSpPr/>
          <p:nvPr/>
        </p:nvCxnSpPr>
        <p:spPr>
          <a:xfrm>
            <a:off x="548640" y="3246120"/>
            <a:ext cx="11064600" cy="360"/>
          </a:xfrm>
          <a:prstGeom prst="straightConnector1">
            <a:avLst/>
          </a:prstGeom>
          <a:ln w="19050">
            <a:solidFill>
              <a:srgbClr val="5C7184"/>
            </a:solidFill>
            <a:round/>
          </a:ln>
        </p:spPr>
      </p:cxnSp>
      <p:sp>
        <p:nvSpPr>
          <p:cNvPr id="420" name="Google Shape;452;p13"/>
          <p:cNvSpPr/>
          <p:nvPr/>
        </p:nvSpPr>
        <p:spPr>
          <a:xfrm>
            <a:off x="822960" y="16642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5C7184"/>
                </a:solidFill>
                <a:latin typeface="Calibri"/>
                <a:ea typeface="Calibri"/>
              </a:rPr>
              <a:t>VISÍVEL — MISSÃO PEDAGÓGICA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421" name="Google Shape;453;p13"/>
          <p:cNvSpPr/>
          <p:nvPr/>
        </p:nvSpPr>
        <p:spPr>
          <a:xfrm>
            <a:off x="914400" y="2057400"/>
            <a:ext cx="566640" cy="56664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22" name="Google Shape;454;p13" descr="preencoded.png"/>
          <p:cNvPicPr/>
          <p:nvPr/>
        </p:nvPicPr>
        <p:blipFill>
          <a:blip r:embed="rId3"/>
          <a:stretch/>
        </p:blipFill>
        <p:spPr>
          <a:xfrm>
            <a:off x="991080" y="2134080"/>
            <a:ext cx="413640" cy="413640"/>
          </a:xfrm>
          <a:prstGeom prst="rect">
            <a:avLst/>
          </a:prstGeom>
          <a:ln w="0">
            <a:noFill/>
          </a:ln>
        </p:spPr>
      </p:pic>
      <p:sp>
        <p:nvSpPr>
          <p:cNvPr id="423" name="Google Shape;455;p13"/>
          <p:cNvSpPr/>
          <p:nvPr/>
        </p:nvSpPr>
        <p:spPr>
          <a:xfrm>
            <a:off x="594360" y="2670120"/>
            <a:ext cx="11883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1F2937"/>
                </a:solidFill>
                <a:latin typeface="Calibri"/>
                <a:ea typeface="Calibri"/>
              </a:rPr>
              <a:t>Aulas e currículo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424" name="Google Shape;456;p13"/>
          <p:cNvSpPr/>
          <p:nvPr/>
        </p:nvSpPr>
        <p:spPr>
          <a:xfrm>
            <a:off x="2697480" y="2057400"/>
            <a:ext cx="566640" cy="56664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25" name="Google Shape;457;p13" descr="preencoded.png"/>
          <p:cNvPicPr/>
          <p:nvPr/>
        </p:nvPicPr>
        <p:blipFill>
          <a:blip r:embed="rId4"/>
          <a:stretch/>
        </p:blipFill>
        <p:spPr>
          <a:xfrm>
            <a:off x="2774160" y="2134080"/>
            <a:ext cx="413640" cy="413640"/>
          </a:xfrm>
          <a:prstGeom prst="rect">
            <a:avLst/>
          </a:prstGeom>
          <a:ln w="0">
            <a:noFill/>
          </a:ln>
        </p:spPr>
      </p:pic>
      <p:sp>
        <p:nvSpPr>
          <p:cNvPr id="426" name="Google Shape;458;p13"/>
          <p:cNvSpPr/>
          <p:nvPr/>
        </p:nvSpPr>
        <p:spPr>
          <a:xfrm>
            <a:off x="2377440" y="2670120"/>
            <a:ext cx="11883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1F2937"/>
                </a:solidFill>
                <a:latin typeface="Calibri"/>
                <a:ea typeface="Calibri"/>
              </a:rPr>
              <a:t>Aprendizagem dos alunos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427" name="Google Shape;459;p13"/>
          <p:cNvSpPr/>
          <p:nvPr/>
        </p:nvSpPr>
        <p:spPr>
          <a:xfrm>
            <a:off x="4480560" y="2057400"/>
            <a:ext cx="566640" cy="56664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28" name="Google Shape;460;p13" descr="preencoded.png"/>
          <p:cNvPicPr/>
          <p:nvPr/>
        </p:nvPicPr>
        <p:blipFill>
          <a:blip r:embed="rId5"/>
          <a:stretch/>
        </p:blipFill>
        <p:spPr>
          <a:xfrm>
            <a:off x="4557240" y="2134080"/>
            <a:ext cx="413640" cy="413640"/>
          </a:xfrm>
          <a:prstGeom prst="rect">
            <a:avLst/>
          </a:prstGeom>
          <a:ln w="0">
            <a:noFill/>
          </a:ln>
        </p:spPr>
      </p:pic>
      <p:sp>
        <p:nvSpPr>
          <p:cNvPr id="429" name="Google Shape;461;p13"/>
          <p:cNvSpPr/>
          <p:nvPr/>
        </p:nvSpPr>
        <p:spPr>
          <a:xfrm>
            <a:off x="4160520" y="2670120"/>
            <a:ext cx="11883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1F2937"/>
                </a:solidFill>
                <a:latin typeface="Calibri"/>
                <a:ea typeface="Calibri"/>
              </a:rPr>
              <a:t>Projeto pedagógico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430" name="Google Shape;462;p13"/>
          <p:cNvSpPr/>
          <p:nvPr/>
        </p:nvSpPr>
        <p:spPr>
          <a:xfrm>
            <a:off x="8595360" y="166428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50" b="0" i="1" strike="noStrike" spc="-1">
                <a:solidFill>
                  <a:srgbClr val="64748B"/>
                </a:solidFill>
                <a:latin typeface="Calibri"/>
                <a:ea typeface="Calibri"/>
              </a:rPr>
              <a:t>o que a comunidade enxerga</a:t>
            </a:r>
            <a:endParaRPr lang="pt-BR" sz="950" b="0" strike="noStrike" spc="-1">
              <a:latin typeface="Arial"/>
            </a:endParaRPr>
          </a:p>
        </p:txBody>
      </p:sp>
      <p:sp>
        <p:nvSpPr>
          <p:cNvPr id="431" name="Google Shape;463;p13"/>
          <p:cNvSpPr/>
          <p:nvPr/>
        </p:nvSpPr>
        <p:spPr>
          <a:xfrm>
            <a:off x="822960" y="341064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C9962C"/>
                </a:solidFill>
                <a:latin typeface="Calibri"/>
                <a:ea typeface="Calibri"/>
              </a:rPr>
              <a:t>INVISÍVEL — GESTÃO DE PESSOAS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432" name="Google Shape;464;p13"/>
          <p:cNvSpPr/>
          <p:nvPr/>
        </p:nvSpPr>
        <p:spPr>
          <a:xfrm>
            <a:off x="1339560" y="3840480"/>
            <a:ext cx="475200" cy="47520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3" name="Google Shape;465;p13" descr="preencoded.png"/>
          <p:cNvPicPr/>
          <p:nvPr/>
        </p:nvPicPr>
        <p:blipFill>
          <a:blip r:embed="rId6"/>
          <a:stretch/>
        </p:blipFill>
        <p:spPr>
          <a:xfrm>
            <a:off x="1403640" y="390456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434" name="Google Shape;466;p13"/>
          <p:cNvSpPr/>
          <p:nvPr/>
        </p:nvSpPr>
        <p:spPr>
          <a:xfrm>
            <a:off x="777240" y="4407480"/>
            <a:ext cx="159984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50" b="0" strike="noStrike" spc="-1">
                <a:solidFill>
                  <a:srgbClr val="FFFFFF"/>
                </a:solidFill>
                <a:latin typeface="Calibri"/>
                <a:ea typeface="Calibri"/>
              </a:rPr>
              <a:t>Contratação</a:t>
            </a:r>
            <a:endParaRPr lang="pt-BR" sz="850" b="0" strike="noStrike" spc="-1">
              <a:latin typeface="Arial"/>
            </a:endParaRPr>
          </a:p>
        </p:txBody>
      </p:sp>
      <p:sp>
        <p:nvSpPr>
          <p:cNvPr id="435" name="Google Shape;467;p13"/>
          <p:cNvSpPr/>
          <p:nvPr/>
        </p:nvSpPr>
        <p:spPr>
          <a:xfrm>
            <a:off x="2875680" y="3840480"/>
            <a:ext cx="475200" cy="47520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6" name="Google Shape;468;p13" descr="preencoded.png"/>
          <p:cNvPicPr/>
          <p:nvPr/>
        </p:nvPicPr>
        <p:blipFill>
          <a:blip r:embed="rId7"/>
          <a:stretch/>
        </p:blipFill>
        <p:spPr>
          <a:xfrm>
            <a:off x="2940120" y="390456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437" name="Google Shape;469;p13"/>
          <p:cNvSpPr/>
          <p:nvPr/>
        </p:nvSpPr>
        <p:spPr>
          <a:xfrm>
            <a:off x="2313360" y="4407480"/>
            <a:ext cx="159984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50" b="0" strike="noStrike" spc="-1">
                <a:solidFill>
                  <a:srgbClr val="FFFFFF"/>
                </a:solidFill>
                <a:latin typeface="Calibri"/>
                <a:ea typeface="Calibri"/>
              </a:rPr>
              <a:t>Frequência</a:t>
            </a:r>
            <a:endParaRPr lang="pt-BR" sz="850" b="0" strike="noStrike" spc="-1">
              <a:latin typeface="Arial"/>
            </a:endParaRPr>
          </a:p>
        </p:txBody>
      </p:sp>
      <p:sp>
        <p:nvSpPr>
          <p:cNvPr id="438" name="Google Shape;470;p13"/>
          <p:cNvSpPr/>
          <p:nvPr/>
        </p:nvSpPr>
        <p:spPr>
          <a:xfrm>
            <a:off x="4412160" y="3840480"/>
            <a:ext cx="475200" cy="47520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9" name="Google Shape;471;p13" descr="preencoded.png"/>
          <p:cNvPicPr/>
          <p:nvPr/>
        </p:nvPicPr>
        <p:blipFill>
          <a:blip r:embed="rId8"/>
          <a:stretch/>
        </p:blipFill>
        <p:spPr>
          <a:xfrm>
            <a:off x="4476240" y="390456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440" name="Google Shape;472;p13"/>
          <p:cNvSpPr/>
          <p:nvPr/>
        </p:nvSpPr>
        <p:spPr>
          <a:xfrm>
            <a:off x="3849480" y="4407480"/>
            <a:ext cx="159984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50" b="0" strike="noStrike" spc="-1">
                <a:solidFill>
                  <a:srgbClr val="FFFFFF"/>
                </a:solidFill>
                <a:latin typeface="Calibri"/>
                <a:ea typeface="Calibri"/>
              </a:rPr>
              <a:t>Férias</a:t>
            </a:r>
            <a:endParaRPr lang="pt-BR" sz="850" b="0" strike="noStrike" spc="-1">
              <a:latin typeface="Arial"/>
            </a:endParaRPr>
          </a:p>
        </p:txBody>
      </p:sp>
      <p:sp>
        <p:nvSpPr>
          <p:cNvPr id="441" name="Google Shape;473;p13"/>
          <p:cNvSpPr/>
          <p:nvPr/>
        </p:nvSpPr>
        <p:spPr>
          <a:xfrm>
            <a:off x="5948280" y="3840480"/>
            <a:ext cx="475200" cy="47520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42" name="Google Shape;474;p13" descr="preencoded.png"/>
          <p:cNvPicPr/>
          <p:nvPr/>
        </p:nvPicPr>
        <p:blipFill>
          <a:blip r:embed="rId9"/>
          <a:stretch/>
        </p:blipFill>
        <p:spPr>
          <a:xfrm>
            <a:off x="6012360" y="390456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443" name="Google Shape;475;p13"/>
          <p:cNvSpPr/>
          <p:nvPr/>
        </p:nvSpPr>
        <p:spPr>
          <a:xfrm>
            <a:off x="5385960" y="4407480"/>
            <a:ext cx="159984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50" b="0" strike="noStrike" spc="-1">
                <a:solidFill>
                  <a:srgbClr val="FFFFFF"/>
                </a:solidFill>
                <a:latin typeface="Calibri"/>
                <a:ea typeface="Calibri"/>
              </a:rPr>
              <a:t>Licenças</a:t>
            </a:r>
            <a:endParaRPr lang="pt-BR" sz="850" b="0" strike="noStrike" spc="-1">
              <a:latin typeface="Arial"/>
            </a:endParaRPr>
          </a:p>
        </p:txBody>
      </p:sp>
      <p:sp>
        <p:nvSpPr>
          <p:cNvPr id="444" name="Google Shape;476;p13"/>
          <p:cNvSpPr/>
          <p:nvPr/>
        </p:nvSpPr>
        <p:spPr>
          <a:xfrm>
            <a:off x="7484400" y="3840480"/>
            <a:ext cx="475200" cy="47520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45" name="Google Shape;477;p13" descr="preencoded.png"/>
          <p:cNvPicPr/>
          <p:nvPr/>
        </p:nvPicPr>
        <p:blipFill>
          <a:blip r:embed="rId10"/>
          <a:stretch/>
        </p:blipFill>
        <p:spPr>
          <a:xfrm>
            <a:off x="7548480" y="390456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446" name="Google Shape;478;p13"/>
          <p:cNvSpPr/>
          <p:nvPr/>
        </p:nvSpPr>
        <p:spPr>
          <a:xfrm>
            <a:off x="6922080" y="4407480"/>
            <a:ext cx="159984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50" b="0" strike="noStrike" spc="-1">
                <a:solidFill>
                  <a:srgbClr val="FFFFFF"/>
                </a:solidFill>
                <a:latin typeface="Calibri"/>
                <a:ea typeface="Calibri"/>
              </a:rPr>
              <a:t>Aposentadorias</a:t>
            </a:r>
            <a:endParaRPr lang="pt-BR" sz="850" b="0" strike="noStrike" spc="-1">
              <a:latin typeface="Arial"/>
            </a:endParaRPr>
          </a:p>
        </p:txBody>
      </p:sp>
      <p:sp>
        <p:nvSpPr>
          <p:cNvPr id="447" name="Google Shape;479;p13"/>
          <p:cNvSpPr/>
          <p:nvPr/>
        </p:nvSpPr>
        <p:spPr>
          <a:xfrm>
            <a:off x="9020520" y="3840480"/>
            <a:ext cx="475200" cy="47520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48" name="Google Shape;480;p13" descr="preencoded.png"/>
          <p:cNvPicPr/>
          <p:nvPr/>
        </p:nvPicPr>
        <p:blipFill>
          <a:blip r:embed="rId11"/>
          <a:stretch/>
        </p:blipFill>
        <p:spPr>
          <a:xfrm>
            <a:off x="9084600" y="390456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449" name="Google Shape;481;p13"/>
          <p:cNvSpPr/>
          <p:nvPr/>
        </p:nvSpPr>
        <p:spPr>
          <a:xfrm>
            <a:off x="8458200" y="4407480"/>
            <a:ext cx="159984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50" b="0" strike="noStrike" spc="-1">
                <a:solidFill>
                  <a:srgbClr val="FFFFFF"/>
                </a:solidFill>
                <a:latin typeface="Calibri"/>
                <a:ea typeface="Calibri"/>
              </a:rPr>
              <a:t>Regularização funcional</a:t>
            </a:r>
            <a:endParaRPr lang="pt-BR" sz="850" b="0" strike="noStrike" spc="-1">
              <a:latin typeface="Arial"/>
            </a:endParaRPr>
          </a:p>
        </p:txBody>
      </p:sp>
      <p:sp>
        <p:nvSpPr>
          <p:cNvPr id="450" name="Google Shape;482;p13"/>
          <p:cNvSpPr/>
          <p:nvPr/>
        </p:nvSpPr>
        <p:spPr>
          <a:xfrm>
            <a:off x="10556640" y="3840480"/>
            <a:ext cx="475200" cy="47520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51" name="Google Shape;483;p13" descr="preencoded.png"/>
          <p:cNvPicPr/>
          <p:nvPr/>
        </p:nvPicPr>
        <p:blipFill>
          <a:blip r:embed="rId12"/>
          <a:stretch/>
        </p:blipFill>
        <p:spPr>
          <a:xfrm>
            <a:off x="10621080" y="390456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452" name="Google Shape;484;p13"/>
          <p:cNvSpPr/>
          <p:nvPr/>
        </p:nvSpPr>
        <p:spPr>
          <a:xfrm>
            <a:off x="9994320" y="4407480"/>
            <a:ext cx="159984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50" b="0" strike="noStrike" spc="-1">
                <a:solidFill>
                  <a:srgbClr val="FFFFFF"/>
                </a:solidFill>
                <a:latin typeface="Calibri"/>
                <a:ea typeface="Calibri"/>
              </a:rPr>
              <a:t>Alimentação de sistemas</a:t>
            </a:r>
            <a:endParaRPr lang="pt-BR" sz="850" b="0" strike="noStrike" spc="-1">
              <a:latin typeface="Arial"/>
            </a:endParaRPr>
          </a:p>
        </p:txBody>
      </p:sp>
      <p:sp>
        <p:nvSpPr>
          <p:cNvPr id="453" name="Google Shape;485;p13"/>
          <p:cNvSpPr/>
          <p:nvPr/>
        </p:nvSpPr>
        <p:spPr>
          <a:xfrm>
            <a:off x="8595360" y="341064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50" b="0" i="1" strike="noStrike" spc="-1">
                <a:solidFill>
                  <a:srgbClr val="9FB1C1"/>
                </a:solidFill>
                <a:latin typeface="Calibri"/>
                <a:ea typeface="Calibri"/>
              </a:rPr>
              <a:t>o que sustenta o funcionamento da escola</a:t>
            </a:r>
            <a:endParaRPr lang="pt-BR" sz="950" b="0" strike="noStrike" spc="-1">
              <a:latin typeface="Arial"/>
            </a:endParaRPr>
          </a:p>
        </p:txBody>
      </p:sp>
      <p:sp>
        <p:nvSpPr>
          <p:cNvPr id="454" name="Google Shape;486;p13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455" name="Google Shape;487;p13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13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93;p14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C9962C"/>
                </a:solidFill>
                <a:latin typeface="Calibri"/>
                <a:ea typeface="Calibri"/>
              </a:rPr>
              <a:t>CONTRIBUIÇÕES DA PESQUISA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457" name="Google Shape;494;p14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Para quem este estudo importa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458" name="Google Shape;495;p14"/>
          <p:cNvSpPr/>
          <p:nvPr/>
        </p:nvSpPr>
        <p:spPr>
          <a:xfrm>
            <a:off x="548640" y="1691640"/>
            <a:ext cx="3520080" cy="374868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101520" dist="38160" dir="5400000" algn="bl" rotWithShape="0">
              <a:srgbClr val="1B3A5C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9" name="Google Shape;496;p14"/>
          <p:cNvSpPr/>
          <p:nvPr/>
        </p:nvSpPr>
        <p:spPr>
          <a:xfrm>
            <a:off x="1943280" y="2057400"/>
            <a:ext cx="731160" cy="73116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60" name="Google Shape;497;p14" descr="preencoded.png"/>
          <p:cNvPicPr/>
          <p:nvPr/>
        </p:nvPicPr>
        <p:blipFill>
          <a:blip r:embed="rId3"/>
          <a:stretch/>
        </p:blipFill>
        <p:spPr>
          <a:xfrm>
            <a:off x="2041920" y="2156040"/>
            <a:ext cx="533520" cy="533520"/>
          </a:xfrm>
          <a:prstGeom prst="rect">
            <a:avLst/>
          </a:prstGeom>
          <a:ln w="0">
            <a:noFill/>
          </a:ln>
        </p:spPr>
      </p:pic>
      <p:sp>
        <p:nvSpPr>
          <p:cNvPr id="461" name="Google Shape;498;p14"/>
          <p:cNvSpPr/>
          <p:nvPr/>
        </p:nvSpPr>
        <p:spPr>
          <a:xfrm>
            <a:off x="731520" y="3063240"/>
            <a:ext cx="3154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B3A5C"/>
                </a:solidFill>
                <a:latin typeface="Cambria"/>
                <a:ea typeface="Cambria"/>
              </a:rPr>
              <a:t>Acadêmica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462" name="Google Shape;499;p14"/>
          <p:cNvSpPr/>
          <p:nvPr/>
        </p:nvSpPr>
        <p:spPr>
          <a:xfrm>
            <a:off x="868680" y="3520440"/>
            <a:ext cx="288000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4748B"/>
                </a:solidFill>
                <a:latin typeface="Calibri"/>
                <a:ea typeface="Calibri"/>
              </a:rPr>
              <a:t>Amplia os estudos sobre práticas organizacionais em contextos educacionais.</a:t>
            </a:r>
            <a:endParaRPr lang="pt-BR" sz="1200" b="0" strike="noStrike" spc="-1">
              <a:latin typeface="Arial"/>
            </a:endParaRPr>
          </a:p>
        </p:txBody>
      </p:sp>
      <p:sp>
        <p:nvSpPr>
          <p:cNvPr id="463" name="Google Shape;500;p14"/>
          <p:cNvSpPr/>
          <p:nvPr/>
        </p:nvSpPr>
        <p:spPr>
          <a:xfrm>
            <a:off x="4343400" y="1691640"/>
            <a:ext cx="3520080" cy="3748680"/>
          </a:xfrm>
          <a:prstGeom prst="roundRect">
            <a:avLst>
              <a:gd name="adj" fmla="val 2597"/>
            </a:avLst>
          </a:prstGeom>
          <a:solidFill>
            <a:srgbClr val="1B3A5C"/>
          </a:solidFill>
          <a:ln w="12700">
            <a:solidFill>
              <a:srgbClr val="1B3A5C"/>
            </a:solidFill>
            <a:round/>
          </a:ln>
          <a:effectLst>
            <a:outerShdw blurRad="101520" dist="38160" dir="5400000" algn="bl" rotWithShape="0">
              <a:srgbClr val="1B3A5C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4" name="Google Shape;501;p14"/>
          <p:cNvSpPr/>
          <p:nvPr/>
        </p:nvSpPr>
        <p:spPr>
          <a:xfrm>
            <a:off x="5738040" y="2057400"/>
            <a:ext cx="731160" cy="73116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65" name="Google Shape;502;p14" descr="preencoded.png"/>
          <p:cNvPicPr/>
          <p:nvPr/>
        </p:nvPicPr>
        <p:blipFill>
          <a:blip r:embed="rId4"/>
          <a:stretch/>
        </p:blipFill>
        <p:spPr>
          <a:xfrm>
            <a:off x="5836680" y="2156040"/>
            <a:ext cx="533520" cy="533520"/>
          </a:xfrm>
          <a:prstGeom prst="rect">
            <a:avLst/>
          </a:prstGeom>
          <a:ln w="0">
            <a:noFill/>
          </a:ln>
        </p:spPr>
      </p:pic>
      <p:sp>
        <p:nvSpPr>
          <p:cNvPr id="466" name="Google Shape;503;p14"/>
          <p:cNvSpPr/>
          <p:nvPr/>
        </p:nvSpPr>
        <p:spPr>
          <a:xfrm>
            <a:off x="4526280" y="3063240"/>
            <a:ext cx="3154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mbria"/>
                <a:ea typeface="Cambria"/>
              </a:rPr>
              <a:t>Gestão pública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467" name="Google Shape;504;p14"/>
          <p:cNvSpPr/>
          <p:nvPr/>
        </p:nvSpPr>
        <p:spPr>
          <a:xfrm>
            <a:off x="4663440" y="3520440"/>
            <a:ext cx="288000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9FB1C1"/>
                </a:solidFill>
                <a:latin typeface="Calibri"/>
                <a:ea typeface="Calibri"/>
              </a:rPr>
              <a:t>Evidencia gargalos administrativos nos processos de RH descentralizados.</a:t>
            </a:r>
            <a:endParaRPr lang="pt-BR" sz="1200" b="0" strike="noStrike" spc="-1">
              <a:latin typeface="Arial"/>
            </a:endParaRPr>
          </a:p>
        </p:txBody>
      </p:sp>
      <p:sp>
        <p:nvSpPr>
          <p:cNvPr id="468" name="Google Shape;505;p14"/>
          <p:cNvSpPr/>
          <p:nvPr/>
        </p:nvSpPr>
        <p:spPr>
          <a:xfrm>
            <a:off x="8138160" y="1691640"/>
            <a:ext cx="3520080" cy="374868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101520" dist="38160" dir="5400000" algn="bl" rotWithShape="0">
              <a:srgbClr val="1B3A5C">
                <a:alpha val="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9" name="Google Shape;506;p14"/>
          <p:cNvSpPr/>
          <p:nvPr/>
        </p:nvSpPr>
        <p:spPr>
          <a:xfrm>
            <a:off x="9532800" y="2057400"/>
            <a:ext cx="731160" cy="73116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70" name="Google Shape;507;p14" descr="preencoded.png"/>
          <p:cNvPicPr/>
          <p:nvPr/>
        </p:nvPicPr>
        <p:blipFill>
          <a:blip r:embed="rId5"/>
          <a:stretch/>
        </p:blipFill>
        <p:spPr>
          <a:xfrm>
            <a:off x="9631440" y="2156040"/>
            <a:ext cx="533520" cy="533520"/>
          </a:xfrm>
          <a:prstGeom prst="rect">
            <a:avLst/>
          </a:prstGeom>
          <a:ln w="0">
            <a:noFill/>
          </a:ln>
        </p:spPr>
      </p:pic>
      <p:sp>
        <p:nvSpPr>
          <p:cNvPr id="471" name="Google Shape;508;p14"/>
          <p:cNvSpPr/>
          <p:nvPr/>
        </p:nvSpPr>
        <p:spPr>
          <a:xfrm>
            <a:off x="8321040" y="3063240"/>
            <a:ext cx="3154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B3A5C"/>
                </a:solidFill>
                <a:latin typeface="Cambria"/>
                <a:ea typeface="Cambria"/>
              </a:rPr>
              <a:t>Escolas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472" name="Google Shape;509;p14"/>
          <p:cNvSpPr/>
          <p:nvPr/>
        </p:nvSpPr>
        <p:spPr>
          <a:xfrm>
            <a:off x="8458200" y="3520440"/>
            <a:ext cx="288000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4748B"/>
                </a:solidFill>
                <a:latin typeface="Calibri"/>
                <a:ea typeface="Calibri"/>
              </a:rPr>
              <a:t>Subsidia a melhoria dos processos de gestão de pessoas no cotidiano escolar.</a:t>
            </a:r>
            <a:endParaRPr lang="pt-BR" sz="1200" b="0" strike="noStrike" spc="-1">
              <a:latin typeface="Arial"/>
            </a:endParaRPr>
          </a:p>
        </p:txBody>
      </p:sp>
      <p:sp>
        <p:nvSpPr>
          <p:cNvPr id="473" name="Google Shape;510;p14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474" name="Google Shape;511;p14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14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517;p15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C9962C"/>
                </a:solidFill>
                <a:latin typeface="Calibri"/>
                <a:ea typeface="Calibri"/>
              </a:rPr>
              <a:t>RELEVÂNCIA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476" name="Google Shape;518;p15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Por que isso importa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477" name="Google Shape;519;p15"/>
          <p:cNvSpPr/>
          <p:nvPr/>
        </p:nvSpPr>
        <p:spPr>
          <a:xfrm>
            <a:off x="548640" y="1828800"/>
            <a:ext cx="11063880" cy="3291480"/>
          </a:xfrm>
          <a:prstGeom prst="roundRect">
            <a:avLst>
              <a:gd name="adj" fmla="val 2778"/>
            </a:avLst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78" name="Google Shape;520;p15" descr="preencoded.png"/>
          <p:cNvPicPr/>
          <p:nvPr/>
        </p:nvPicPr>
        <p:blipFill>
          <a:blip r:embed="rId3"/>
          <a:stretch/>
        </p:blipFill>
        <p:spPr>
          <a:xfrm>
            <a:off x="868680" y="2194560"/>
            <a:ext cx="1005480" cy="1005480"/>
          </a:xfrm>
          <a:prstGeom prst="rect">
            <a:avLst/>
          </a:prstGeom>
          <a:ln w="0">
            <a:noFill/>
          </a:ln>
        </p:spPr>
      </p:pic>
      <p:sp>
        <p:nvSpPr>
          <p:cNvPr id="479" name="Google Shape;521;p15"/>
          <p:cNvSpPr/>
          <p:nvPr/>
        </p:nvSpPr>
        <p:spPr>
          <a:xfrm>
            <a:off x="2194560" y="2148840"/>
            <a:ext cx="9052200" cy="265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30000"/>
              </a:lnSpc>
              <a:tabLst>
                <a:tab pos="0" algn="l"/>
              </a:tabLst>
            </a:pPr>
            <a:r>
              <a:rPr lang="en-US" sz="1900" b="0" i="1" strike="noStrike" spc="-1">
                <a:solidFill>
                  <a:srgbClr val="1F2937"/>
                </a:solidFill>
                <a:latin typeface="Cambria"/>
                <a:ea typeface="Cambria"/>
              </a:rPr>
              <a:t>A qualidade da gestão de pessoas influencia diretamente a capacidade administrativa da escola e cria condições para que a equipe gestora concentre esforços na missão pedagógica.</a:t>
            </a:r>
            <a:endParaRPr lang="pt-BR" sz="1900" b="0" strike="noStrike" spc="-1">
              <a:latin typeface="Arial"/>
            </a:endParaRPr>
          </a:p>
        </p:txBody>
      </p:sp>
      <p:sp>
        <p:nvSpPr>
          <p:cNvPr id="480" name="Google Shape;522;p15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481" name="Google Shape;523;p15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15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529;p16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C9962C"/>
                </a:solidFill>
                <a:latin typeface="Calibri"/>
                <a:ea typeface="Calibri"/>
              </a:rPr>
              <a:t>AGENDA FUTURA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483" name="Google Shape;530;p16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Próximos passos para a pesquisa e a prática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484" name="Google Shape;531;p16"/>
          <p:cNvSpPr/>
          <p:nvPr/>
        </p:nvSpPr>
        <p:spPr>
          <a:xfrm>
            <a:off x="548640" y="1691640"/>
            <a:ext cx="11063880" cy="8409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5" name="Google Shape;532;p16"/>
          <p:cNvSpPr/>
          <p:nvPr/>
        </p:nvSpPr>
        <p:spPr>
          <a:xfrm>
            <a:off x="713160" y="1837800"/>
            <a:ext cx="548280" cy="5482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86" name="Google Shape;533;p16" descr="preencoded.png"/>
          <p:cNvPicPr/>
          <p:nvPr/>
        </p:nvPicPr>
        <p:blipFill>
          <a:blip r:embed="rId3"/>
          <a:stretch/>
        </p:blipFill>
        <p:spPr>
          <a:xfrm>
            <a:off x="787320" y="1911960"/>
            <a:ext cx="400320" cy="400320"/>
          </a:xfrm>
          <a:prstGeom prst="rect">
            <a:avLst/>
          </a:prstGeom>
          <a:ln w="0">
            <a:noFill/>
          </a:ln>
        </p:spPr>
      </p:pic>
      <p:sp>
        <p:nvSpPr>
          <p:cNvPr id="487" name="Google Shape;534;p16"/>
          <p:cNvSpPr/>
          <p:nvPr/>
        </p:nvSpPr>
        <p:spPr>
          <a:xfrm>
            <a:off x="1463040" y="1783080"/>
            <a:ext cx="42973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B3A5C"/>
                </a:solidFill>
                <a:latin typeface="Calibri"/>
                <a:ea typeface="Calibri"/>
              </a:rPr>
              <a:t>Aperfeiçoamento dos fluxos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488" name="Google Shape;535;p16"/>
          <p:cNvSpPr/>
          <p:nvPr/>
        </p:nvSpPr>
        <p:spPr>
          <a:xfrm>
            <a:off x="5852160" y="1783080"/>
            <a:ext cx="557748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0" strike="noStrike" spc="-1">
                <a:solidFill>
                  <a:srgbClr val="64748B"/>
                </a:solidFill>
                <a:latin typeface="Calibri"/>
                <a:ea typeface="Calibri"/>
              </a:rPr>
              <a:t>Redesenho de processos administrativos escolares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489" name="Google Shape;536;p16"/>
          <p:cNvSpPr/>
          <p:nvPr/>
        </p:nvSpPr>
        <p:spPr>
          <a:xfrm>
            <a:off x="548640" y="2651760"/>
            <a:ext cx="11063880" cy="8409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0" name="Google Shape;537;p16"/>
          <p:cNvSpPr/>
          <p:nvPr/>
        </p:nvSpPr>
        <p:spPr>
          <a:xfrm>
            <a:off x="713160" y="2797920"/>
            <a:ext cx="548280" cy="5482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91" name="Google Shape;538;p16" descr="preencoded.png"/>
          <p:cNvPicPr/>
          <p:nvPr/>
        </p:nvPicPr>
        <p:blipFill>
          <a:blip r:embed="rId4"/>
          <a:stretch/>
        </p:blipFill>
        <p:spPr>
          <a:xfrm>
            <a:off x="787320" y="2872080"/>
            <a:ext cx="400320" cy="400320"/>
          </a:xfrm>
          <a:prstGeom prst="rect">
            <a:avLst/>
          </a:prstGeom>
          <a:ln w="0">
            <a:noFill/>
          </a:ln>
        </p:spPr>
      </p:pic>
      <p:sp>
        <p:nvSpPr>
          <p:cNvPr id="492" name="Google Shape;539;p16"/>
          <p:cNvSpPr/>
          <p:nvPr/>
        </p:nvSpPr>
        <p:spPr>
          <a:xfrm>
            <a:off x="1463040" y="2743200"/>
            <a:ext cx="42973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B3A5C"/>
                </a:solidFill>
                <a:latin typeface="Calibri"/>
                <a:ea typeface="Calibri"/>
              </a:rPr>
              <a:t>Formação de gestores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493" name="Google Shape;540;p16"/>
          <p:cNvSpPr/>
          <p:nvPr/>
        </p:nvSpPr>
        <p:spPr>
          <a:xfrm>
            <a:off x="5852160" y="2743200"/>
            <a:ext cx="557748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0" strike="noStrike" spc="-1">
                <a:solidFill>
                  <a:srgbClr val="64748B"/>
                </a:solidFill>
                <a:latin typeface="Calibri"/>
                <a:ea typeface="Calibri"/>
              </a:rPr>
              <a:t>Capacitação específica em gestão de pessoas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494" name="Google Shape;541;p16"/>
          <p:cNvSpPr/>
          <p:nvPr/>
        </p:nvSpPr>
        <p:spPr>
          <a:xfrm>
            <a:off x="548640" y="3611880"/>
            <a:ext cx="11063880" cy="8409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5" name="Google Shape;542;p16"/>
          <p:cNvSpPr/>
          <p:nvPr/>
        </p:nvSpPr>
        <p:spPr>
          <a:xfrm>
            <a:off x="713160" y="3758040"/>
            <a:ext cx="548280" cy="5482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96" name="Google Shape;543;p16" descr="preencoded.png"/>
          <p:cNvPicPr/>
          <p:nvPr/>
        </p:nvPicPr>
        <p:blipFill>
          <a:blip r:embed="rId5"/>
          <a:stretch/>
        </p:blipFill>
        <p:spPr>
          <a:xfrm>
            <a:off x="787320" y="3832200"/>
            <a:ext cx="400320" cy="400320"/>
          </a:xfrm>
          <a:prstGeom prst="rect">
            <a:avLst/>
          </a:prstGeom>
          <a:ln w="0">
            <a:noFill/>
          </a:ln>
        </p:spPr>
      </p:pic>
      <p:sp>
        <p:nvSpPr>
          <p:cNvPr id="497" name="Google Shape;544;p16"/>
          <p:cNvSpPr/>
          <p:nvPr/>
        </p:nvSpPr>
        <p:spPr>
          <a:xfrm>
            <a:off x="1463040" y="3703320"/>
            <a:ext cx="42973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B3A5C"/>
                </a:solidFill>
                <a:latin typeface="Calibri"/>
                <a:ea typeface="Calibri"/>
              </a:rPr>
              <a:t>Simplificação administrativa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498" name="Google Shape;545;p16"/>
          <p:cNvSpPr/>
          <p:nvPr/>
        </p:nvSpPr>
        <p:spPr>
          <a:xfrm>
            <a:off x="5852160" y="3703320"/>
            <a:ext cx="557748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0" strike="noStrike" spc="-1">
                <a:solidFill>
                  <a:srgbClr val="64748B"/>
                </a:solidFill>
                <a:latin typeface="Calibri"/>
                <a:ea typeface="Calibri"/>
              </a:rPr>
              <a:t>Redução de burocracia e retrabalho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499" name="Google Shape;546;p16"/>
          <p:cNvSpPr/>
          <p:nvPr/>
        </p:nvSpPr>
        <p:spPr>
          <a:xfrm>
            <a:off x="548640" y="4572000"/>
            <a:ext cx="11063880" cy="8409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0" name="Google Shape;547;p16"/>
          <p:cNvSpPr/>
          <p:nvPr/>
        </p:nvSpPr>
        <p:spPr>
          <a:xfrm>
            <a:off x="713160" y="4718160"/>
            <a:ext cx="548280" cy="5482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01" name="Google Shape;548;p16" descr="preencoded.png"/>
          <p:cNvPicPr/>
          <p:nvPr/>
        </p:nvPicPr>
        <p:blipFill>
          <a:blip r:embed="rId6"/>
          <a:stretch/>
        </p:blipFill>
        <p:spPr>
          <a:xfrm>
            <a:off x="787320" y="4792320"/>
            <a:ext cx="400320" cy="400320"/>
          </a:xfrm>
          <a:prstGeom prst="rect">
            <a:avLst/>
          </a:prstGeom>
          <a:ln w="0">
            <a:noFill/>
          </a:ln>
        </p:spPr>
      </p:pic>
      <p:sp>
        <p:nvSpPr>
          <p:cNvPr id="502" name="Google Shape;549;p16"/>
          <p:cNvSpPr/>
          <p:nvPr/>
        </p:nvSpPr>
        <p:spPr>
          <a:xfrm>
            <a:off x="1463040" y="4663440"/>
            <a:ext cx="42973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B3A5C"/>
                </a:solidFill>
                <a:latin typeface="Calibri"/>
                <a:ea typeface="Calibri"/>
              </a:rPr>
              <a:t>Transformação digital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503" name="Google Shape;550;p16"/>
          <p:cNvSpPr/>
          <p:nvPr/>
        </p:nvSpPr>
        <p:spPr>
          <a:xfrm>
            <a:off x="5852160" y="4663440"/>
            <a:ext cx="557748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0" strike="noStrike" spc="-1">
                <a:solidFill>
                  <a:srgbClr val="64748B"/>
                </a:solidFill>
                <a:latin typeface="Calibri"/>
                <a:ea typeface="Calibri"/>
              </a:rPr>
              <a:t>Integração entre sistemas e usabilidade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504" name="Google Shape;551;p16"/>
          <p:cNvSpPr/>
          <p:nvPr/>
        </p:nvSpPr>
        <p:spPr>
          <a:xfrm>
            <a:off x="548640" y="5532120"/>
            <a:ext cx="11063880" cy="8409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5" name="Google Shape;552;p16"/>
          <p:cNvSpPr/>
          <p:nvPr/>
        </p:nvSpPr>
        <p:spPr>
          <a:xfrm>
            <a:off x="713160" y="5678280"/>
            <a:ext cx="548280" cy="5482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06" name="Google Shape;553;p16" descr="preencoded.png"/>
          <p:cNvPicPr/>
          <p:nvPr/>
        </p:nvPicPr>
        <p:blipFill>
          <a:blip r:embed="rId7"/>
          <a:stretch/>
        </p:blipFill>
        <p:spPr>
          <a:xfrm>
            <a:off x="787320" y="5752440"/>
            <a:ext cx="400320" cy="400320"/>
          </a:xfrm>
          <a:prstGeom prst="rect">
            <a:avLst/>
          </a:prstGeom>
          <a:ln w="0">
            <a:noFill/>
          </a:ln>
        </p:spPr>
      </p:pic>
      <p:sp>
        <p:nvSpPr>
          <p:cNvPr id="507" name="Google Shape;554;p16"/>
          <p:cNvSpPr/>
          <p:nvPr/>
        </p:nvSpPr>
        <p:spPr>
          <a:xfrm>
            <a:off x="1463040" y="5623560"/>
            <a:ext cx="42973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B3A5C"/>
                </a:solidFill>
                <a:latin typeface="Calibri"/>
                <a:ea typeface="Calibri"/>
              </a:rPr>
              <a:t>Fortalecimento das políticas públicas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508" name="Google Shape;555;p16"/>
          <p:cNvSpPr/>
          <p:nvPr/>
        </p:nvSpPr>
        <p:spPr>
          <a:xfrm>
            <a:off x="5852160" y="5623560"/>
            <a:ext cx="557748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0" strike="noStrike" spc="-1">
                <a:solidFill>
                  <a:srgbClr val="64748B"/>
                </a:solidFill>
                <a:latin typeface="Calibri"/>
                <a:ea typeface="Calibri"/>
              </a:rPr>
              <a:t>Diretrizes mais claras para a rede estadual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509" name="Google Shape;556;p16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510" name="Google Shape;557;p16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16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8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63;p17"/>
          <p:cNvSpPr/>
          <p:nvPr/>
        </p:nvSpPr>
        <p:spPr>
          <a:xfrm>
            <a:off x="8229600" y="-2286000"/>
            <a:ext cx="6400440" cy="6400440"/>
          </a:xfrm>
          <a:prstGeom prst="ellipse">
            <a:avLst/>
          </a:prstGeom>
          <a:solidFill>
            <a:srgbClr val="1B3A5C">
              <a:alpha val="65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12" name="Google Shape;564;p17" descr="preencoded.png"/>
          <p:cNvPicPr/>
          <p:nvPr/>
        </p:nvPicPr>
        <p:blipFill>
          <a:blip r:embed="rId3"/>
          <a:stretch/>
        </p:blipFill>
        <p:spPr>
          <a:xfrm>
            <a:off x="822960" y="1188720"/>
            <a:ext cx="594000" cy="594000"/>
          </a:xfrm>
          <a:prstGeom prst="rect">
            <a:avLst/>
          </a:prstGeom>
          <a:ln w="0">
            <a:noFill/>
          </a:ln>
        </p:spPr>
      </p:pic>
      <p:sp>
        <p:nvSpPr>
          <p:cNvPr id="513" name="Google Shape;565;p17"/>
          <p:cNvSpPr/>
          <p:nvPr/>
        </p:nvSpPr>
        <p:spPr>
          <a:xfrm>
            <a:off x="822960" y="1874520"/>
            <a:ext cx="10058040" cy="182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25000"/>
              </a:lnSpc>
              <a:tabLst>
                <a:tab pos="0" algn="l"/>
              </a:tabLst>
            </a:pPr>
            <a:r>
              <a:rPr lang="en-US" sz="2500" b="1" i="1" strike="noStrike" spc="-1">
                <a:solidFill>
                  <a:srgbClr val="FFFFFF"/>
                </a:solidFill>
                <a:latin typeface="Cambria"/>
                <a:ea typeface="Cambria"/>
              </a:rPr>
              <a:t>As escolas continuam ensinando. Mas, antes disso, administram pessoas, normas, plataformas, sistemas e documentos.</a:t>
            </a:r>
            <a:endParaRPr lang="pt-BR" sz="2500" b="0" strike="noStrike" spc="-1">
              <a:latin typeface="Arial"/>
            </a:endParaRPr>
          </a:p>
        </p:txBody>
      </p:sp>
      <p:cxnSp>
        <p:nvCxnSpPr>
          <p:cNvPr id="514" name="Google Shape;566;p17"/>
          <p:cNvCxnSpPr/>
          <p:nvPr/>
        </p:nvCxnSpPr>
        <p:spPr>
          <a:xfrm>
            <a:off x="840960" y="3977640"/>
            <a:ext cx="1829160" cy="360"/>
          </a:xfrm>
          <a:prstGeom prst="straightConnector1">
            <a:avLst/>
          </a:prstGeom>
          <a:ln w="25400">
            <a:solidFill>
              <a:srgbClr val="C9962C"/>
            </a:solidFill>
            <a:round/>
          </a:ln>
        </p:spPr>
      </p:cxnSp>
      <p:sp>
        <p:nvSpPr>
          <p:cNvPr id="515" name="Google Shape;567;p17"/>
          <p:cNvSpPr/>
          <p:nvPr/>
        </p:nvSpPr>
        <p:spPr>
          <a:xfrm>
            <a:off x="822960" y="4160520"/>
            <a:ext cx="98751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9FB1C1"/>
                </a:solidFill>
                <a:latin typeface="Calibri"/>
                <a:ea typeface="Calibri"/>
              </a:rPr>
              <a:t>Compreender essas práticas é compreender uma dimensão invisível — e essencial — da gestão escolar.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516" name="Google Shape;568;p17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9FB1C1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517" name="Google Shape;569;p17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9FB1C1"/>
                </a:solidFill>
                <a:latin typeface="Calibri"/>
                <a:ea typeface="Calibri"/>
              </a:rPr>
              <a:t>17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8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75;p18"/>
          <p:cNvSpPr/>
          <p:nvPr/>
        </p:nvSpPr>
        <p:spPr>
          <a:xfrm>
            <a:off x="-2286000" y="3200400"/>
            <a:ext cx="5486040" cy="5486040"/>
          </a:xfrm>
          <a:prstGeom prst="ellipse">
            <a:avLst/>
          </a:prstGeom>
          <a:solidFill>
            <a:srgbClr val="1B3A5C">
              <a:alpha val="65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9" name="Google Shape;576;p18"/>
          <p:cNvSpPr/>
          <p:nvPr/>
        </p:nvSpPr>
        <p:spPr>
          <a:xfrm>
            <a:off x="9875520" y="-1828800"/>
            <a:ext cx="4571640" cy="4571640"/>
          </a:xfrm>
          <a:prstGeom prst="ellipse">
            <a:avLst/>
          </a:prstGeom>
          <a:solidFill>
            <a:srgbClr val="C9962C">
              <a:alpha val="35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0" name="Google Shape;577;p18"/>
          <p:cNvSpPr/>
          <p:nvPr/>
        </p:nvSpPr>
        <p:spPr>
          <a:xfrm>
            <a:off x="822960" y="2286000"/>
            <a:ext cx="8229240" cy="109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4600" b="1" strike="noStrike" spc="-1">
                <a:solidFill>
                  <a:srgbClr val="FFFFFF"/>
                </a:solidFill>
                <a:latin typeface="Cambria"/>
                <a:ea typeface="Cambria"/>
              </a:rPr>
              <a:t>Obrigada.</a:t>
            </a:r>
            <a:endParaRPr lang="pt-BR" sz="4600" b="0" strike="noStrike" spc="-1">
              <a:latin typeface="Arial"/>
            </a:endParaRPr>
          </a:p>
        </p:txBody>
      </p:sp>
      <p:sp>
        <p:nvSpPr>
          <p:cNvPr id="521" name="Google Shape;578;p18"/>
          <p:cNvSpPr/>
          <p:nvPr/>
        </p:nvSpPr>
        <p:spPr>
          <a:xfrm>
            <a:off x="822960" y="3246120"/>
            <a:ext cx="822924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b="0" i="1" strike="noStrike" spc="-1">
                <a:solidFill>
                  <a:srgbClr val="9FB1C1"/>
                </a:solidFill>
                <a:latin typeface="Calibri"/>
                <a:ea typeface="Calibri"/>
              </a:rPr>
              <a:t>Perguntas e contribuições são bem-vindas.</a:t>
            </a:r>
            <a:endParaRPr lang="pt-BR" sz="1700" b="0" strike="noStrike" spc="-1">
              <a:latin typeface="Arial"/>
            </a:endParaRPr>
          </a:p>
        </p:txBody>
      </p:sp>
      <p:cxnSp>
        <p:nvCxnSpPr>
          <p:cNvPr id="522" name="Google Shape;579;p18"/>
          <p:cNvCxnSpPr/>
          <p:nvPr/>
        </p:nvCxnSpPr>
        <p:spPr>
          <a:xfrm>
            <a:off x="840960" y="4069080"/>
            <a:ext cx="1829160" cy="360"/>
          </a:xfrm>
          <a:prstGeom prst="straightConnector1">
            <a:avLst/>
          </a:prstGeom>
          <a:ln w="25400">
            <a:solidFill>
              <a:srgbClr val="C9962C"/>
            </a:solidFill>
            <a:round/>
          </a:ln>
        </p:spPr>
      </p:cxnSp>
      <p:sp>
        <p:nvSpPr>
          <p:cNvPr id="523" name="Google Shape;580;p18"/>
          <p:cNvSpPr/>
          <p:nvPr/>
        </p:nvSpPr>
        <p:spPr>
          <a:xfrm>
            <a:off x="822960" y="4251960"/>
            <a:ext cx="73148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25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FFFFFF"/>
                </a:solidFill>
                <a:latin typeface="Calibri"/>
                <a:ea typeface="Calibri"/>
              </a:rPr>
              <a:t>Lidiane Miriam da Silva Cesário</a:t>
            </a:r>
            <a:endParaRPr lang="pt-BR" sz="1350" b="0" strike="noStrike" spc="-1">
              <a:latin typeface="Arial"/>
            </a:endParaRPr>
          </a:p>
          <a:p>
            <a:pPr>
              <a:lnSpc>
                <a:spcPct val="125000"/>
              </a:lnSpc>
              <a:tabLst>
                <a:tab pos="0" algn="l"/>
              </a:tabLst>
            </a:pPr>
            <a:r>
              <a:rPr lang="en-US" sz="1350" b="0" strike="noStrike" spc="-1">
                <a:solidFill>
                  <a:srgbClr val="FFFFFF"/>
                </a:solidFill>
                <a:latin typeface="Calibri"/>
                <a:ea typeface="Calibri"/>
              </a:rPr>
              <a:t>Programa de Doutorado e Mestrado em Administração - PDMA/FUMEC</a:t>
            </a:r>
            <a:endParaRPr lang="pt-BR" sz="1350" b="0" strike="noStrike" spc="-1">
              <a:latin typeface="Arial"/>
            </a:endParaRPr>
          </a:p>
          <a:p>
            <a:pPr>
              <a:lnSpc>
                <a:spcPct val="125000"/>
              </a:lnSpc>
              <a:tabLst>
                <a:tab pos="0" algn="l"/>
              </a:tabLst>
            </a:pPr>
            <a:r>
              <a:rPr lang="en-US" sz="1350" b="0" strike="noStrike" spc="-1">
                <a:solidFill>
                  <a:srgbClr val="FFFFFF"/>
                </a:solidFill>
                <a:latin typeface="Calibri"/>
                <a:ea typeface="Calibri"/>
              </a:rPr>
              <a:t>III Encontro de Pesquisa – ENAP</a:t>
            </a:r>
            <a:endParaRPr lang="pt-BR" sz="1350" b="0" strike="noStrike" spc="-1">
              <a:latin typeface="Arial"/>
            </a:endParaRPr>
          </a:p>
        </p:txBody>
      </p:sp>
      <p:pic>
        <p:nvPicPr>
          <p:cNvPr id="524" name="Google Shape;581;p18" descr="preencoded.png"/>
          <p:cNvPicPr/>
          <p:nvPr/>
        </p:nvPicPr>
        <p:blipFill>
          <a:blip r:embed="rId3"/>
          <a:stretch/>
        </p:blipFill>
        <p:spPr>
          <a:xfrm>
            <a:off x="10607040" y="59436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29;p2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C9962C"/>
                </a:solidFill>
                <a:latin typeface="Calibri"/>
                <a:ea typeface="Calibri"/>
              </a:rPr>
              <a:t>ROTEIRO DA APRESENTAÇÃO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53" name="Google Shape;30;p2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Como esta pesquisa será apresentada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54" name="Google Shape;31;p2"/>
          <p:cNvSpPr/>
          <p:nvPr/>
        </p:nvSpPr>
        <p:spPr>
          <a:xfrm>
            <a:off x="548640" y="1600200"/>
            <a:ext cx="3428640" cy="214848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101520" dist="381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Google Shape;32;p2"/>
          <p:cNvSpPr/>
          <p:nvPr/>
        </p:nvSpPr>
        <p:spPr>
          <a:xfrm>
            <a:off x="804600" y="1856160"/>
            <a:ext cx="566640" cy="566640"/>
          </a:xfrm>
          <a:prstGeom prst="ellipse">
            <a:avLst/>
          </a:prstGeom>
          <a:solidFill>
            <a:srgbClr val="EDF2F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6" name="Google Shape;33;p2" descr="preencoded.png"/>
          <p:cNvPicPr/>
          <p:nvPr/>
        </p:nvPicPr>
        <p:blipFill>
          <a:blip r:embed="rId3"/>
          <a:stretch/>
        </p:blipFill>
        <p:spPr>
          <a:xfrm>
            <a:off x="881280" y="1932840"/>
            <a:ext cx="413640" cy="413640"/>
          </a:xfrm>
          <a:prstGeom prst="rect">
            <a:avLst/>
          </a:prstGeom>
          <a:ln w="0">
            <a:noFill/>
          </a:ln>
        </p:spPr>
      </p:pic>
      <p:sp>
        <p:nvSpPr>
          <p:cNvPr id="57" name="Google Shape;34;p2"/>
          <p:cNvSpPr/>
          <p:nvPr/>
        </p:nvSpPr>
        <p:spPr>
          <a:xfrm>
            <a:off x="3337560" y="1801440"/>
            <a:ext cx="4568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C9962C"/>
                </a:solidFill>
                <a:latin typeface="Cambria"/>
                <a:ea typeface="Cambria"/>
              </a:rPr>
              <a:t>01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58" name="Google Shape;35;p2"/>
          <p:cNvSpPr/>
          <p:nvPr/>
        </p:nvSpPr>
        <p:spPr>
          <a:xfrm>
            <a:off x="804600" y="2514600"/>
            <a:ext cx="2925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B3A5C"/>
                </a:solidFill>
                <a:latin typeface="Calibri"/>
                <a:ea typeface="Calibri"/>
              </a:rPr>
              <a:t>O problema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59" name="Google Shape;36;p2"/>
          <p:cNvSpPr/>
          <p:nvPr/>
        </p:nvSpPr>
        <p:spPr>
          <a:xfrm>
            <a:off x="804600" y="2898720"/>
            <a:ext cx="292572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64748B"/>
                </a:solidFill>
                <a:latin typeface="Calibri"/>
                <a:ea typeface="Calibri"/>
              </a:rPr>
              <a:t>Por que a escola se tornou também um espaço de RH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60" name="Google Shape;37;p2"/>
          <p:cNvSpPr/>
          <p:nvPr/>
        </p:nvSpPr>
        <p:spPr>
          <a:xfrm>
            <a:off x="4297680" y="1600200"/>
            <a:ext cx="3428640" cy="214848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101520" dist="381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Google Shape;38;p2"/>
          <p:cNvSpPr/>
          <p:nvPr/>
        </p:nvSpPr>
        <p:spPr>
          <a:xfrm>
            <a:off x="4553640" y="1856160"/>
            <a:ext cx="566640" cy="566640"/>
          </a:xfrm>
          <a:prstGeom prst="ellipse">
            <a:avLst/>
          </a:prstGeom>
          <a:solidFill>
            <a:srgbClr val="EDF2F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2" name="Google Shape;39;p2" descr="preencoded.png"/>
          <p:cNvPicPr/>
          <p:nvPr/>
        </p:nvPicPr>
        <p:blipFill>
          <a:blip r:embed="rId4"/>
          <a:stretch/>
        </p:blipFill>
        <p:spPr>
          <a:xfrm>
            <a:off x="4630320" y="1932840"/>
            <a:ext cx="413640" cy="413640"/>
          </a:xfrm>
          <a:prstGeom prst="rect">
            <a:avLst/>
          </a:prstGeom>
          <a:ln w="0">
            <a:noFill/>
          </a:ln>
        </p:spPr>
      </p:pic>
      <p:sp>
        <p:nvSpPr>
          <p:cNvPr id="63" name="Google Shape;40;p2"/>
          <p:cNvSpPr/>
          <p:nvPr/>
        </p:nvSpPr>
        <p:spPr>
          <a:xfrm>
            <a:off x="7086600" y="1801440"/>
            <a:ext cx="4568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C9962C"/>
                </a:solidFill>
                <a:latin typeface="Cambria"/>
                <a:ea typeface="Cambria"/>
              </a:rPr>
              <a:t>02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64" name="Google Shape;41;p2"/>
          <p:cNvSpPr/>
          <p:nvPr/>
        </p:nvSpPr>
        <p:spPr>
          <a:xfrm>
            <a:off x="4553640" y="2514600"/>
            <a:ext cx="2925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B3A5C"/>
                </a:solidFill>
                <a:latin typeface="Calibri"/>
                <a:ea typeface="Calibri"/>
              </a:rPr>
              <a:t>Lacuna e problema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65" name="Google Shape;42;p2"/>
          <p:cNvSpPr/>
          <p:nvPr/>
        </p:nvSpPr>
        <p:spPr>
          <a:xfrm>
            <a:off x="4553640" y="2898720"/>
            <a:ext cx="292572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64748B"/>
                </a:solidFill>
                <a:latin typeface="Calibri"/>
                <a:ea typeface="Calibri"/>
              </a:rPr>
              <a:t>O que a literatura ainda não responde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66" name="Google Shape;43;p2"/>
          <p:cNvSpPr/>
          <p:nvPr/>
        </p:nvSpPr>
        <p:spPr>
          <a:xfrm>
            <a:off x="8046720" y="1600200"/>
            <a:ext cx="3428640" cy="214848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101520" dist="381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" name="Google Shape;44;p2"/>
          <p:cNvSpPr/>
          <p:nvPr/>
        </p:nvSpPr>
        <p:spPr>
          <a:xfrm>
            <a:off x="8302680" y="1856160"/>
            <a:ext cx="566640" cy="566640"/>
          </a:xfrm>
          <a:prstGeom prst="ellipse">
            <a:avLst/>
          </a:prstGeom>
          <a:solidFill>
            <a:srgbClr val="EDF2F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8" name="Google Shape;45;p2" descr="preencoded.png"/>
          <p:cNvPicPr/>
          <p:nvPr/>
        </p:nvPicPr>
        <p:blipFill>
          <a:blip r:embed="rId5"/>
          <a:stretch/>
        </p:blipFill>
        <p:spPr>
          <a:xfrm>
            <a:off x="8379360" y="1932840"/>
            <a:ext cx="413640" cy="413640"/>
          </a:xfrm>
          <a:prstGeom prst="rect">
            <a:avLst/>
          </a:prstGeom>
          <a:ln w="0">
            <a:noFill/>
          </a:ln>
        </p:spPr>
      </p:pic>
      <p:sp>
        <p:nvSpPr>
          <p:cNvPr id="69" name="Google Shape;46;p2"/>
          <p:cNvSpPr/>
          <p:nvPr/>
        </p:nvSpPr>
        <p:spPr>
          <a:xfrm>
            <a:off x="10835640" y="1801440"/>
            <a:ext cx="4568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C9962C"/>
                </a:solidFill>
                <a:latin typeface="Cambria"/>
                <a:ea typeface="Cambria"/>
              </a:rPr>
              <a:t>03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70" name="Google Shape;47;p2"/>
          <p:cNvSpPr/>
          <p:nvPr/>
        </p:nvSpPr>
        <p:spPr>
          <a:xfrm>
            <a:off x="8302680" y="2514600"/>
            <a:ext cx="2925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B3A5C"/>
                </a:solidFill>
                <a:latin typeface="Calibri"/>
                <a:ea typeface="Calibri"/>
              </a:rPr>
              <a:t>Referencial teórico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71" name="Google Shape;48;p2"/>
          <p:cNvSpPr/>
          <p:nvPr/>
        </p:nvSpPr>
        <p:spPr>
          <a:xfrm>
            <a:off x="8302680" y="2898720"/>
            <a:ext cx="292572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64748B"/>
                </a:solidFill>
                <a:latin typeface="Calibri"/>
                <a:ea typeface="Calibri"/>
              </a:rPr>
              <a:t>Diálogo entre seis autores‑chave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72" name="Google Shape;49;p2"/>
          <p:cNvSpPr/>
          <p:nvPr/>
        </p:nvSpPr>
        <p:spPr>
          <a:xfrm>
            <a:off x="548640" y="4069080"/>
            <a:ext cx="3428640" cy="214848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101520" dist="381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Google Shape;50;p2"/>
          <p:cNvSpPr/>
          <p:nvPr/>
        </p:nvSpPr>
        <p:spPr>
          <a:xfrm>
            <a:off x="804600" y="4325040"/>
            <a:ext cx="566640" cy="566640"/>
          </a:xfrm>
          <a:prstGeom prst="ellipse">
            <a:avLst/>
          </a:prstGeom>
          <a:solidFill>
            <a:srgbClr val="EDF2F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4" name="Google Shape;51;p2" descr="preencoded.png"/>
          <p:cNvPicPr/>
          <p:nvPr/>
        </p:nvPicPr>
        <p:blipFill>
          <a:blip r:embed="rId6"/>
          <a:stretch/>
        </p:blipFill>
        <p:spPr>
          <a:xfrm>
            <a:off x="881280" y="4401720"/>
            <a:ext cx="413640" cy="413640"/>
          </a:xfrm>
          <a:prstGeom prst="rect">
            <a:avLst/>
          </a:prstGeom>
          <a:ln w="0">
            <a:noFill/>
          </a:ln>
        </p:spPr>
      </p:pic>
      <p:sp>
        <p:nvSpPr>
          <p:cNvPr id="75" name="Google Shape;52;p2"/>
          <p:cNvSpPr/>
          <p:nvPr/>
        </p:nvSpPr>
        <p:spPr>
          <a:xfrm>
            <a:off x="3337560" y="4270320"/>
            <a:ext cx="4568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C9962C"/>
                </a:solidFill>
                <a:latin typeface="Cambria"/>
                <a:ea typeface="Cambria"/>
              </a:rPr>
              <a:t>04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76" name="Google Shape;53;p2"/>
          <p:cNvSpPr/>
          <p:nvPr/>
        </p:nvSpPr>
        <p:spPr>
          <a:xfrm>
            <a:off x="804600" y="4983480"/>
            <a:ext cx="2925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1B3A5C"/>
                </a:solidFill>
                <a:latin typeface="Calibri"/>
                <a:ea typeface="Calibri"/>
              </a:rPr>
              <a:t>Modelo conceitual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77" name="Google Shape;54;p2"/>
          <p:cNvSpPr/>
          <p:nvPr/>
        </p:nvSpPr>
        <p:spPr>
          <a:xfrm>
            <a:off x="804600" y="5367600"/>
            <a:ext cx="292572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64748B"/>
                </a:solidFill>
                <a:latin typeface="Calibri"/>
                <a:ea typeface="Calibri"/>
              </a:rPr>
              <a:t>Um esquema original para a pesquisa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78" name="Google Shape;55;p2"/>
          <p:cNvSpPr/>
          <p:nvPr/>
        </p:nvSpPr>
        <p:spPr>
          <a:xfrm>
            <a:off x="4297680" y="4069080"/>
            <a:ext cx="3428640" cy="214848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101520" dist="381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" name="Google Shape;56;p2"/>
          <p:cNvSpPr/>
          <p:nvPr/>
        </p:nvSpPr>
        <p:spPr>
          <a:xfrm>
            <a:off x="4553640" y="4325040"/>
            <a:ext cx="566640" cy="566640"/>
          </a:xfrm>
          <a:prstGeom prst="ellipse">
            <a:avLst/>
          </a:prstGeom>
          <a:solidFill>
            <a:srgbClr val="EDF2F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0" name="Google Shape;57;p2" descr="preencoded.png"/>
          <p:cNvPicPr/>
          <p:nvPr/>
        </p:nvPicPr>
        <p:blipFill>
          <a:blip r:embed="rId7"/>
          <a:stretch/>
        </p:blipFill>
        <p:spPr>
          <a:xfrm>
            <a:off x="4630320" y="4401720"/>
            <a:ext cx="413640" cy="413640"/>
          </a:xfrm>
          <a:prstGeom prst="rect">
            <a:avLst/>
          </a:prstGeom>
          <a:ln w="0">
            <a:noFill/>
          </a:ln>
        </p:spPr>
      </p:pic>
      <p:sp>
        <p:nvSpPr>
          <p:cNvPr id="81" name="Google Shape;58;p2"/>
          <p:cNvSpPr/>
          <p:nvPr/>
        </p:nvSpPr>
        <p:spPr>
          <a:xfrm>
            <a:off x="7086600" y="4270320"/>
            <a:ext cx="4568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C9962C"/>
                </a:solidFill>
                <a:latin typeface="Cambria"/>
                <a:ea typeface="Cambria"/>
              </a:rPr>
              <a:t>05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82" name="Google Shape;59;p2"/>
          <p:cNvSpPr/>
          <p:nvPr/>
        </p:nvSpPr>
        <p:spPr>
          <a:xfrm>
            <a:off x="4553640" y="4983480"/>
            <a:ext cx="2925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1B3A5C"/>
                </a:solidFill>
                <a:latin typeface="Calibri"/>
                <a:ea typeface="Calibri"/>
              </a:rPr>
              <a:t>Metodologia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83" name="Google Shape;60;p2"/>
          <p:cNvSpPr/>
          <p:nvPr/>
        </p:nvSpPr>
        <p:spPr>
          <a:xfrm>
            <a:off x="4553640" y="5367600"/>
            <a:ext cx="292572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64748B"/>
                </a:solidFill>
                <a:latin typeface="Calibri"/>
                <a:ea typeface="Calibri"/>
              </a:rPr>
              <a:t>Desenho misto do estudo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84" name="Google Shape;61;p2"/>
          <p:cNvSpPr/>
          <p:nvPr/>
        </p:nvSpPr>
        <p:spPr>
          <a:xfrm>
            <a:off x="8046720" y="4069080"/>
            <a:ext cx="3428640" cy="214848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101520" dist="381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Google Shape;62;p2"/>
          <p:cNvSpPr/>
          <p:nvPr/>
        </p:nvSpPr>
        <p:spPr>
          <a:xfrm>
            <a:off x="8302680" y="4325040"/>
            <a:ext cx="566640" cy="566640"/>
          </a:xfrm>
          <a:prstGeom prst="ellipse">
            <a:avLst/>
          </a:prstGeom>
          <a:solidFill>
            <a:srgbClr val="EDF2F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6" name="Google Shape;63;p2" descr="preencoded.png"/>
          <p:cNvPicPr/>
          <p:nvPr/>
        </p:nvPicPr>
        <p:blipFill>
          <a:blip r:embed="rId8"/>
          <a:stretch/>
        </p:blipFill>
        <p:spPr>
          <a:xfrm>
            <a:off x="8379360" y="4401720"/>
            <a:ext cx="413640" cy="413640"/>
          </a:xfrm>
          <a:prstGeom prst="rect">
            <a:avLst/>
          </a:prstGeom>
          <a:ln w="0">
            <a:noFill/>
          </a:ln>
        </p:spPr>
      </p:pic>
      <p:sp>
        <p:nvSpPr>
          <p:cNvPr id="87" name="Google Shape;64;p2"/>
          <p:cNvSpPr/>
          <p:nvPr/>
        </p:nvSpPr>
        <p:spPr>
          <a:xfrm>
            <a:off x="10835640" y="4270320"/>
            <a:ext cx="4568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C9962C"/>
                </a:solidFill>
                <a:latin typeface="Cambria"/>
                <a:ea typeface="Cambria"/>
              </a:rPr>
              <a:t>06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88" name="Google Shape;65;p2"/>
          <p:cNvSpPr/>
          <p:nvPr/>
        </p:nvSpPr>
        <p:spPr>
          <a:xfrm>
            <a:off x="8302680" y="4983480"/>
            <a:ext cx="2925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1B3A5C"/>
                </a:solidFill>
                <a:latin typeface="Calibri"/>
                <a:ea typeface="Calibri"/>
              </a:rPr>
              <a:t>Achados e agenda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89" name="Google Shape;66;p2"/>
          <p:cNvSpPr/>
          <p:nvPr/>
        </p:nvSpPr>
        <p:spPr>
          <a:xfrm>
            <a:off x="8302680" y="5367600"/>
            <a:ext cx="292572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64748B"/>
                </a:solidFill>
                <a:latin typeface="Calibri"/>
                <a:ea typeface="Calibri"/>
              </a:rPr>
              <a:t>O RH invisível e os próximos passos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90" name="Google Shape;67;p2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91" name="Google Shape;68;p2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2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74;p3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C9962C"/>
                </a:solidFill>
                <a:latin typeface="Calibri"/>
                <a:ea typeface="Calibri"/>
              </a:rPr>
              <a:t>O PROBLEMA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93" name="Google Shape;75;p3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A escola deixou de ser apenas um espaço pedagógico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94" name="Google Shape;76;p3"/>
          <p:cNvSpPr/>
          <p:nvPr/>
        </p:nvSpPr>
        <p:spPr>
          <a:xfrm>
            <a:off x="548640" y="1417320"/>
            <a:ext cx="566892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550" b="0" strike="noStrike" spc="-1">
                <a:solidFill>
                  <a:srgbClr val="1F2937"/>
                </a:solidFill>
                <a:latin typeface="Calibri"/>
                <a:ea typeface="Calibri"/>
              </a:rPr>
              <a:t>A gestão de pessoas passou a integrar o cotidiano administrativo das escolas públicas, somando-se à missão pedagógica original.</a:t>
            </a:r>
            <a:endParaRPr lang="pt-BR" sz="1550" b="0" strike="noStrike" spc="-1">
              <a:latin typeface="Arial"/>
            </a:endParaRPr>
          </a:p>
        </p:txBody>
      </p:sp>
      <p:sp>
        <p:nvSpPr>
          <p:cNvPr id="95" name="Google Shape;77;p3"/>
          <p:cNvSpPr/>
          <p:nvPr/>
        </p:nvSpPr>
        <p:spPr>
          <a:xfrm>
            <a:off x="6492240" y="1417320"/>
            <a:ext cx="51660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5C7184"/>
                </a:solidFill>
                <a:latin typeface="Calibri"/>
                <a:ea typeface="Calibri"/>
              </a:rPr>
              <a:t>Demandas que chegam à escola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96" name="Google Shape;78;p3"/>
          <p:cNvSpPr/>
          <p:nvPr/>
        </p:nvSpPr>
        <p:spPr>
          <a:xfrm>
            <a:off x="6492240" y="1874520"/>
            <a:ext cx="1627200" cy="105120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7" name="Google Shape;79;p3"/>
          <p:cNvSpPr/>
          <p:nvPr/>
        </p:nvSpPr>
        <p:spPr>
          <a:xfrm>
            <a:off x="7086600" y="198432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8" name="Google Shape;80;p3" descr="preencoded.png"/>
          <p:cNvPicPr/>
          <p:nvPr/>
        </p:nvPicPr>
        <p:blipFill>
          <a:blip r:embed="rId3"/>
          <a:stretch/>
        </p:blipFill>
        <p:spPr>
          <a:xfrm>
            <a:off x="7146000" y="204336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99" name="Google Shape;81;p3"/>
          <p:cNvSpPr/>
          <p:nvPr/>
        </p:nvSpPr>
        <p:spPr>
          <a:xfrm>
            <a:off x="6537960" y="2496240"/>
            <a:ext cx="153576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F2937"/>
                </a:solidFill>
                <a:latin typeface="Calibri"/>
                <a:ea typeface="Calibri"/>
              </a:rPr>
              <a:t>Admissões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100" name="Google Shape;82;p3"/>
          <p:cNvSpPr/>
          <p:nvPr/>
        </p:nvSpPr>
        <p:spPr>
          <a:xfrm>
            <a:off x="8266320" y="1874520"/>
            <a:ext cx="1627200" cy="105120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1" name="Google Shape;83;p3"/>
          <p:cNvSpPr/>
          <p:nvPr/>
        </p:nvSpPr>
        <p:spPr>
          <a:xfrm>
            <a:off x="8860680" y="198432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2" name="Google Shape;84;p3" descr="preencoded.png"/>
          <p:cNvPicPr/>
          <p:nvPr/>
        </p:nvPicPr>
        <p:blipFill>
          <a:blip r:embed="rId4"/>
          <a:stretch/>
        </p:blipFill>
        <p:spPr>
          <a:xfrm>
            <a:off x="8919720" y="204336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103" name="Google Shape;85;p3"/>
          <p:cNvSpPr/>
          <p:nvPr/>
        </p:nvSpPr>
        <p:spPr>
          <a:xfrm>
            <a:off x="8312040" y="2496240"/>
            <a:ext cx="153576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F2937"/>
                </a:solidFill>
                <a:latin typeface="Calibri"/>
                <a:ea typeface="Calibri"/>
              </a:rPr>
              <a:t>Afastamentos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104" name="Google Shape;86;p3"/>
          <p:cNvSpPr/>
          <p:nvPr/>
        </p:nvSpPr>
        <p:spPr>
          <a:xfrm>
            <a:off x="10040040" y="1874520"/>
            <a:ext cx="1627200" cy="105120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5" name="Google Shape;87;p3"/>
          <p:cNvSpPr/>
          <p:nvPr/>
        </p:nvSpPr>
        <p:spPr>
          <a:xfrm>
            <a:off x="10634400" y="198432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6" name="Google Shape;88;p3" descr="preencoded.png"/>
          <p:cNvPicPr/>
          <p:nvPr/>
        </p:nvPicPr>
        <p:blipFill>
          <a:blip r:embed="rId5"/>
          <a:stretch/>
        </p:blipFill>
        <p:spPr>
          <a:xfrm>
            <a:off x="10693800" y="204336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107" name="Google Shape;89;p3"/>
          <p:cNvSpPr/>
          <p:nvPr/>
        </p:nvSpPr>
        <p:spPr>
          <a:xfrm>
            <a:off x="10085760" y="2496240"/>
            <a:ext cx="153576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F2937"/>
                </a:solidFill>
                <a:latin typeface="Calibri"/>
                <a:ea typeface="Calibri"/>
              </a:rPr>
              <a:t>Férias-prêmio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108" name="Google Shape;90;p3"/>
          <p:cNvSpPr/>
          <p:nvPr/>
        </p:nvSpPr>
        <p:spPr>
          <a:xfrm>
            <a:off x="6492240" y="3072240"/>
            <a:ext cx="1627200" cy="105120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9" name="Google Shape;91;p3"/>
          <p:cNvSpPr/>
          <p:nvPr/>
        </p:nvSpPr>
        <p:spPr>
          <a:xfrm>
            <a:off x="7086600" y="318204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0" name="Google Shape;92;p3" descr="preencoded.png"/>
          <p:cNvPicPr/>
          <p:nvPr/>
        </p:nvPicPr>
        <p:blipFill>
          <a:blip r:embed="rId6"/>
          <a:stretch/>
        </p:blipFill>
        <p:spPr>
          <a:xfrm>
            <a:off x="7146000" y="324144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111" name="Google Shape;93;p3"/>
          <p:cNvSpPr/>
          <p:nvPr/>
        </p:nvSpPr>
        <p:spPr>
          <a:xfrm>
            <a:off x="6537960" y="3694320"/>
            <a:ext cx="153576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F2937"/>
                </a:solidFill>
                <a:latin typeface="Calibri"/>
                <a:ea typeface="Calibri"/>
              </a:rPr>
              <a:t>Contratações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112" name="Google Shape;94;p3"/>
          <p:cNvSpPr/>
          <p:nvPr/>
        </p:nvSpPr>
        <p:spPr>
          <a:xfrm>
            <a:off x="8266320" y="3072240"/>
            <a:ext cx="1627200" cy="105120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3" name="Google Shape;95;p3"/>
          <p:cNvSpPr/>
          <p:nvPr/>
        </p:nvSpPr>
        <p:spPr>
          <a:xfrm>
            <a:off x="8860680" y="318204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4" name="Google Shape;96;p3" descr="preencoded.png"/>
          <p:cNvPicPr/>
          <p:nvPr/>
        </p:nvPicPr>
        <p:blipFill>
          <a:blip r:embed="rId7"/>
          <a:stretch/>
        </p:blipFill>
        <p:spPr>
          <a:xfrm>
            <a:off x="8919720" y="324144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115" name="Google Shape;97;p3"/>
          <p:cNvSpPr/>
          <p:nvPr/>
        </p:nvSpPr>
        <p:spPr>
          <a:xfrm>
            <a:off x="8312040" y="3694320"/>
            <a:ext cx="153576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F2937"/>
                </a:solidFill>
                <a:latin typeface="Calibri"/>
                <a:ea typeface="Calibri"/>
              </a:rPr>
              <a:t>SISAP / SYSADP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116" name="Google Shape;98;p3"/>
          <p:cNvSpPr/>
          <p:nvPr/>
        </p:nvSpPr>
        <p:spPr>
          <a:xfrm>
            <a:off x="10040040" y="3072240"/>
            <a:ext cx="1627200" cy="105120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7" name="Google Shape;99;p3"/>
          <p:cNvSpPr/>
          <p:nvPr/>
        </p:nvSpPr>
        <p:spPr>
          <a:xfrm>
            <a:off x="10634400" y="318204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8" name="Google Shape;100;p3" descr="preencoded.png"/>
          <p:cNvPicPr/>
          <p:nvPr/>
        </p:nvPicPr>
        <p:blipFill>
          <a:blip r:embed="rId8"/>
          <a:stretch/>
        </p:blipFill>
        <p:spPr>
          <a:xfrm>
            <a:off x="10693800" y="324144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119" name="Google Shape;101;p3"/>
          <p:cNvSpPr/>
          <p:nvPr/>
        </p:nvSpPr>
        <p:spPr>
          <a:xfrm>
            <a:off x="10085760" y="3694320"/>
            <a:ext cx="153576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F2937"/>
                </a:solidFill>
                <a:latin typeface="Calibri"/>
                <a:ea typeface="Calibri"/>
              </a:rPr>
              <a:t>SEI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120" name="Google Shape;102;p3"/>
          <p:cNvSpPr/>
          <p:nvPr/>
        </p:nvSpPr>
        <p:spPr>
          <a:xfrm>
            <a:off x="6492240" y="4270320"/>
            <a:ext cx="1627200" cy="105120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1" name="Google Shape;103;p3"/>
          <p:cNvSpPr/>
          <p:nvPr/>
        </p:nvSpPr>
        <p:spPr>
          <a:xfrm>
            <a:off x="7086600" y="438012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22" name="Google Shape;104;p3" descr="preencoded.png"/>
          <p:cNvPicPr/>
          <p:nvPr/>
        </p:nvPicPr>
        <p:blipFill>
          <a:blip r:embed="rId9"/>
          <a:stretch/>
        </p:blipFill>
        <p:spPr>
          <a:xfrm>
            <a:off x="7146000" y="443916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123" name="Google Shape;105;p3"/>
          <p:cNvSpPr/>
          <p:nvPr/>
        </p:nvSpPr>
        <p:spPr>
          <a:xfrm>
            <a:off x="6537960" y="4892040"/>
            <a:ext cx="153576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50" b="1" strike="noStrike" spc="-1">
                <a:solidFill>
                  <a:srgbClr val="1F2937"/>
                </a:solidFill>
                <a:latin typeface="Calibri"/>
                <a:ea typeface="Calibri"/>
              </a:rPr>
              <a:t>Ponto Digital</a:t>
            </a:r>
            <a:endParaRPr lang="pt-BR" sz="1050" b="0" strike="noStrike" spc="-1">
              <a:latin typeface="Arial"/>
            </a:endParaRPr>
          </a:p>
        </p:txBody>
      </p:sp>
      <p:sp>
        <p:nvSpPr>
          <p:cNvPr id="124" name="Google Shape;106;p3"/>
          <p:cNvSpPr/>
          <p:nvPr/>
        </p:nvSpPr>
        <p:spPr>
          <a:xfrm>
            <a:off x="548640" y="5074920"/>
            <a:ext cx="5668920" cy="1234080"/>
          </a:xfrm>
          <a:prstGeom prst="roundRect">
            <a:avLst>
              <a:gd name="adj" fmla="val 6667"/>
            </a:avLst>
          </a:prstGeom>
          <a:solidFill>
            <a:srgbClr val="1B3A5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25" name="Google Shape;107;p3" descr="preencoded.png"/>
          <p:cNvPicPr/>
          <p:nvPr/>
        </p:nvPicPr>
        <p:blipFill>
          <a:blip r:embed="rId10"/>
          <a:stretch/>
        </p:blipFill>
        <p:spPr>
          <a:xfrm>
            <a:off x="777240" y="5330880"/>
            <a:ext cx="502560" cy="502560"/>
          </a:xfrm>
          <a:prstGeom prst="rect">
            <a:avLst/>
          </a:prstGeom>
          <a:ln w="0">
            <a:noFill/>
          </a:ln>
        </p:spPr>
      </p:pic>
      <p:sp>
        <p:nvSpPr>
          <p:cNvPr id="126" name="Google Shape;108;p3"/>
          <p:cNvSpPr/>
          <p:nvPr/>
        </p:nvSpPr>
        <p:spPr>
          <a:xfrm>
            <a:off x="1417320" y="5166360"/>
            <a:ext cx="4663080" cy="100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1" i="1" strike="noStrike" spc="-1">
                <a:solidFill>
                  <a:srgbClr val="FFFFFF"/>
                </a:solidFill>
                <a:latin typeface="Cambria"/>
                <a:ea typeface="Cambria"/>
              </a:rPr>
              <a:t>Mensagem-chave: a escola tornou-se também um espaço de RH.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127" name="Google Shape;109;p3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28" name="Google Shape;110;p3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3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16;p4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C9962C"/>
                </a:solidFill>
                <a:latin typeface="Calibri"/>
                <a:ea typeface="Calibri"/>
              </a:rPr>
              <a:t>CONTEXTO HISTÓRICO-INSTITUCIONAL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130" name="Google Shape;117;p4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A evolução da gestão escolar no Brasil</a:t>
            </a:r>
            <a:endParaRPr lang="pt-BR" sz="3000" b="0" strike="noStrike" spc="-1">
              <a:latin typeface="Arial"/>
            </a:endParaRPr>
          </a:p>
        </p:txBody>
      </p:sp>
      <p:cxnSp>
        <p:nvCxnSpPr>
          <p:cNvPr id="131" name="Google Shape;118;p4"/>
          <p:cNvCxnSpPr/>
          <p:nvPr/>
        </p:nvCxnSpPr>
        <p:spPr>
          <a:xfrm>
            <a:off x="1600200" y="3794760"/>
            <a:ext cx="8961480" cy="360"/>
          </a:xfrm>
          <a:prstGeom prst="straightConnector1">
            <a:avLst/>
          </a:prstGeom>
          <a:ln w="25400">
            <a:solidFill>
              <a:srgbClr val="9FB1C1"/>
            </a:solidFill>
            <a:round/>
          </a:ln>
        </p:spPr>
      </p:cxnSp>
      <p:sp>
        <p:nvSpPr>
          <p:cNvPr id="132" name="Google Shape;119;p4"/>
          <p:cNvSpPr/>
          <p:nvPr/>
        </p:nvSpPr>
        <p:spPr>
          <a:xfrm>
            <a:off x="1454040" y="3648600"/>
            <a:ext cx="292320" cy="292320"/>
          </a:xfrm>
          <a:prstGeom prst="ellipse">
            <a:avLst/>
          </a:prstGeom>
          <a:solidFill>
            <a:srgbClr val="1B3A5C"/>
          </a:solidFill>
          <a:ln w="254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cxnSp>
        <p:nvCxnSpPr>
          <p:cNvPr id="133" name="Google Shape;120;p4"/>
          <p:cNvCxnSpPr/>
          <p:nvPr/>
        </p:nvCxnSpPr>
        <p:spPr>
          <a:xfrm>
            <a:off x="1600200" y="3291840"/>
            <a:ext cx="360" cy="356760"/>
          </a:xfrm>
          <a:prstGeom prst="straightConnector1">
            <a:avLst/>
          </a:prstGeom>
          <a:ln w="15875">
            <a:solidFill>
              <a:srgbClr val="9FB1C1"/>
            </a:solidFill>
            <a:prstDash val="dash"/>
            <a:round/>
          </a:ln>
        </p:spPr>
      </p:cxnSp>
      <p:sp>
        <p:nvSpPr>
          <p:cNvPr id="134" name="Google Shape;121;p4"/>
          <p:cNvSpPr/>
          <p:nvPr/>
        </p:nvSpPr>
        <p:spPr>
          <a:xfrm>
            <a:off x="365760" y="1691640"/>
            <a:ext cx="2468520" cy="159984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889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5" name="Google Shape;122;p4"/>
          <p:cNvSpPr/>
          <p:nvPr/>
        </p:nvSpPr>
        <p:spPr>
          <a:xfrm>
            <a:off x="1362600" y="1837800"/>
            <a:ext cx="475200" cy="47520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6" name="Google Shape;123;p4" descr="preencoded.png"/>
          <p:cNvPicPr/>
          <p:nvPr/>
        </p:nvPicPr>
        <p:blipFill>
          <a:blip r:embed="rId3"/>
          <a:stretch/>
        </p:blipFill>
        <p:spPr>
          <a:xfrm>
            <a:off x="1426680" y="190224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137" name="Google Shape;124;p4"/>
          <p:cNvSpPr/>
          <p:nvPr/>
        </p:nvSpPr>
        <p:spPr>
          <a:xfrm>
            <a:off x="457200" y="2368440"/>
            <a:ext cx="22856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B3A5C"/>
                </a:solidFill>
                <a:latin typeface="Calibri"/>
                <a:ea typeface="Calibri"/>
              </a:rPr>
              <a:t>Reforma do Estado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138" name="Google Shape;125;p4"/>
          <p:cNvSpPr/>
          <p:nvPr/>
        </p:nvSpPr>
        <p:spPr>
          <a:xfrm>
            <a:off x="457200" y="2679120"/>
            <a:ext cx="228564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64748B"/>
                </a:solidFill>
                <a:latin typeface="Calibri"/>
                <a:ea typeface="Calibri"/>
              </a:rPr>
              <a:t>Anos 1990 — racionalização e enxugamento da máquina pública.</a:t>
            </a:r>
            <a:endParaRPr lang="pt-BR" sz="1100" b="0" strike="noStrike" spc="-1">
              <a:latin typeface="Arial"/>
            </a:endParaRPr>
          </a:p>
        </p:txBody>
      </p:sp>
      <p:sp>
        <p:nvSpPr>
          <p:cNvPr id="139" name="Google Shape;126;p4"/>
          <p:cNvSpPr/>
          <p:nvPr/>
        </p:nvSpPr>
        <p:spPr>
          <a:xfrm>
            <a:off x="4440960" y="3648600"/>
            <a:ext cx="292320" cy="292320"/>
          </a:xfrm>
          <a:prstGeom prst="ellipse">
            <a:avLst/>
          </a:prstGeom>
          <a:solidFill>
            <a:srgbClr val="1B3A5C"/>
          </a:solidFill>
          <a:ln w="254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cxnSp>
        <p:nvCxnSpPr>
          <p:cNvPr id="140" name="Google Shape;127;p4"/>
          <p:cNvCxnSpPr/>
          <p:nvPr/>
        </p:nvCxnSpPr>
        <p:spPr>
          <a:xfrm>
            <a:off x="4587120" y="3940920"/>
            <a:ext cx="360" cy="357120"/>
          </a:xfrm>
          <a:prstGeom prst="straightConnector1">
            <a:avLst/>
          </a:prstGeom>
          <a:ln w="15875">
            <a:solidFill>
              <a:srgbClr val="9FB1C1"/>
            </a:solidFill>
            <a:prstDash val="dash"/>
            <a:round/>
          </a:ln>
        </p:spPr>
      </p:cxnSp>
      <p:sp>
        <p:nvSpPr>
          <p:cNvPr id="141" name="Google Shape;128;p4"/>
          <p:cNvSpPr/>
          <p:nvPr/>
        </p:nvSpPr>
        <p:spPr>
          <a:xfrm>
            <a:off x="3352680" y="4297680"/>
            <a:ext cx="2468520" cy="159984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889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2" name="Google Shape;129;p4"/>
          <p:cNvSpPr/>
          <p:nvPr/>
        </p:nvSpPr>
        <p:spPr>
          <a:xfrm>
            <a:off x="4349520" y="4443840"/>
            <a:ext cx="475200" cy="47520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3" name="Google Shape;130;p4" descr="preencoded.png"/>
          <p:cNvPicPr/>
          <p:nvPr/>
        </p:nvPicPr>
        <p:blipFill>
          <a:blip r:embed="rId4"/>
          <a:stretch/>
        </p:blipFill>
        <p:spPr>
          <a:xfrm>
            <a:off x="4413600" y="450828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144" name="Google Shape;131;p4"/>
          <p:cNvSpPr/>
          <p:nvPr/>
        </p:nvSpPr>
        <p:spPr>
          <a:xfrm>
            <a:off x="3444120" y="4974480"/>
            <a:ext cx="22856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B3A5C"/>
                </a:solidFill>
                <a:latin typeface="Calibri"/>
                <a:ea typeface="Calibri"/>
              </a:rPr>
              <a:t>Nova Gestão Pública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145" name="Google Shape;132;p4"/>
          <p:cNvSpPr/>
          <p:nvPr/>
        </p:nvSpPr>
        <p:spPr>
          <a:xfrm>
            <a:off x="3444120" y="5285160"/>
            <a:ext cx="228564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Foco em eficiência, resultados e descentralização administrativa.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46" name="Google Shape;133;p4"/>
          <p:cNvSpPr/>
          <p:nvPr/>
        </p:nvSpPr>
        <p:spPr>
          <a:xfrm>
            <a:off x="7427880" y="3648600"/>
            <a:ext cx="292320" cy="292320"/>
          </a:xfrm>
          <a:prstGeom prst="ellipse">
            <a:avLst/>
          </a:prstGeom>
          <a:solidFill>
            <a:srgbClr val="1B3A5C"/>
          </a:solidFill>
          <a:ln w="254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cxnSp>
        <p:nvCxnSpPr>
          <p:cNvPr id="147" name="Google Shape;134;p4"/>
          <p:cNvCxnSpPr/>
          <p:nvPr/>
        </p:nvCxnSpPr>
        <p:spPr>
          <a:xfrm>
            <a:off x="7574040" y="3291840"/>
            <a:ext cx="360" cy="356760"/>
          </a:xfrm>
          <a:prstGeom prst="straightConnector1">
            <a:avLst/>
          </a:prstGeom>
          <a:ln w="15875">
            <a:solidFill>
              <a:srgbClr val="9FB1C1"/>
            </a:solidFill>
            <a:prstDash val="dash"/>
            <a:round/>
          </a:ln>
        </p:spPr>
      </p:cxnSp>
      <p:sp>
        <p:nvSpPr>
          <p:cNvPr id="148" name="Google Shape;135;p4"/>
          <p:cNvSpPr/>
          <p:nvPr/>
        </p:nvSpPr>
        <p:spPr>
          <a:xfrm>
            <a:off x="6339960" y="1691640"/>
            <a:ext cx="2468520" cy="159984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889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" name="Google Shape;136;p4"/>
          <p:cNvSpPr/>
          <p:nvPr/>
        </p:nvSpPr>
        <p:spPr>
          <a:xfrm>
            <a:off x="7336440" y="1837800"/>
            <a:ext cx="475200" cy="47520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50" name="Google Shape;137;p4" descr="preencoded.png"/>
          <p:cNvPicPr/>
          <p:nvPr/>
        </p:nvPicPr>
        <p:blipFill>
          <a:blip r:embed="rId5"/>
          <a:stretch/>
        </p:blipFill>
        <p:spPr>
          <a:xfrm>
            <a:off x="7400880" y="190224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151" name="Google Shape;138;p4"/>
          <p:cNvSpPr/>
          <p:nvPr/>
        </p:nvSpPr>
        <p:spPr>
          <a:xfrm>
            <a:off x="6431400" y="2368440"/>
            <a:ext cx="22856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B3A5C"/>
                </a:solidFill>
                <a:latin typeface="Calibri"/>
                <a:ea typeface="Calibri"/>
              </a:rPr>
              <a:t>Digitalização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152" name="Google Shape;139;p4"/>
          <p:cNvSpPr/>
          <p:nvPr/>
        </p:nvSpPr>
        <p:spPr>
          <a:xfrm>
            <a:off x="6431400" y="2679120"/>
            <a:ext cx="228564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00" b="0" strike="noStrike" spc="-1">
                <a:solidFill>
                  <a:srgbClr val="64748B"/>
                </a:solidFill>
                <a:latin typeface="Calibri"/>
                <a:ea typeface="Calibri"/>
              </a:rPr>
              <a:t>Sistemas e plataformas passam a mediar processos administrativos.</a:t>
            </a:r>
            <a:endParaRPr lang="pt-BR" sz="1000" b="0" strike="noStrike" spc="-1">
              <a:latin typeface="Arial"/>
            </a:endParaRPr>
          </a:p>
        </p:txBody>
      </p:sp>
      <p:sp>
        <p:nvSpPr>
          <p:cNvPr id="153" name="Google Shape;140;p4"/>
          <p:cNvSpPr/>
          <p:nvPr/>
        </p:nvSpPr>
        <p:spPr>
          <a:xfrm>
            <a:off x="10415160" y="3648600"/>
            <a:ext cx="292320" cy="292320"/>
          </a:xfrm>
          <a:prstGeom prst="ellipse">
            <a:avLst/>
          </a:prstGeom>
          <a:solidFill>
            <a:srgbClr val="1B3A5C"/>
          </a:solidFill>
          <a:ln w="254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cxnSp>
        <p:nvCxnSpPr>
          <p:cNvPr id="154" name="Google Shape;141;p4"/>
          <p:cNvCxnSpPr/>
          <p:nvPr/>
        </p:nvCxnSpPr>
        <p:spPr>
          <a:xfrm>
            <a:off x="10561320" y="3940920"/>
            <a:ext cx="360" cy="357120"/>
          </a:xfrm>
          <a:prstGeom prst="straightConnector1">
            <a:avLst/>
          </a:prstGeom>
          <a:ln w="15875">
            <a:solidFill>
              <a:srgbClr val="9FB1C1"/>
            </a:solidFill>
            <a:prstDash val="dash"/>
            <a:round/>
          </a:ln>
        </p:spPr>
      </p:cxnSp>
      <p:sp>
        <p:nvSpPr>
          <p:cNvPr id="155" name="Google Shape;142;p4"/>
          <p:cNvSpPr/>
          <p:nvPr/>
        </p:nvSpPr>
        <p:spPr>
          <a:xfrm>
            <a:off x="9326880" y="4297680"/>
            <a:ext cx="2468520" cy="159984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889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6" name="Google Shape;143;p4"/>
          <p:cNvSpPr/>
          <p:nvPr/>
        </p:nvSpPr>
        <p:spPr>
          <a:xfrm>
            <a:off x="10323720" y="4443840"/>
            <a:ext cx="475200" cy="47520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57" name="Google Shape;144;p4" descr="preencoded.png"/>
          <p:cNvPicPr/>
          <p:nvPr/>
        </p:nvPicPr>
        <p:blipFill>
          <a:blip r:embed="rId6"/>
          <a:stretch/>
        </p:blipFill>
        <p:spPr>
          <a:xfrm>
            <a:off x="10387800" y="450828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158" name="Google Shape;145;p4"/>
          <p:cNvSpPr/>
          <p:nvPr/>
        </p:nvSpPr>
        <p:spPr>
          <a:xfrm>
            <a:off x="9418320" y="4974480"/>
            <a:ext cx="22856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B3A5C"/>
                </a:solidFill>
                <a:latin typeface="Calibri"/>
                <a:ea typeface="Calibri"/>
              </a:rPr>
              <a:t>RH na escola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159" name="Google Shape;146;p4"/>
          <p:cNvSpPr/>
          <p:nvPr/>
        </p:nvSpPr>
        <p:spPr>
          <a:xfrm>
            <a:off x="9418320" y="5285160"/>
            <a:ext cx="228564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00" b="0" strike="noStrike" spc="-1">
                <a:solidFill>
                  <a:srgbClr val="64748B"/>
                </a:solidFill>
                <a:latin typeface="Calibri"/>
                <a:ea typeface="Calibri"/>
              </a:rPr>
              <a:t>A unidade escolar absorve rotinas de gestão de pessoas.</a:t>
            </a:r>
            <a:endParaRPr lang="pt-BR" sz="1000" b="0" strike="noStrike" spc="-1">
              <a:latin typeface="Arial"/>
            </a:endParaRPr>
          </a:p>
        </p:txBody>
      </p:sp>
      <p:sp>
        <p:nvSpPr>
          <p:cNvPr id="160" name="Google Shape;147;p4"/>
          <p:cNvSpPr/>
          <p:nvPr/>
        </p:nvSpPr>
        <p:spPr>
          <a:xfrm>
            <a:off x="548640" y="6263640"/>
            <a:ext cx="105152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50" b="0" i="1" strike="noStrike" spc="-1">
                <a:solidFill>
                  <a:srgbClr val="5C7184"/>
                </a:solidFill>
                <a:latin typeface="Calibri"/>
                <a:ea typeface="Calibri"/>
              </a:rPr>
              <a:t>Autores-base: Weber · Bresser-Pereira · Lück · Oliveira · Parente</a:t>
            </a:r>
            <a:endParaRPr lang="pt-BR" sz="1150" b="0" strike="noStrike" spc="-1">
              <a:latin typeface="Arial"/>
            </a:endParaRPr>
          </a:p>
        </p:txBody>
      </p:sp>
      <p:sp>
        <p:nvSpPr>
          <p:cNvPr id="161" name="Google Shape;148;p4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62" name="Google Shape;149;p4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4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55;p5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C9962C"/>
                </a:solidFill>
                <a:latin typeface="Calibri"/>
                <a:ea typeface="Calibri"/>
              </a:rPr>
              <a:t>LACUNA DA LITERATURA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164" name="Google Shape;156;p5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O que já se sabe — e o que ainda falta saber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165" name="Google Shape;157;p5"/>
          <p:cNvSpPr/>
          <p:nvPr/>
        </p:nvSpPr>
        <p:spPr>
          <a:xfrm>
            <a:off x="548640" y="1554480"/>
            <a:ext cx="5120280" cy="4297320"/>
          </a:xfrm>
          <a:prstGeom prst="roundRect">
            <a:avLst>
              <a:gd name="adj" fmla="val 2128"/>
            </a:avLst>
          </a:prstGeom>
          <a:solidFill>
            <a:srgbClr val="EDF2F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6" name="Google Shape;158;p5"/>
          <p:cNvSpPr/>
          <p:nvPr/>
        </p:nvSpPr>
        <p:spPr>
          <a:xfrm>
            <a:off x="868680" y="1828800"/>
            <a:ext cx="44802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B3A5C"/>
                </a:solidFill>
                <a:latin typeface="Cambria"/>
                <a:ea typeface="Cambria"/>
              </a:rPr>
              <a:t>A literatura enfatiza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167" name="Google Shape;159;p5"/>
          <p:cNvSpPr/>
          <p:nvPr/>
        </p:nvSpPr>
        <p:spPr>
          <a:xfrm>
            <a:off x="868680" y="2468880"/>
            <a:ext cx="456840" cy="45684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8" name="Google Shape;160;p5" descr="preencoded.png"/>
          <p:cNvPicPr/>
          <p:nvPr/>
        </p:nvPicPr>
        <p:blipFill>
          <a:blip r:embed="rId3"/>
          <a:stretch/>
        </p:blipFill>
        <p:spPr>
          <a:xfrm>
            <a:off x="930240" y="2530440"/>
            <a:ext cx="333360" cy="333360"/>
          </a:xfrm>
          <a:prstGeom prst="rect">
            <a:avLst/>
          </a:prstGeom>
          <a:ln w="0">
            <a:noFill/>
          </a:ln>
        </p:spPr>
      </p:pic>
      <p:sp>
        <p:nvSpPr>
          <p:cNvPr id="169" name="Google Shape;161;p5"/>
          <p:cNvSpPr/>
          <p:nvPr/>
        </p:nvSpPr>
        <p:spPr>
          <a:xfrm>
            <a:off x="1463040" y="2523600"/>
            <a:ext cx="38401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1F2937"/>
                </a:solidFill>
                <a:latin typeface="Calibri"/>
                <a:ea typeface="Calibri"/>
              </a:rPr>
              <a:t>Liderança escolar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170" name="Google Shape;162;p5"/>
          <p:cNvSpPr/>
          <p:nvPr/>
        </p:nvSpPr>
        <p:spPr>
          <a:xfrm>
            <a:off x="868680" y="3246120"/>
            <a:ext cx="456840" cy="45684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1" name="Google Shape;163;p5" descr="preencoded.png"/>
          <p:cNvPicPr/>
          <p:nvPr/>
        </p:nvPicPr>
        <p:blipFill>
          <a:blip r:embed="rId4"/>
          <a:stretch/>
        </p:blipFill>
        <p:spPr>
          <a:xfrm>
            <a:off x="930240" y="3307680"/>
            <a:ext cx="333360" cy="333360"/>
          </a:xfrm>
          <a:prstGeom prst="rect">
            <a:avLst/>
          </a:prstGeom>
          <a:ln w="0">
            <a:noFill/>
          </a:ln>
        </p:spPr>
      </p:pic>
      <p:sp>
        <p:nvSpPr>
          <p:cNvPr id="172" name="Google Shape;164;p5"/>
          <p:cNvSpPr/>
          <p:nvPr/>
        </p:nvSpPr>
        <p:spPr>
          <a:xfrm>
            <a:off x="1463040" y="3300840"/>
            <a:ext cx="38401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1F2937"/>
                </a:solidFill>
                <a:latin typeface="Calibri"/>
                <a:ea typeface="Calibri"/>
              </a:rPr>
              <a:t>Competências de gestores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173" name="Google Shape;165;p5"/>
          <p:cNvSpPr/>
          <p:nvPr/>
        </p:nvSpPr>
        <p:spPr>
          <a:xfrm>
            <a:off x="868680" y="4023360"/>
            <a:ext cx="456840" cy="45684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4" name="Google Shape;166;p5" descr="preencoded.png"/>
          <p:cNvPicPr/>
          <p:nvPr/>
        </p:nvPicPr>
        <p:blipFill>
          <a:blip r:embed="rId5"/>
          <a:stretch/>
        </p:blipFill>
        <p:spPr>
          <a:xfrm>
            <a:off x="930240" y="4084920"/>
            <a:ext cx="333360" cy="333360"/>
          </a:xfrm>
          <a:prstGeom prst="rect">
            <a:avLst/>
          </a:prstGeom>
          <a:ln w="0">
            <a:noFill/>
          </a:ln>
        </p:spPr>
      </p:pic>
      <p:sp>
        <p:nvSpPr>
          <p:cNvPr id="175" name="Google Shape;167;p5"/>
          <p:cNvSpPr/>
          <p:nvPr/>
        </p:nvSpPr>
        <p:spPr>
          <a:xfrm>
            <a:off x="1463040" y="4078080"/>
            <a:ext cx="38401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1F2937"/>
                </a:solidFill>
                <a:latin typeface="Calibri"/>
                <a:ea typeface="Calibri"/>
              </a:rPr>
              <a:t>Desempenho institucional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176" name="Google Shape;168;p5"/>
          <p:cNvSpPr/>
          <p:nvPr/>
        </p:nvSpPr>
        <p:spPr>
          <a:xfrm>
            <a:off x="868680" y="4800600"/>
            <a:ext cx="456840" cy="45684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7" name="Google Shape;169;p5" descr="preencoded.png"/>
          <p:cNvPicPr/>
          <p:nvPr/>
        </p:nvPicPr>
        <p:blipFill>
          <a:blip r:embed="rId6"/>
          <a:stretch/>
        </p:blipFill>
        <p:spPr>
          <a:xfrm>
            <a:off x="930240" y="4862160"/>
            <a:ext cx="333360" cy="333360"/>
          </a:xfrm>
          <a:prstGeom prst="rect">
            <a:avLst/>
          </a:prstGeom>
          <a:ln w="0">
            <a:noFill/>
          </a:ln>
        </p:spPr>
      </p:pic>
      <p:sp>
        <p:nvSpPr>
          <p:cNvPr id="178" name="Google Shape;170;p5"/>
          <p:cNvSpPr/>
          <p:nvPr/>
        </p:nvSpPr>
        <p:spPr>
          <a:xfrm>
            <a:off x="1463040" y="4855320"/>
            <a:ext cx="38401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1F2937"/>
                </a:solidFill>
                <a:latin typeface="Calibri"/>
                <a:ea typeface="Calibri"/>
              </a:rPr>
              <a:t>Gestão estratégica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179" name="Google Shape;171;p5"/>
          <p:cNvSpPr/>
          <p:nvPr/>
        </p:nvSpPr>
        <p:spPr>
          <a:xfrm>
            <a:off x="6172200" y="1554480"/>
            <a:ext cx="5120280" cy="4297320"/>
          </a:xfrm>
          <a:prstGeom prst="roundRect">
            <a:avLst>
              <a:gd name="adj" fmla="val 2128"/>
            </a:avLst>
          </a:prstGeom>
          <a:solidFill>
            <a:srgbClr val="1B3A5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0" name="Google Shape;172;p5"/>
          <p:cNvSpPr/>
          <p:nvPr/>
        </p:nvSpPr>
        <p:spPr>
          <a:xfrm>
            <a:off x="6492240" y="1828800"/>
            <a:ext cx="44802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mbria"/>
                <a:ea typeface="Cambria"/>
              </a:rPr>
              <a:t>Pouco se investiga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181" name="Google Shape;173;p5"/>
          <p:cNvSpPr/>
          <p:nvPr/>
        </p:nvSpPr>
        <p:spPr>
          <a:xfrm>
            <a:off x="6492240" y="2468880"/>
            <a:ext cx="456840" cy="45684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2" name="Google Shape;174;p5" descr="preencoded.png"/>
          <p:cNvPicPr/>
          <p:nvPr/>
        </p:nvPicPr>
        <p:blipFill>
          <a:blip r:embed="rId7"/>
          <a:stretch/>
        </p:blipFill>
        <p:spPr>
          <a:xfrm>
            <a:off x="6553800" y="2530440"/>
            <a:ext cx="333360" cy="333360"/>
          </a:xfrm>
          <a:prstGeom prst="rect">
            <a:avLst/>
          </a:prstGeom>
          <a:ln w="0">
            <a:noFill/>
          </a:ln>
        </p:spPr>
      </p:pic>
      <p:sp>
        <p:nvSpPr>
          <p:cNvPr id="183" name="Google Shape;175;p5"/>
          <p:cNvSpPr/>
          <p:nvPr/>
        </p:nvSpPr>
        <p:spPr>
          <a:xfrm>
            <a:off x="7086600" y="2468880"/>
            <a:ext cx="384012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FFFFFF"/>
                </a:solidFill>
                <a:latin typeface="Calibri"/>
                <a:ea typeface="Calibri"/>
              </a:rPr>
              <a:t>Quem efetivamente realiza o RH nas escolas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184" name="Google Shape;176;p5"/>
          <p:cNvSpPr/>
          <p:nvPr/>
        </p:nvSpPr>
        <p:spPr>
          <a:xfrm>
            <a:off x="6492240" y="3383280"/>
            <a:ext cx="456840" cy="45684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5" name="Google Shape;177;p5" descr="preencoded.png"/>
          <p:cNvPicPr/>
          <p:nvPr/>
        </p:nvPicPr>
        <p:blipFill>
          <a:blip r:embed="rId8"/>
          <a:stretch/>
        </p:blipFill>
        <p:spPr>
          <a:xfrm>
            <a:off x="6553800" y="3444840"/>
            <a:ext cx="333360" cy="333360"/>
          </a:xfrm>
          <a:prstGeom prst="rect">
            <a:avLst/>
          </a:prstGeom>
          <a:ln w="0">
            <a:noFill/>
          </a:ln>
        </p:spPr>
      </p:pic>
      <p:sp>
        <p:nvSpPr>
          <p:cNvPr id="186" name="Google Shape;178;p5"/>
          <p:cNvSpPr/>
          <p:nvPr/>
        </p:nvSpPr>
        <p:spPr>
          <a:xfrm>
            <a:off x="7086600" y="3383280"/>
            <a:ext cx="384012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FFFFFF"/>
                </a:solidFill>
                <a:latin typeface="Calibri"/>
                <a:ea typeface="Calibri"/>
              </a:rPr>
              <a:t>Como essas práticas acontecem no cotidiano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187" name="Google Shape;179;p5"/>
          <p:cNvSpPr/>
          <p:nvPr/>
        </p:nvSpPr>
        <p:spPr>
          <a:xfrm>
            <a:off x="6492240" y="4297680"/>
            <a:ext cx="456840" cy="456840"/>
          </a:xfrm>
          <a:prstGeom prst="ellipse">
            <a:avLst/>
          </a:prstGeom>
          <a:solidFill>
            <a:srgbClr val="2C4E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8" name="Google Shape;180;p5" descr="preencoded.png"/>
          <p:cNvPicPr/>
          <p:nvPr/>
        </p:nvPicPr>
        <p:blipFill>
          <a:blip r:embed="rId9"/>
          <a:stretch/>
        </p:blipFill>
        <p:spPr>
          <a:xfrm>
            <a:off x="6553800" y="4359240"/>
            <a:ext cx="333360" cy="333360"/>
          </a:xfrm>
          <a:prstGeom prst="rect">
            <a:avLst/>
          </a:prstGeom>
          <a:ln w="0">
            <a:noFill/>
          </a:ln>
        </p:spPr>
      </p:pic>
      <p:sp>
        <p:nvSpPr>
          <p:cNvPr id="189" name="Google Shape;181;p5"/>
          <p:cNvSpPr/>
          <p:nvPr/>
        </p:nvSpPr>
        <p:spPr>
          <a:xfrm>
            <a:off x="7086600" y="4297680"/>
            <a:ext cx="384012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FFFFFF"/>
                </a:solidFill>
                <a:latin typeface="Calibri"/>
                <a:ea typeface="Calibri"/>
              </a:rPr>
              <a:t>Efeitos das tecnologias e sistemas digitais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190" name="Google Shape;182;p5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91" name="Google Shape;183;p5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5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8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89;p6"/>
          <p:cNvSpPr/>
          <p:nvPr/>
        </p:nvSpPr>
        <p:spPr>
          <a:xfrm>
            <a:off x="-2011680" y="4114800"/>
            <a:ext cx="5486040" cy="5486040"/>
          </a:xfrm>
          <a:prstGeom prst="ellipse">
            <a:avLst/>
          </a:prstGeom>
          <a:solidFill>
            <a:srgbClr val="1B3A5C">
              <a:alpha val="6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93" name="Google Shape;190;p6" descr="preencoded.png"/>
          <p:cNvPicPr/>
          <p:nvPr/>
        </p:nvPicPr>
        <p:blipFill>
          <a:blip r:embed="rId3"/>
          <a:stretch/>
        </p:blipFill>
        <p:spPr>
          <a:xfrm>
            <a:off x="822960" y="914400"/>
            <a:ext cx="639720" cy="639720"/>
          </a:xfrm>
          <a:prstGeom prst="rect">
            <a:avLst/>
          </a:prstGeom>
          <a:ln w="0">
            <a:noFill/>
          </a:ln>
        </p:spPr>
      </p:pic>
      <p:sp>
        <p:nvSpPr>
          <p:cNvPr id="194" name="Google Shape;191;p6"/>
          <p:cNvSpPr/>
          <p:nvPr/>
        </p:nvSpPr>
        <p:spPr>
          <a:xfrm>
            <a:off x="822960" y="1691640"/>
            <a:ext cx="73148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C9962C"/>
                </a:solidFill>
                <a:latin typeface="Calibri"/>
                <a:ea typeface="Calibri"/>
              </a:rPr>
              <a:t>PROBLEMA DE PESQUISA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195" name="Google Shape;192;p6"/>
          <p:cNvSpPr/>
          <p:nvPr/>
        </p:nvSpPr>
        <p:spPr>
          <a:xfrm>
            <a:off x="822960" y="2148840"/>
            <a:ext cx="10332360" cy="292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25000"/>
              </a:lnSpc>
              <a:tabLst>
                <a:tab pos="0" algn="l"/>
              </a:tabLst>
            </a:pPr>
            <a:r>
              <a:rPr lang="en-US" sz="2700" b="0" i="1" strike="noStrike" spc="-1">
                <a:solidFill>
                  <a:srgbClr val="FFFFFF"/>
                </a:solidFill>
                <a:latin typeface="Cambria"/>
                <a:ea typeface="Cambria"/>
              </a:rPr>
              <a:t>Como as práticas de gestão de pessoas, mediadas por normas e tecnologias digitais, reorganizam o cotidiano de trabalho nas escolas públicas estaduais mineiras?</a:t>
            </a:r>
            <a:endParaRPr lang="pt-BR" sz="2700" b="0" strike="noStrike" spc="-1">
              <a:latin typeface="Arial"/>
            </a:endParaRPr>
          </a:p>
        </p:txBody>
      </p:sp>
      <p:sp>
        <p:nvSpPr>
          <p:cNvPr id="196" name="Google Shape;193;p6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97" name="Google Shape;194;p6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6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98" name="Google Shape;195;p6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9FB1C1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99" name="Google Shape;196;p6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9FB1C1"/>
                </a:solidFill>
                <a:latin typeface="Calibri"/>
                <a:ea typeface="Calibri"/>
              </a:rPr>
              <a:t>6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2;p7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C9962C"/>
                </a:solidFill>
                <a:latin typeface="Calibri"/>
                <a:ea typeface="Calibri"/>
              </a:rPr>
              <a:t>OBJETIVOS DA PESQUISA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201" name="Google Shape;203;p7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Do objetivo geral aos passos específicos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202" name="Google Shape;204;p7"/>
          <p:cNvSpPr/>
          <p:nvPr/>
        </p:nvSpPr>
        <p:spPr>
          <a:xfrm>
            <a:off x="548640" y="1554480"/>
            <a:ext cx="10881000" cy="959760"/>
          </a:xfrm>
          <a:prstGeom prst="roundRect">
            <a:avLst>
              <a:gd name="adj" fmla="val 8571"/>
            </a:avLst>
          </a:prstGeom>
          <a:solidFill>
            <a:srgbClr val="1B3A5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3" name="Google Shape;205;p7" descr="preencoded.png"/>
          <p:cNvPicPr/>
          <p:nvPr/>
        </p:nvPicPr>
        <p:blipFill>
          <a:blip r:embed="rId3"/>
          <a:stretch/>
        </p:blipFill>
        <p:spPr>
          <a:xfrm>
            <a:off x="777240" y="1764720"/>
            <a:ext cx="548280" cy="548280"/>
          </a:xfrm>
          <a:prstGeom prst="rect">
            <a:avLst/>
          </a:prstGeom>
          <a:ln w="0">
            <a:noFill/>
          </a:ln>
        </p:spPr>
      </p:pic>
      <p:sp>
        <p:nvSpPr>
          <p:cNvPr id="204" name="Google Shape;206;p7"/>
          <p:cNvSpPr/>
          <p:nvPr/>
        </p:nvSpPr>
        <p:spPr>
          <a:xfrm>
            <a:off x="1463040" y="1627560"/>
            <a:ext cx="969228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C9962C"/>
                </a:solidFill>
                <a:latin typeface="Calibri"/>
                <a:ea typeface="Calibri"/>
              </a:rPr>
              <a:t>Objetivo geral  </a:t>
            </a:r>
            <a:r>
              <a:rPr lang="en-US" sz="1400" b="0" strike="noStrike" spc="-1">
                <a:solidFill>
                  <a:srgbClr val="FFFFFF"/>
                </a:solidFill>
                <a:latin typeface="Calibri"/>
                <a:ea typeface="Calibri"/>
              </a:rPr>
              <a:t>Analisar como as práticas de gestão de pessoas reorganizam o cotidiano escolar.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205" name="Google Shape;207;p7"/>
          <p:cNvSpPr/>
          <p:nvPr/>
        </p:nvSpPr>
        <p:spPr>
          <a:xfrm>
            <a:off x="548640" y="2834640"/>
            <a:ext cx="2541600" cy="2377080"/>
          </a:xfrm>
          <a:prstGeom prst="roundRect">
            <a:avLst>
              <a:gd name="adj" fmla="val 346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889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6" name="Google Shape;208;p7"/>
          <p:cNvSpPr/>
          <p:nvPr/>
        </p:nvSpPr>
        <p:spPr>
          <a:xfrm>
            <a:off x="1545480" y="3090600"/>
            <a:ext cx="548280" cy="5482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7" name="Google Shape;209;p7" descr="preencoded.png"/>
          <p:cNvPicPr/>
          <p:nvPr/>
        </p:nvPicPr>
        <p:blipFill>
          <a:blip r:embed="rId4"/>
          <a:stretch/>
        </p:blipFill>
        <p:spPr>
          <a:xfrm>
            <a:off x="1619280" y="3164760"/>
            <a:ext cx="400320" cy="400320"/>
          </a:xfrm>
          <a:prstGeom prst="rect">
            <a:avLst/>
          </a:prstGeom>
          <a:ln w="0">
            <a:noFill/>
          </a:ln>
        </p:spPr>
      </p:pic>
      <p:sp>
        <p:nvSpPr>
          <p:cNvPr id="208" name="Google Shape;210;p7"/>
          <p:cNvSpPr/>
          <p:nvPr/>
        </p:nvSpPr>
        <p:spPr>
          <a:xfrm>
            <a:off x="640080" y="3794760"/>
            <a:ext cx="2358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1B3A5C"/>
                </a:solidFill>
                <a:latin typeface="Calibri"/>
                <a:ea typeface="Calibri"/>
              </a:rPr>
              <a:t>Mapear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209" name="Google Shape;211;p7"/>
          <p:cNvSpPr/>
          <p:nvPr/>
        </p:nvSpPr>
        <p:spPr>
          <a:xfrm>
            <a:off x="713160" y="4187880"/>
            <a:ext cx="22125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50" b="0" strike="noStrike" spc="-1">
                <a:solidFill>
                  <a:srgbClr val="64748B"/>
                </a:solidFill>
                <a:latin typeface="Calibri"/>
                <a:ea typeface="Calibri"/>
              </a:rPr>
              <a:t>as práticas de gestão de pessoas existentes</a:t>
            </a:r>
            <a:endParaRPr lang="pt-BR" sz="1150" b="0" strike="noStrike" spc="-1">
              <a:latin typeface="Arial"/>
            </a:endParaRPr>
          </a:p>
        </p:txBody>
      </p:sp>
      <p:sp>
        <p:nvSpPr>
          <p:cNvPr id="210" name="Google Shape;212;p7"/>
          <p:cNvSpPr/>
          <p:nvPr/>
        </p:nvSpPr>
        <p:spPr>
          <a:xfrm>
            <a:off x="3273480" y="2834640"/>
            <a:ext cx="2541600" cy="2377080"/>
          </a:xfrm>
          <a:prstGeom prst="roundRect">
            <a:avLst>
              <a:gd name="adj" fmla="val 346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889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1" name="Google Shape;213;p7"/>
          <p:cNvSpPr/>
          <p:nvPr/>
        </p:nvSpPr>
        <p:spPr>
          <a:xfrm>
            <a:off x="4270320" y="3090600"/>
            <a:ext cx="548280" cy="5482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12" name="Google Shape;214;p7" descr="preencoded.png"/>
          <p:cNvPicPr/>
          <p:nvPr/>
        </p:nvPicPr>
        <p:blipFill>
          <a:blip r:embed="rId5"/>
          <a:stretch/>
        </p:blipFill>
        <p:spPr>
          <a:xfrm>
            <a:off x="4344480" y="3164760"/>
            <a:ext cx="400320" cy="400320"/>
          </a:xfrm>
          <a:prstGeom prst="rect">
            <a:avLst/>
          </a:prstGeom>
          <a:ln w="0">
            <a:noFill/>
          </a:ln>
        </p:spPr>
      </p:pic>
      <p:sp>
        <p:nvSpPr>
          <p:cNvPr id="213" name="Google Shape;215;p7"/>
          <p:cNvSpPr/>
          <p:nvPr/>
        </p:nvSpPr>
        <p:spPr>
          <a:xfrm>
            <a:off x="3364920" y="3794760"/>
            <a:ext cx="2358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1B3A5C"/>
                </a:solidFill>
                <a:latin typeface="Calibri"/>
                <a:ea typeface="Calibri"/>
              </a:rPr>
              <a:t>Compreender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214" name="Google Shape;216;p7"/>
          <p:cNvSpPr/>
          <p:nvPr/>
        </p:nvSpPr>
        <p:spPr>
          <a:xfrm>
            <a:off x="3438000" y="4187880"/>
            <a:ext cx="22125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50" b="0" strike="noStrike" spc="-1">
                <a:solidFill>
                  <a:srgbClr val="64748B"/>
                </a:solidFill>
                <a:latin typeface="Calibri"/>
                <a:ea typeface="Calibri"/>
              </a:rPr>
              <a:t>o papel das tecnologias e sistemas digitais</a:t>
            </a:r>
            <a:endParaRPr lang="pt-BR" sz="1150" b="0" strike="noStrike" spc="-1">
              <a:latin typeface="Arial"/>
            </a:endParaRPr>
          </a:p>
        </p:txBody>
      </p:sp>
      <p:sp>
        <p:nvSpPr>
          <p:cNvPr id="215" name="Google Shape;217;p7"/>
          <p:cNvSpPr/>
          <p:nvPr/>
        </p:nvSpPr>
        <p:spPr>
          <a:xfrm>
            <a:off x="5998320" y="2834640"/>
            <a:ext cx="2541600" cy="2377080"/>
          </a:xfrm>
          <a:prstGeom prst="roundRect">
            <a:avLst>
              <a:gd name="adj" fmla="val 346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889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6" name="Google Shape;218;p7"/>
          <p:cNvSpPr/>
          <p:nvPr/>
        </p:nvSpPr>
        <p:spPr>
          <a:xfrm>
            <a:off x="6995160" y="3090600"/>
            <a:ext cx="548280" cy="5482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17" name="Google Shape;219;p7" descr="preencoded.png"/>
          <p:cNvPicPr/>
          <p:nvPr/>
        </p:nvPicPr>
        <p:blipFill>
          <a:blip r:embed="rId6"/>
          <a:stretch/>
        </p:blipFill>
        <p:spPr>
          <a:xfrm>
            <a:off x="7069320" y="3164760"/>
            <a:ext cx="400320" cy="400320"/>
          </a:xfrm>
          <a:prstGeom prst="rect">
            <a:avLst/>
          </a:prstGeom>
          <a:ln w="0">
            <a:noFill/>
          </a:ln>
        </p:spPr>
      </p:pic>
      <p:sp>
        <p:nvSpPr>
          <p:cNvPr id="218" name="Google Shape;220;p7"/>
          <p:cNvSpPr/>
          <p:nvPr/>
        </p:nvSpPr>
        <p:spPr>
          <a:xfrm>
            <a:off x="6089760" y="3794760"/>
            <a:ext cx="2358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1B3A5C"/>
                </a:solidFill>
                <a:latin typeface="Calibri"/>
                <a:ea typeface="Calibri"/>
              </a:rPr>
              <a:t>Identificar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219" name="Google Shape;221;p7"/>
          <p:cNvSpPr/>
          <p:nvPr/>
        </p:nvSpPr>
        <p:spPr>
          <a:xfrm>
            <a:off x="6163200" y="4187880"/>
            <a:ext cx="22125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50" b="0" strike="noStrike" spc="-1">
                <a:solidFill>
                  <a:srgbClr val="64748B"/>
                </a:solidFill>
                <a:latin typeface="Calibri"/>
                <a:ea typeface="Calibri"/>
              </a:rPr>
              <a:t>as dificuldades enfrentadas pelas equipes</a:t>
            </a:r>
            <a:endParaRPr lang="pt-BR" sz="1150" b="0" strike="noStrike" spc="-1">
              <a:latin typeface="Arial"/>
            </a:endParaRPr>
          </a:p>
        </p:txBody>
      </p:sp>
      <p:sp>
        <p:nvSpPr>
          <p:cNvPr id="220" name="Google Shape;222;p7"/>
          <p:cNvSpPr/>
          <p:nvPr/>
        </p:nvSpPr>
        <p:spPr>
          <a:xfrm>
            <a:off x="8723520" y="2834640"/>
            <a:ext cx="2541600" cy="2377080"/>
          </a:xfrm>
          <a:prstGeom prst="roundRect">
            <a:avLst>
              <a:gd name="adj" fmla="val 346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88920" dist="25560" dir="5400000" algn="bl" rotWithShape="0">
              <a:srgbClr val="1B3A5C">
                <a:alpha val="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1" name="Google Shape;223;p7"/>
          <p:cNvSpPr/>
          <p:nvPr/>
        </p:nvSpPr>
        <p:spPr>
          <a:xfrm>
            <a:off x="9720000" y="3090600"/>
            <a:ext cx="548280" cy="5482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22" name="Google Shape;224;p7" descr="preencoded.png"/>
          <p:cNvPicPr/>
          <p:nvPr/>
        </p:nvPicPr>
        <p:blipFill>
          <a:blip r:embed="rId7"/>
          <a:stretch/>
        </p:blipFill>
        <p:spPr>
          <a:xfrm>
            <a:off x="9794160" y="3164760"/>
            <a:ext cx="400320" cy="400320"/>
          </a:xfrm>
          <a:prstGeom prst="rect">
            <a:avLst/>
          </a:prstGeom>
          <a:ln w="0">
            <a:noFill/>
          </a:ln>
        </p:spPr>
      </p:pic>
      <p:sp>
        <p:nvSpPr>
          <p:cNvPr id="223" name="Google Shape;225;p7"/>
          <p:cNvSpPr/>
          <p:nvPr/>
        </p:nvSpPr>
        <p:spPr>
          <a:xfrm>
            <a:off x="8814960" y="3794760"/>
            <a:ext cx="23587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1B3A5C"/>
                </a:solidFill>
                <a:latin typeface="Calibri"/>
                <a:ea typeface="Calibri"/>
              </a:rPr>
              <a:t>Analisar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224" name="Google Shape;226;p7"/>
          <p:cNvSpPr/>
          <p:nvPr/>
        </p:nvSpPr>
        <p:spPr>
          <a:xfrm>
            <a:off x="8888040" y="4187880"/>
            <a:ext cx="22125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50" b="0" strike="noStrike" spc="-1">
                <a:solidFill>
                  <a:srgbClr val="64748B"/>
                </a:solidFill>
                <a:latin typeface="Calibri"/>
                <a:ea typeface="Calibri"/>
              </a:rPr>
              <a:t>estratégias de aprendizagem e enfrentamento</a:t>
            </a:r>
            <a:endParaRPr lang="pt-BR" sz="1150" b="0" strike="noStrike" spc="-1">
              <a:latin typeface="Arial"/>
            </a:endParaRPr>
          </a:p>
        </p:txBody>
      </p:sp>
      <p:sp>
        <p:nvSpPr>
          <p:cNvPr id="225" name="Google Shape;227;p7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26" name="Google Shape;228;p7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7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34;p8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C9962C"/>
                </a:solidFill>
                <a:latin typeface="Calibri"/>
                <a:ea typeface="Calibri"/>
              </a:rPr>
              <a:t>REFERENCIAL TEÓRICO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228" name="Google Shape;235;p8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Seis autores em diálogo com a pesquisa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229" name="Google Shape;236;p8"/>
          <p:cNvSpPr/>
          <p:nvPr/>
        </p:nvSpPr>
        <p:spPr>
          <a:xfrm>
            <a:off x="3886200" y="2011680"/>
            <a:ext cx="3931560" cy="3931560"/>
          </a:xfrm>
          <a:prstGeom prst="ellipse">
            <a:avLst/>
          </a:prstGeom>
          <a:noFill/>
          <a:ln w="12700">
            <a:solidFill>
              <a:srgbClr val="9FB1C1"/>
            </a:solidFill>
            <a:prstDash val="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0" name="Google Shape;237;p8"/>
          <p:cNvSpPr/>
          <p:nvPr/>
        </p:nvSpPr>
        <p:spPr>
          <a:xfrm>
            <a:off x="4754880" y="3319200"/>
            <a:ext cx="2194200" cy="1316520"/>
          </a:xfrm>
          <a:prstGeom prst="ellipse">
            <a:avLst/>
          </a:prstGeom>
          <a:solidFill>
            <a:srgbClr val="1B3A5C"/>
          </a:solidFill>
          <a:ln w="0">
            <a:noFill/>
          </a:ln>
          <a:effectLst>
            <a:outerShdw blurRad="101520" dist="25560" dir="5400000" algn="bl" rotWithShape="0">
              <a:srgbClr val="000000">
                <a:alpha val="1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1" name="Google Shape;238;p8"/>
          <p:cNvSpPr/>
          <p:nvPr/>
        </p:nvSpPr>
        <p:spPr>
          <a:xfrm>
            <a:off x="4846320" y="3474720"/>
            <a:ext cx="2011320" cy="100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FFFFFF"/>
                </a:solidFill>
                <a:latin typeface="Cambria"/>
                <a:ea typeface="Cambria"/>
              </a:rPr>
              <a:t>Gestão de Pessoas</a:t>
            </a:r>
            <a:endParaRPr lang="pt-BR" sz="13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FFFFFF"/>
                </a:solidFill>
                <a:latin typeface="Cambria"/>
                <a:ea typeface="Cambria"/>
              </a:rPr>
              <a:t>na Escola</a:t>
            </a:r>
            <a:endParaRPr lang="pt-BR" sz="1300" b="0" strike="noStrike" spc="-1">
              <a:latin typeface="Arial"/>
            </a:endParaRPr>
          </a:p>
        </p:txBody>
      </p:sp>
      <p:cxnSp>
        <p:nvCxnSpPr>
          <p:cNvPr id="232" name="Google Shape;239;p8"/>
          <p:cNvCxnSpPr/>
          <p:nvPr/>
        </p:nvCxnSpPr>
        <p:spPr>
          <a:xfrm>
            <a:off x="5852160" y="2011680"/>
            <a:ext cx="360" cy="1966320"/>
          </a:xfrm>
          <a:prstGeom prst="straightConnector1">
            <a:avLst/>
          </a:prstGeom>
          <a:ln w="12700">
            <a:solidFill>
              <a:srgbClr val="9FB1C1"/>
            </a:solidFill>
            <a:round/>
          </a:ln>
        </p:spPr>
      </p:cxnSp>
      <p:cxnSp>
        <p:nvCxnSpPr>
          <p:cNvPr id="233" name="Google Shape;240;p8"/>
          <p:cNvCxnSpPr/>
          <p:nvPr/>
        </p:nvCxnSpPr>
        <p:spPr>
          <a:xfrm>
            <a:off x="5852160" y="2994480"/>
            <a:ext cx="1702800" cy="983520"/>
          </a:xfrm>
          <a:prstGeom prst="straightConnector1">
            <a:avLst/>
          </a:prstGeom>
          <a:ln w="12700">
            <a:solidFill>
              <a:srgbClr val="9FB1C1"/>
            </a:solidFill>
            <a:round/>
          </a:ln>
        </p:spPr>
      </p:cxnSp>
      <p:cxnSp>
        <p:nvCxnSpPr>
          <p:cNvPr id="234" name="Google Shape;241;p8"/>
          <p:cNvCxnSpPr/>
          <p:nvPr/>
        </p:nvCxnSpPr>
        <p:spPr>
          <a:xfrm>
            <a:off x="5852160" y="3977640"/>
            <a:ext cx="1702800" cy="983160"/>
          </a:xfrm>
          <a:prstGeom prst="straightConnector1">
            <a:avLst/>
          </a:prstGeom>
          <a:ln w="12700">
            <a:solidFill>
              <a:srgbClr val="9FB1C1"/>
            </a:solidFill>
            <a:round/>
          </a:ln>
        </p:spPr>
      </p:cxnSp>
      <p:cxnSp>
        <p:nvCxnSpPr>
          <p:cNvPr id="235" name="Google Shape;242;p8"/>
          <p:cNvCxnSpPr/>
          <p:nvPr/>
        </p:nvCxnSpPr>
        <p:spPr>
          <a:xfrm>
            <a:off x="5852160" y="3977640"/>
            <a:ext cx="360" cy="1966320"/>
          </a:xfrm>
          <a:prstGeom prst="straightConnector1">
            <a:avLst/>
          </a:prstGeom>
          <a:ln w="12700">
            <a:solidFill>
              <a:srgbClr val="9FB1C1"/>
            </a:solidFill>
            <a:round/>
          </a:ln>
        </p:spPr>
      </p:cxnSp>
      <p:cxnSp>
        <p:nvCxnSpPr>
          <p:cNvPr id="236" name="Google Shape;243;p8"/>
          <p:cNvCxnSpPr/>
          <p:nvPr/>
        </p:nvCxnSpPr>
        <p:spPr>
          <a:xfrm>
            <a:off x="4149360" y="3977640"/>
            <a:ext cx="1703160" cy="983160"/>
          </a:xfrm>
          <a:prstGeom prst="straightConnector1">
            <a:avLst/>
          </a:prstGeom>
          <a:ln w="12700">
            <a:solidFill>
              <a:srgbClr val="9FB1C1"/>
            </a:solidFill>
            <a:round/>
          </a:ln>
        </p:spPr>
      </p:cxnSp>
      <p:cxnSp>
        <p:nvCxnSpPr>
          <p:cNvPr id="237" name="Google Shape;244;p8"/>
          <p:cNvCxnSpPr/>
          <p:nvPr/>
        </p:nvCxnSpPr>
        <p:spPr>
          <a:xfrm>
            <a:off x="4149360" y="2994480"/>
            <a:ext cx="1703160" cy="983520"/>
          </a:xfrm>
          <a:prstGeom prst="straightConnector1">
            <a:avLst/>
          </a:prstGeom>
          <a:ln w="12700">
            <a:solidFill>
              <a:srgbClr val="9FB1C1"/>
            </a:solidFill>
            <a:round/>
          </a:ln>
        </p:spPr>
      </p:cxnSp>
      <p:sp>
        <p:nvSpPr>
          <p:cNvPr id="238" name="Google Shape;245;p8"/>
          <p:cNvSpPr/>
          <p:nvPr/>
        </p:nvSpPr>
        <p:spPr>
          <a:xfrm>
            <a:off x="4960800" y="1577520"/>
            <a:ext cx="17827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63360" dist="12600" dir="5400000" algn="bl" rotWithShape="0">
              <a:srgbClr val="1B3A5C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9" name="Google Shape;246;p8"/>
          <p:cNvSpPr/>
          <p:nvPr/>
        </p:nvSpPr>
        <p:spPr>
          <a:xfrm>
            <a:off x="5070240" y="179208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40" name="Google Shape;247;p8" descr="preencoded.png"/>
          <p:cNvPicPr/>
          <p:nvPr/>
        </p:nvPicPr>
        <p:blipFill>
          <a:blip r:embed="rId3"/>
          <a:stretch/>
        </p:blipFill>
        <p:spPr>
          <a:xfrm>
            <a:off x="5129640" y="185148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241" name="Google Shape;248;p8"/>
          <p:cNvSpPr/>
          <p:nvPr/>
        </p:nvSpPr>
        <p:spPr>
          <a:xfrm>
            <a:off x="5564160" y="1650600"/>
            <a:ext cx="11242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B3A5C"/>
                </a:solidFill>
                <a:latin typeface="Calibri"/>
                <a:ea typeface="Calibri"/>
              </a:rPr>
              <a:t>Weber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242" name="Google Shape;249;p8"/>
          <p:cNvSpPr/>
          <p:nvPr/>
        </p:nvSpPr>
        <p:spPr>
          <a:xfrm>
            <a:off x="5564160" y="1998000"/>
            <a:ext cx="112428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Burocracia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43" name="Google Shape;250;p8"/>
          <p:cNvSpPr/>
          <p:nvPr/>
        </p:nvSpPr>
        <p:spPr>
          <a:xfrm>
            <a:off x="6663240" y="2560320"/>
            <a:ext cx="17827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63360" dist="12600" dir="5400000" algn="bl" rotWithShape="0">
              <a:srgbClr val="1B3A5C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4" name="Google Shape;251;p8"/>
          <p:cNvSpPr/>
          <p:nvPr/>
        </p:nvSpPr>
        <p:spPr>
          <a:xfrm>
            <a:off x="6773040" y="277524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45" name="Google Shape;252;p8" descr="preencoded.png"/>
          <p:cNvPicPr/>
          <p:nvPr/>
        </p:nvPicPr>
        <p:blipFill>
          <a:blip r:embed="rId4"/>
          <a:stretch/>
        </p:blipFill>
        <p:spPr>
          <a:xfrm>
            <a:off x="6832080" y="283428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246" name="Google Shape;253;p8"/>
          <p:cNvSpPr/>
          <p:nvPr/>
        </p:nvSpPr>
        <p:spPr>
          <a:xfrm>
            <a:off x="7266600" y="2633400"/>
            <a:ext cx="11242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B3A5C"/>
                </a:solidFill>
                <a:latin typeface="Calibri"/>
                <a:ea typeface="Calibri"/>
              </a:rPr>
              <a:t>Mintzberg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247" name="Google Shape;254;p8"/>
          <p:cNvSpPr/>
          <p:nvPr/>
        </p:nvSpPr>
        <p:spPr>
          <a:xfrm>
            <a:off x="7266600" y="2980800"/>
            <a:ext cx="112428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Organização profissional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48" name="Google Shape;255;p8"/>
          <p:cNvSpPr/>
          <p:nvPr/>
        </p:nvSpPr>
        <p:spPr>
          <a:xfrm>
            <a:off x="6663240" y="4526280"/>
            <a:ext cx="17827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63360" dist="12600" dir="5400000" algn="bl" rotWithShape="0">
              <a:srgbClr val="1B3A5C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9" name="Google Shape;256;p8"/>
          <p:cNvSpPr/>
          <p:nvPr/>
        </p:nvSpPr>
        <p:spPr>
          <a:xfrm>
            <a:off x="6773040" y="474120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50" name="Google Shape;257;p8" descr="preencoded.png"/>
          <p:cNvPicPr/>
          <p:nvPr/>
        </p:nvPicPr>
        <p:blipFill>
          <a:blip r:embed="rId5"/>
          <a:stretch/>
        </p:blipFill>
        <p:spPr>
          <a:xfrm>
            <a:off x="6832080" y="480024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251" name="Google Shape;258;p8"/>
          <p:cNvSpPr/>
          <p:nvPr/>
        </p:nvSpPr>
        <p:spPr>
          <a:xfrm>
            <a:off x="7266600" y="4599360"/>
            <a:ext cx="11242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B3A5C"/>
                </a:solidFill>
                <a:latin typeface="Calibri"/>
                <a:ea typeface="Calibri"/>
              </a:rPr>
              <a:t>Lück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252" name="Google Shape;259;p8"/>
          <p:cNvSpPr/>
          <p:nvPr/>
        </p:nvSpPr>
        <p:spPr>
          <a:xfrm>
            <a:off x="7266600" y="4946760"/>
            <a:ext cx="112428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Gestão escolar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53" name="Google Shape;260;p8"/>
          <p:cNvSpPr/>
          <p:nvPr/>
        </p:nvSpPr>
        <p:spPr>
          <a:xfrm>
            <a:off x="4960800" y="5509440"/>
            <a:ext cx="17827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63360" dist="12600" dir="5400000" algn="bl" rotWithShape="0">
              <a:srgbClr val="1B3A5C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4" name="Google Shape;261;p8"/>
          <p:cNvSpPr/>
          <p:nvPr/>
        </p:nvSpPr>
        <p:spPr>
          <a:xfrm>
            <a:off x="5070240" y="572400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55" name="Google Shape;262;p8" descr="preencoded.png"/>
          <p:cNvPicPr/>
          <p:nvPr/>
        </p:nvPicPr>
        <p:blipFill>
          <a:blip r:embed="rId6"/>
          <a:stretch/>
        </p:blipFill>
        <p:spPr>
          <a:xfrm>
            <a:off x="5129640" y="578340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256" name="Google Shape;263;p8"/>
          <p:cNvSpPr/>
          <p:nvPr/>
        </p:nvSpPr>
        <p:spPr>
          <a:xfrm>
            <a:off x="5564160" y="5582520"/>
            <a:ext cx="11242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B3A5C"/>
                </a:solidFill>
                <a:latin typeface="Calibri"/>
                <a:ea typeface="Calibri"/>
              </a:rPr>
              <a:t>Schatzki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257" name="Google Shape;264;p8"/>
          <p:cNvSpPr/>
          <p:nvPr/>
        </p:nvSpPr>
        <p:spPr>
          <a:xfrm>
            <a:off x="5564160" y="5929920"/>
            <a:ext cx="112428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Teoria das práticas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58" name="Google Shape;265;p8"/>
          <p:cNvSpPr/>
          <p:nvPr/>
        </p:nvSpPr>
        <p:spPr>
          <a:xfrm>
            <a:off x="3258000" y="4526280"/>
            <a:ext cx="17827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63360" dist="12600" dir="5400000" algn="bl" rotWithShape="0">
              <a:srgbClr val="1B3A5C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9" name="Google Shape;266;p8"/>
          <p:cNvSpPr/>
          <p:nvPr/>
        </p:nvSpPr>
        <p:spPr>
          <a:xfrm>
            <a:off x="3367800" y="474120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0" name="Google Shape;267;p8" descr="preencoded.png"/>
          <p:cNvPicPr/>
          <p:nvPr/>
        </p:nvPicPr>
        <p:blipFill>
          <a:blip r:embed="rId7"/>
          <a:stretch/>
        </p:blipFill>
        <p:spPr>
          <a:xfrm>
            <a:off x="3427200" y="480024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261" name="Google Shape;268;p8"/>
          <p:cNvSpPr/>
          <p:nvPr/>
        </p:nvSpPr>
        <p:spPr>
          <a:xfrm>
            <a:off x="3861720" y="4599360"/>
            <a:ext cx="11242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B3A5C"/>
                </a:solidFill>
                <a:latin typeface="Calibri"/>
                <a:ea typeface="Calibri"/>
              </a:rPr>
              <a:t>Reckwitz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262" name="Google Shape;269;p8"/>
          <p:cNvSpPr/>
          <p:nvPr/>
        </p:nvSpPr>
        <p:spPr>
          <a:xfrm>
            <a:off x="3861720" y="4946760"/>
            <a:ext cx="112428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Práticas organizacionais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63" name="Google Shape;270;p8"/>
          <p:cNvSpPr/>
          <p:nvPr/>
        </p:nvSpPr>
        <p:spPr>
          <a:xfrm>
            <a:off x="3258000" y="2560320"/>
            <a:ext cx="17827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blurRad="63360" dist="12600" dir="5400000" algn="bl" rotWithShape="0">
              <a:srgbClr val="1B3A5C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4" name="Google Shape;271;p8"/>
          <p:cNvSpPr/>
          <p:nvPr/>
        </p:nvSpPr>
        <p:spPr>
          <a:xfrm>
            <a:off x="3367800" y="2775240"/>
            <a:ext cx="438480" cy="438480"/>
          </a:xfrm>
          <a:prstGeom prst="ellipse">
            <a:avLst/>
          </a:prstGeom>
          <a:solidFill>
            <a:srgbClr val="EAF1F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5" name="Google Shape;272;p8" descr="preencoded.png"/>
          <p:cNvPicPr/>
          <p:nvPr/>
        </p:nvPicPr>
        <p:blipFill>
          <a:blip r:embed="rId8"/>
          <a:stretch/>
        </p:blipFill>
        <p:spPr>
          <a:xfrm>
            <a:off x="3427200" y="2834280"/>
            <a:ext cx="320040" cy="320040"/>
          </a:xfrm>
          <a:prstGeom prst="rect">
            <a:avLst/>
          </a:prstGeom>
          <a:ln w="0">
            <a:noFill/>
          </a:ln>
        </p:spPr>
      </p:pic>
      <p:sp>
        <p:nvSpPr>
          <p:cNvPr id="266" name="Google Shape;273;p8"/>
          <p:cNvSpPr/>
          <p:nvPr/>
        </p:nvSpPr>
        <p:spPr>
          <a:xfrm>
            <a:off x="3861720" y="2633400"/>
            <a:ext cx="11242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B3A5C"/>
                </a:solidFill>
                <a:latin typeface="Calibri"/>
                <a:ea typeface="Calibri"/>
              </a:rPr>
              <a:t>Orlikowski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267" name="Google Shape;274;p8"/>
          <p:cNvSpPr/>
          <p:nvPr/>
        </p:nvSpPr>
        <p:spPr>
          <a:xfrm>
            <a:off x="3861720" y="2980800"/>
            <a:ext cx="112428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Sociomaterialidade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68" name="Google Shape;275;p8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69" name="Google Shape;276;p8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8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82;p9"/>
          <p:cNvSpPr/>
          <p:nvPr/>
        </p:nvSpPr>
        <p:spPr>
          <a:xfrm>
            <a:off x="548640" y="38412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C9962C"/>
                </a:solidFill>
                <a:latin typeface="Calibri"/>
                <a:ea typeface="Calibri"/>
              </a:rPr>
              <a:t>ARTICULAÇÃO TEÓRICA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271" name="Google Shape;283;p9"/>
          <p:cNvSpPr/>
          <p:nvPr/>
        </p:nvSpPr>
        <p:spPr>
          <a:xfrm>
            <a:off x="548640" y="658440"/>
            <a:ext cx="100580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B3A5C"/>
                </a:solidFill>
                <a:latin typeface="Cambria"/>
                <a:ea typeface="Cambria"/>
              </a:rPr>
              <a:t>Do plano macro-estrutural à prática sociomaterial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272" name="Google Shape;284;p9"/>
          <p:cNvSpPr/>
          <p:nvPr/>
        </p:nvSpPr>
        <p:spPr>
          <a:xfrm>
            <a:off x="1371600" y="1691640"/>
            <a:ext cx="8960760" cy="429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cxnSp>
        <p:nvCxnSpPr>
          <p:cNvPr id="273" name="Google Shape;285;p9"/>
          <p:cNvCxnSpPr/>
          <p:nvPr/>
        </p:nvCxnSpPr>
        <p:spPr>
          <a:xfrm>
            <a:off x="1371600" y="3840480"/>
            <a:ext cx="8961480" cy="360"/>
          </a:xfrm>
          <a:prstGeom prst="straightConnector1">
            <a:avLst/>
          </a:prstGeom>
          <a:ln w="12700">
            <a:solidFill>
              <a:srgbClr val="E2E8F0"/>
            </a:solidFill>
            <a:round/>
          </a:ln>
        </p:spPr>
      </p:cxnSp>
      <p:cxnSp>
        <p:nvCxnSpPr>
          <p:cNvPr id="274" name="Google Shape;286;p9"/>
          <p:cNvCxnSpPr/>
          <p:nvPr/>
        </p:nvCxnSpPr>
        <p:spPr>
          <a:xfrm>
            <a:off x="5852160" y="1691640"/>
            <a:ext cx="360" cy="4298040"/>
          </a:xfrm>
          <a:prstGeom prst="straightConnector1">
            <a:avLst/>
          </a:prstGeom>
          <a:ln w="12700">
            <a:solidFill>
              <a:srgbClr val="E2E8F0"/>
            </a:solidFill>
            <a:round/>
          </a:ln>
        </p:spPr>
      </p:cxnSp>
      <p:sp>
        <p:nvSpPr>
          <p:cNvPr id="275" name="Google Shape;287;p9"/>
          <p:cNvSpPr/>
          <p:nvPr/>
        </p:nvSpPr>
        <p:spPr>
          <a:xfrm>
            <a:off x="1371600" y="1380600"/>
            <a:ext cx="44802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00" b="1" strike="noStrike" spc="-1">
                <a:solidFill>
                  <a:srgbClr val="5C7184"/>
                </a:solidFill>
                <a:latin typeface="Calibri"/>
                <a:ea typeface="Calibri"/>
              </a:rPr>
              <a:t>ESTRUTURA / NORMA</a:t>
            </a:r>
            <a:endParaRPr lang="pt-BR" sz="1000" b="0" strike="noStrike" spc="-1">
              <a:latin typeface="Arial"/>
            </a:endParaRPr>
          </a:p>
        </p:txBody>
      </p:sp>
      <p:sp>
        <p:nvSpPr>
          <p:cNvPr id="276" name="Google Shape;288;p9"/>
          <p:cNvSpPr/>
          <p:nvPr/>
        </p:nvSpPr>
        <p:spPr>
          <a:xfrm>
            <a:off x="5852160" y="1380600"/>
            <a:ext cx="44802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000" b="1" strike="noStrike" spc="-1">
                <a:solidFill>
                  <a:srgbClr val="5C7184"/>
                </a:solidFill>
                <a:latin typeface="Calibri"/>
                <a:ea typeface="Calibri"/>
              </a:rPr>
              <a:t>PRÁTICA / AÇÃO COTIDIANA</a:t>
            </a:r>
            <a:endParaRPr lang="pt-BR" sz="1000" b="0" strike="noStrike" spc="-1">
              <a:latin typeface="Arial"/>
            </a:endParaRPr>
          </a:p>
        </p:txBody>
      </p:sp>
      <p:sp>
        <p:nvSpPr>
          <p:cNvPr id="277" name="Google Shape;289;p9"/>
          <p:cNvSpPr/>
          <p:nvPr/>
        </p:nvSpPr>
        <p:spPr>
          <a:xfrm>
            <a:off x="137160" y="1737360"/>
            <a:ext cx="11426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1000" b="1" strike="noStrike" spc="-1">
                <a:solidFill>
                  <a:srgbClr val="5C7184"/>
                </a:solidFill>
                <a:latin typeface="Calibri"/>
                <a:ea typeface="Calibri"/>
              </a:rPr>
              <a:t>PLANO MACRO</a:t>
            </a:r>
            <a:endParaRPr lang="pt-BR" sz="1000" b="0" strike="noStrike" spc="-1">
              <a:latin typeface="Arial"/>
            </a:endParaRPr>
          </a:p>
        </p:txBody>
      </p:sp>
      <p:sp>
        <p:nvSpPr>
          <p:cNvPr id="278" name="Google Shape;290;p9"/>
          <p:cNvSpPr/>
          <p:nvPr/>
        </p:nvSpPr>
        <p:spPr>
          <a:xfrm>
            <a:off x="137160" y="5669280"/>
            <a:ext cx="11426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1000" b="1" strike="noStrike" spc="-1">
                <a:solidFill>
                  <a:srgbClr val="5C7184"/>
                </a:solidFill>
                <a:latin typeface="Calibri"/>
                <a:ea typeface="Calibri"/>
              </a:rPr>
              <a:t>PLANO MICRO</a:t>
            </a:r>
            <a:endParaRPr lang="pt-BR" sz="1000" b="0" strike="noStrike" spc="-1">
              <a:latin typeface="Arial"/>
            </a:endParaRPr>
          </a:p>
        </p:txBody>
      </p:sp>
      <p:sp>
        <p:nvSpPr>
          <p:cNvPr id="279" name="Google Shape;291;p9"/>
          <p:cNvSpPr/>
          <p:nvPr/>
        </p:nvSpPr>
        <p:spPr>
          <a:xfrm>
            <a:off x="1460160" y="1922040"/>
            <a:ext cx="2331360" cy="914040"/>
          </a:xfrm>
          <a:prstGeom prst="roundRect">
            <a:avLst>
              <a:gd name="adj" fmla="val 7000"/>
            </a:avLst>
          </a:prstGeom>
          <a:solidFill>
            <a:srgbClr val="EAF1F8"/>
          </a:solidFill>
          <a:ln w="12700">
            <a:solidFill>
              <a:srgbClr val="1B3A5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0" name="Google Shape;292;p9"/>
          <p:cNvSpPr/>
          <p:nvPr/>
        </p:nvSpPr>
        <p:spPr>
          <a:xfrm>
            <a:off x="1551600" y="2178000"/>
            <a:ext cx="402120" cy="4021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81" name="Google Shape;293;p9" descr="preencoded.png"/>
          <p:cNvPicPr/>
          <p:nvPr/>
        </p:nvPicPr>
        <p:blipFill>
          <a:blip r:embed="rId3"/>
          <a:stretch/>
        </p:blipFill>
        <p:spPr>
          <a:xfrm>
            <a:off x="1605960" y="2232360"/>
            <a:ext cx="293400" cy="293400"/>
          </a:xfrm>
          <a:prstGeom prst="rect">
            <a:avLst/>
          </a:prstGeom>
          <a:ln w="0">
            <a:noFill/>
          </a:ln>
        </p:spPr>
      </p:pic>
      <p:sp>
        <p:nvSpPr>
          <p:cNvPr id="282" name="Google Shape;294;p9"/>
          <p:cNvSpPr/>
          <p:nvPr/>
        </p:nvSpPr>
        <p:spPr>
          <a:xfrm>
            <a:off x="1990800" y="1976760"/>
            <a:ext cx="176436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50" b="1" strike="noStrike" spc="-1">
                <a:solidFill>
                  <a:srgbClr val="1B3A5C"/>
                </a:solidFill>
                <a:latin typeface="Calibri"/>
                <a:ea typeface="Calibri"/>
              </a:rPr>
              <a:t>Weber</a:t>
            </a:r>
            <a:endParaRPr lang="pt-BR" sz="1150" b="0" strike="noStrike" spc="-1">
              <a:latin typeface="Arial"/>
            </a:endParaRPr>
          </a:p>
        </p:txBody>
      </p:sp>
      <p:sp>
        <p:nvSpPr>
          <p:cNvPr id="283" name="Google Shape;295;p9"/>
          <p:cNvSpPr/>
          <p:nvPr/>
        </p:nvSpPr>
        <p:spPr>
          <a:xfrm>
            <a:off x="1990800" y="2287800"/>
            <a:ext cx="172800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strike="noStrike" spc="-1">
                <a:solidFill>
                  <a:srgbClr val="64748B"/>
                </a:solidFill>
                <a:latin typeface="Calibri"/>
                <a:ea typeface="Calibri"/>
              </a:rPr>
              <a:t>Burocracia formal e racional-legal</a:t>
            </a:r>
            <a:endParaRPr lang="pt-BR" sz="800" b="0" strike="noStrike" spc="-1">
              <a:latin typeface="Arial"/>
            </a:endParaRPr>
          </a:p>
        </p:txBody>
      </p:sp>
      <p:sp>
        <p:nvSpPr>
          <p:cNvPr id="284" name="Google Shape;296;p9"/>
          <p:cNvSpPr/>
          <p:nvPr/>
        </p:nvSpPr>
        <p:spPr>
          <a:xfrm>
            <a:off x="3073320" y="3039480"/>
            <a:ext cx="2331360" cy="914040"/>
          </a:xfrm>
          <a:prstGeom prst="roundRect">
            <a:avLst>
              <a:gd name="adj" fmla="val 7000"/>
            </a:avLst>
          </a:prstGeom>
          <a:solidFill>
            <a:srgbClr val="EAF1F8"/>
          </a:solidFill>
          <a:ln w="12700">
            <a:solidFill>
              <a:srgbClr val="1B3A5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5" name="Google Shape;297;p9"/>
          <p:cNvSpPr/>
          <p:nvPr/>
        </p:nvSpPr>
        <p:spPr>
          <a:xfrm>
            <a:off x="3164760" y="3295440"/>
            <a:ext cx="402120" cy="4021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86" name="Google Shape;298;p9" descr="preencoded.png"/>
          <p:cNvPicPr/>
          <p:nvPr/>
        </p:nvPicPr>
        <p:blipFill>
          <a:blip r:embed="rId4"/>
          <a:stretch/>
        </p:blipFill>
        <p:spPr>
          <a:xfrm>
            <a:off x="3219120" y="3349800"/>
            <a:ext cx="293400" cy="293400"/>
          </a:xfrm>
          <a:prstGeom prst="rect">
            <a:avLst/>
          </a:prstGeom>
          <a:ln w="0">
            <a:noFill/>
          </a:ln>
        </p:spPr>
      </p:pic>
      <p:sp>
        <p:nvSpPr>
          <p:cNvPr id="287" name="Google Shape;299;p9"/>
          <p:cNvSpPr/>
          <p:nvPr/>
        </p:nvSpPr>
        <p:spPr>
          <a:xfrm>
            <a:off x="3603600" y="3094200"/>
            <a:ext cx="176436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50" b="1" strike="noStrike" spc="-1">
                <a:solidFill>
                  <a:srgbClr val="1B3A5C"/>
                </a:solidFill>
                <a:latin typeface="Calibri"/>
                <a:ea typeface="Calibri"/>
              </a:rPr>
              <a:t>Mintzberg</a:t>
            </a:r>
            <a:endParaRPr lang="pt-BR" sz="1150" b="0" strike="noStrike" spc="-1">
              <a:latin typeface="Arial"/>
            </a:endParaRPr>
          </a:p>
        </p:txBody>
      </p:sp>
      <p:sp>
        <p:nvSpPr>
          <p:cNvPr id="288" name="Google Shape;300;p9"/>
          <p:cNvSpPr/>
          <p:nvPr/>
        </p:nvSpPr>
        <p:spPr>
          <a:xfrm>
            <a:off x="3603600" y="3405240"/>
            <a:ext cx="172800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strike="noStrike" spc="-1">
                <a:solidFill>
                  <a:srgbClr val="64748B"/>
                </a:solidFill>
                <a:latin typeface="Calibri"/>
                <a:ea typeface="Calibri"/>
              </a:rPr>
              <a:t>Burocracia profissional escolar</a:t>
            </a:r>
            <a:endParaRPr lang="pt-BR" sz="800" b="0" strike="noStrike" spc="-1">
              <a:latin typeface="Arial"/>
            </a:endParaRPr>
          </a:p>
        </p:txBody>
      </p:sp>
      <p:sp>
        <p:nvSpPr>
          <p:cNvPr id="289" name="Google Shape;301;p9"/>
          <p:cNvSpPr/>
          <p:nvPr/>
        </p:nvSpPr>
        <p:spPr>
          <a:xfrm>
            <a:off x="5582520" y="2094120"/>
            <a:ext cx="2331360" cy="914040"/>
          </a:xfrm>
          <a:prstGeom prst="roundRect">
            <a:avLst>
              <a:gd name="adj" fmla="val 7000"/>
            </a:avLst>
          </a:prstGeom>
          <a:solidFill>
            <a:srgbClr val="EAF1F8"/>
          </a:solidFill>
          <a:ln w="12700">
            <a:solidFill>
              <a:srgbClr val="1B3A5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0" name="Google Shape;302;p9"/>
          <p:cNvSpPr/>
          <p:nvPr/>
        </p:nvSpPr>
        <p:spPr>
          <a:xfrm>
            <a:off x="5673960" y="2350080"/>
            <a:ext cx="402120" cy="4021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91" name="Google Shape;303;p9" descr="preencoded.png"/>
          <p:cNvPicPr/>
          <p:nvPr/>
        </p:nvPicPr>
        <p:blipFill>
          <a:blip r:embed="rId5"/>
          <a:stretch/>
        </p:blipFill>
        <p:spPr>
          <a:xfrm>
            <a:off x="5728320" y="2404440"/>
            <a:ext cx="293400" cy="293400"/>
          </a:xfrm>
          <a:prstGeom prst="rect">
            <a:avLst/>
          </a:prstGeom>
          <a:ln w="0">
            <a:noFill/>
          </a:ln>
        </p:spPr>
      </p:pic>
      <p:sp>
        <p:nvSpPr>
          <p:cNvPr id="292" name="Google Shape;304;p9"/>
          <p:cNvSpPr/>
          <p:nvPr/>
        </p:nvSpPr>
        <p:spPr>
          <a:xfrm>
            <a:off x="6112800" y="2148840"/>
            <a:ext cx="176436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50" b="1" strike="noStrike" spc="-1">
                <a:solidFill>
                  <a:srgbClr val="1B3A5C"/>
                </a:solidFill>
                <a:latin typeface="Calibri"/>
                <a:ea typeface="Calibri"/>
              </a:rPr>
              <a:t>Lück</a:t>
            </a:r>
            <a:endParaRPr lang="pt-BR" sz="1150" b="0" strike="noStrike" spc="-1">
              <a:latin typeface="Arial"/>
            </a:endParaRPr>
          </a:p>
        </p:txBody>
      </p:sp>
      <p:sp>
        <p:nvSpPr>
          <p:cNvPr id="293" name="Google Shape;305;p9"/>
          <p:cNvSpPr/>
          <p:nvPr/>
        </p:nvSpPr>
        <p:spPr>
          <a:xfrm>
            <a:off x="6112800" y="2459880"/>
            <a:ext cx="172800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strike="noStrike" spc="-1">
                <a:solidFill>
                  <a:srgbClr val="64748B"/>
                </a:solidFill>
                <a:latin typeface="Calibri"/>
                <a:ea typeface="Calibri"/>
              </a:rPr>
              <a:t>Gestão escolar participativa</a:t>
            </a:r>
            <a:endParaRPr lang="pt-BR" sz="800" b="0" strike="noStrike" spc="-1">
              <a:latin typeface="Arial"/>
            </a:endParaRPr>
          </a:p>
        </p:txBody>
      </p:sp>
      <p:sp>
        <p:nvSpPr>
          <p:cNvPr id="294" name="Google Shape;306;p9"/>
          <p:cNvSpPr/>
          <p:nvPr/>
        </p:nvSpPr>
        <p:spPr>
          <a:xfrm>
            <a:off x="4686480" y="4156920"/>
            <a:ext cx="2331360" cy="914040"/>
          </a:xfrm>
          <a:prstGeom prst="roundRect">
            <a:avLst>
              <a:gd name="adj" fmla="val 7000"/>
            </a:avLst>
          </a:prstGeom>
          <a:solidFill>
            <a:srgbClr val="EAF1F8"/>
          </a:solidFill>
          <a:ln w="12700">
            <a:solidFill>
              <a:srgbClr val="1B3A5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5" name="Google Shape;307;p9"/>
          <p:cNvSpPr/>
          <p:nvPr/>
        </p:nvSpPr>
        <p:spPr>
          <a:xfrm>
            <a:off x="4777920" y="4412880"/>
            <a:ext cx="402120" cy="4021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96" name="Google Shape;308;p9" descr="preencoded.png"/>
          <p:cNvPicPr/>
          <p:nvPr/>
        </p:nvPicPr>
        <p:blipFill>
          <a:blip r:embed="rId6"/>
          <a:stretch/>
        </p:blipFill>
        <p:spPr>
          <a:xfrm>
            <a:off x="4831920" y="4467240"/>
            <a:ext cx="293400" cy="293400"/>
          </a:xfrm>
          <a:prstGeom prst="rect">
            <a:avLst/>
          </a:prstGeom>
          <a:ln w="0">
            <a:noFill/>
          </a:ln>
        </p:spPr>
      </p:pic>
      <p:sp>
        <p:nvSpPr>
          <p:cNvPr id="297" name="Google Shape;309;p9"/>
          <p:cNvSpPr/>
          <p:nvPr/>
        </p:nvSpPr>
        <p:spPr>
          <a:xfrm>
            <a:off x="5216760" y="4211640"/>
            <a:ext cx="176436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50" b="1" strike="noStrike" spc="-1">
                <a:solidFill>
                  <a:srgbClr val="1B3A5C"/>
                </a:solidFill>
                <a:latin typeface="Calibri"/>
                <a:ea typeface="Calibri"/>
              </a:rPr>
              <a:t>Reckwitz</a:t>
            </a:r>
            <a:endParaRPr lang="pt-BR" sz="1150" b="0" strike="noStrike" spc="-1">
              <a:latin typeface="Arial"/>
            </a:endParaRPr>
          </a:p>
        </p:txBody>
      </p:sp>
      <p:sp>
        <p:nvSpPr>
          <p:cNvPr id="298" name="Google Shape;310;p9"/>
          <p:cNvSpPr/>
          <p:nvPr/>
        </p:nvSpPr>
        <p:spPr>
          <a:xfrm>
            <a:off x="5216760" y="4522680"/>
            <a:ext cx="172800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strike="noStrike" spc="-1">
                <a:solidFill>
                  <a:srgbClr val="64748B"/>
                </a:solidFill>
                <a:latin typeface="Calibri"/>
                <a:ea typeface="Calibri"/>
              </a:rPr>
              <a:t>Rotinas e práticas organizacionais</a:t>
            </a:r>
            <a:endParaRPr lang="pt-BR" sz="800" b="0" strike="noStrike" spc="-1">
              <a:latin typeface="Arial"/>
            </a:endParaRPr>
          </a:p>
        </p:txBody>
      </p:sp>
      <p:sp>
        <p:nvSpPr>
          <p:cNvPr id="299" name="Google Shape;311;p9"/>
          <p:cNvSpPr/>
          <p:nvPr/>
        </p:nvSpPr>
        <p:spPr>
          <a:xfrm>
            <a:off x="7195320" y="4758480"/>
            <a:ext cx="2331360" cy="914040"/>
          </a:xfrm>
          <a:prstGeom prst="roundRect">
            <a:avLst>
              <a:gd name="adj" fmla="val 7000"/>
            </a:avLst>
          </a:prstGeom>
          <a:solidFill>
            <a:srgbClr val="EAF1F8"/>
          </a:solidFill>
          <a:ln w="12700">
            <a:solidFill>
              <a:srgbClr val="1B3A5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0" name="Google Shape;312;p9"/>
          <p:cNvSpPr/>
          <p:nvPr/>
        </p:nvSpPr>
        <p:spPr>
          <a:xfrm>
            <a:off x="7286760" y="5014440"/>
            <a:ext cx="402120" cy="4021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01" name="Google Shape;313;p9" descr="preencoded.png"/>
          <p:cNvPicPr/>
          <p:nvPr/>
        </p:nvPicPr>
        <p:blipFill>
          <a:blip r:embed="rId7"/>
          <a:stretch/>
        </p:blipFill>
        <p:spPr>
          <a:xfrm>
            <a:off x="7341120" y="5068800"/>
            <a:ext cx="293400" cy="293400"/>
          </a:xfrm>
          <a:prstGeom prst="rect">
            <a:avLst/>
          </a:prstGeom>
          <a:ln w="0">
            <a:noFill/>
          </a:ln>
        </p:spPr>
      </p:pic>
      <p:sp>
        <p:nvSpPr>
          <p:cNvPr id="302" name="Google Shape;314;p9"/>
          <p:cNvSpPr/>
          <p:nvPr/>
        </p:nvSpPr>
        <p:spPr>
          <a:xfrm>
            <a:off x="7725600" y="4813560"/>
            <a:ext cx="176436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50" b="1" strike="noStrike" spc="-1">
                <a:solidFill>
                  <a:srgbClr val="1B3A5C"/>
                </a:solidFill>
                <a:latin typeface="Calibri"/>
                <a:ea typeface="Calibri"/>
              </a:rPr>
              <a:t>Schatzki</a:t>
            </a:r>
            <a:endParaRPr lang="pt-BR" sz="1150" b="0" strike="noStrike" spc="-1">
              <a:latin typeface="Arial"/>
            </a:endParaRPr>
          </a:p>
        </p:txBody>
      </p:sp>
      <p:sp>
        <p:nvSpPr>
          <p:cNvPr id="303" name="Google Shape;315;p9"/>
          <p:cNvSpPr/>
          <p:nvPr/>
        </p:nvSpPr>
        <p:spPr>
          <a:xfrm>
            <a:off x="7725600" y="5124240"/>
            <a:ext cx="172800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strike="noStrike" spc="-1">
                <a:solidFill>
                  <a:srgbClr val="64748B"/>
                </a:solidFill>
                <a:latin typeface="Calibri"/>
                <a:ea typeface="Calibri"/>
              </a:rPr>
              <a:t>Teoria social das práticas</a:t>
            </a:r>
            <a:endParaRPr lang="pt-BR" sz="800" b="0" strike="noStrike" spc="-1">
              <a:latin typeface="Arial"/>
            </a:endParaRPr>
          </a:p>
        </p:txBody>
      </p:sp>
      <p:sp>
        <p:nvSpPr>
          <p:cNvPr id="304" name="Google Shape;316;p9"/>
          <p:cNvSpPr/>
          <p:nvPr/>
        </p:nvSpPr>
        <p:spPr>
          <a:xfrm>
            <a:off x="7822800" y="3039480"/>
            <a:ext cx="2331360" cy="914040"/>
          </a:xfrm>
          <a:prstGeom prst="roundRect">
            <a:avLst>
              <a:gd name="adj" fmla="val 7000"/>
            </a:avLst>
          </a:prstGeom>
          <a:solidFill>
            <a:srgbClr val="EAF1F8"/>
          </a:solidFill>
          <a:ln w="12700">
            <a:solidFill>
              <a:srgbClr val="1B3A5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5" name="Google Shape;317;p9"/>
          <p:cNvSpPr/>
          <p:nvPr/>
        </p:nvSpPr>
        <p:spPr>
          <a:xfrm>
            <a:off x="7914240" y="3295440"/>
            <a:ext cx="402120" cy="4021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06" name="Google Shape;318;p9" descr="preencoded.png"/>
          <p:cNvPicPr/>
          <p:nvPr/>
        </p:nvPicPr>
        <p:blipFill>
          <a:blip r:embed="rId8"/>
          <a:stretch/>
        </p:blipFill>
        <p:spPr>
          <a:xfrm>
            <a:off x="7968600" y="3349800"/>
            <a:ext cx="293400" cy="293400"/>
          </a:xfrm>
          <a:prstGeom prst="rect">
            <a:avLst/>
          </a:prstGeom>
          <a:ln w="0">
            <a:noFill/>
          </a:ln>
        </p:spPr>
      </p:pic>
      <p:sp>
        <p:nvSpPr>
          <p:cNvPr id="307" name="Google Shape;319;p9"/>
          <p:cNvSpPr/>
          <p:nvPr/>
        </p:nvSpPr>
        <p:spPr>
          <a:xfrm>
            <a:off x="8353080" y="3094200"/>
            <a:ext cx="176436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50" b="1" strike="noStrike" spc="-1">
                <a:solidFill>
                  <a:srgbClr val="1B3A5C"/>
                </a:solidFill>
                <a:latin typeface="Calibri"/>
                <a:ea typeface="Calibri"/>
              </a:rPr>
              <a:t>Orlikowski</a:t>
            </a:r>
            <a:endParaRPr lang="pt-BR" sz="1150" b="0" strike="noStrike" spc="-1">
              <a:latin typeface="Arial"/>
            </a:endParaRPr>
          </a:p>
        </p:txBody>
      </p:sp>
      <p:sp>
        <p:nvSpPr>
          <p:cNvPr id="308" name="Google Shape;320;p9"/>
          <p:cNvSpPr/>
          <p:nvPr/>
        </p:nvSpPr>
        <p:spPr>
          <a:xfrm>
            <a:off x="8353080" y="3405240"/>
            <a:ext cx="172800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strike="noStrike" spc="-1">
                <a:solidFill>
                  <a:srgbClr val="64748B"/>
                </a:solidFill>
                <a:latin typeface="Calibri"/>
                <a:ea typeface="Calibri"/>
              </a:rPr>
              <a:t>Sociomaterialidade e tecnologia</a:t>
            </a:r>
            <a:endParaRPr lang="pt-BR" sz="800" b="0" strike="noStrike" spc="-1">
              <a:latin typeface="Arial"/>
            </a:endParaRPr>
          </a:p>
        </p:txBody>
      </p:sp>
      <p:sp>
        <p:nvSpPr>
          <p:cNvPr id="309" name="Google Shape;321;p9"/>
          <p:cNvSpPr/>
          <p:nvPr/>
        </p:nvSpPr>
        <p:spPr>
          <a:xfrm>
            <a:off x="457200" y="651060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III Encontro de Pesquisa ENAP  |  PDMA/FUMEC – Doutorado e Mestrado em Administração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310" name="Google Shape;322;p9"/>
          <p:cNvSpPr/>
          <p:nvPr/>
        </p:nvSpPr>
        <p:spPr>
          <a:xfrm>
            <a:off x="11338560" y="651060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64748B"/>
                </a:solidFill>
                <a:latin typeface="Calibri"/>
                <a:ea typeface="Calibri"/>
              </a:rPr>
              <a:t>9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2230D36C048DA42B5B597D7A7006077" ma:contentTypeVersion="17" ma:contentTypeDescription="Crie um novo documento." ma:contentTypeScope="" ma:versionID="2b77902f318c931e5631018bf9817abb">
  <xsd:schema xmlns:xsd="http://www.w3.org/2001/XMLSchema" xmlns:xs="http://www.w3.org/2001/XMLSchema" xmlns:p="http://schemas.microsoft.com/office/2006/metadata/properties" xmlns:ns2="ee1fe255-0615-48a1-ba91-393d348c971f" xmlns:ns3="054ebd02-de20-4f3d-bcfc-d74775f94674" targetNamespace="http://schemas.microsoft.com/office/2006/metadata/properties" ma:root="true" ma:fieldsID="eac2c798558cf38cce49821b33d31573" ns2:_="" ns3:_="">
    <xsd:import namespace="ee1fe255-0615-48a1-ba91-393d348c971f"/>
    <xsd:import namespace="054ebd02-de20-4f3d-bcfc-d74775f94674"/>
    <xsd:element name="properties">
      <xsd:complexType>
        <xsd:sequence>
          <xsd:element name="documentManagement">
            <xsd:complexType>
              <xsd:all>
                <xsd:element ref="ns2:MigrationSource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3:MediaServiceLocation" minOccurs="0"/>
                <xsd:element ref="ns3:Nome_x0020_completo"/>
                <xsd:element ref="ns3:Link_x0020_do_x0020_Curr_x00ed_culo_x0020_Lattes" minOccurs="0"/>
                <xsd:element ref="ns3:Link_x0020_da_x0020_publica_x00e7__x00e3_o_x0020_do_x0020_TCC_x0020_no_x0020_Reposit_x00f3_rio_x0020_da_x0020_Ena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fe255-0615-48a1-ba91-393d348c971f" elementFormDefault="qualified">
    <xsd:import namespace="http://schemas.microsoft.com/office/2006/documentManagement/types"/>
    <xsd:import namespace="http://schemas.microsoft.com/office/infopath/2007/PartnerControls"/>
    <xsd:element name="MigrationSourceID" ma:index="8" nillable="true" ma:displayName="MigrationSourceID" ma:internalName="MigrationSourceID" ma:readOnly="true">
      <xsd:simpleType>
        <xsd:restriction base="dms:Text"/>
      </xsd:simpleType>
    </xsd:element>
    <xsd:element name="TaxCatchAll" ma:index="18" nillable="true" ma:displayName="Taxonomy Catch All Column" ma:hidden="true" ma:list="{5e75a7cf-954a-478a-8da0-7542fd2a84f0}" ma:internalName="TaxCatchAll" ma:showField="CatchAllData" ma:web="ee1fe255-0615-48a1-ba91-393d348c97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4ebd02-de20-4f3d-bcfc-d74775f946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db2b1072-0813-4abd-a7c6-700b29b2f1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Nome_x0020_completo" ma:index="22" ma:displayName="Nome completo" ma:internalName="Nome_x0020_completo">
      <xsd:simpleType>
        <xsd:restriction base="dms:Text">
          <xsd:maxLength value="255"/>
        </xsd:restriction>
      </xsd:simpleType>
    </xsd:element>
    <xsd:element name="Link_x0020_do_x0020_Curr_x00ed_culo_x0020_Lattes" ma:index="23" nillable="true" ma:displayName="Link do Currículo Lattes" ma:internalName="Link_x0020_do_x0020_Curr_x00ed_culo_x0020_Lattes">
      <xsd:simpleType>
        <xsd:restriction base="dms:Text"/>
      </xsd:simpleType>
    </xsd:element>
    <xsd:element name="Link_x0020_da_x0020_publica_x00e7__x00e3_o_x0020_do_x0020_TCC_x0020_no_x0020_Reposit_x00f3_rio_x0020_da_x0020_Enap" ma:index="24" nillable="true" ma:displayName="Link da publicação do TCC no Repositório da Enap" ma:internalName="Link_x0020_da_x0020_publica_x00e7__x00e3_o_x0020_do_x0020_TCC_x0020_no_x0020_Reposit_x00f3_rio_x0020_da_x0020_Enap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nk_x0020_do_x0020_Curr_x00ed_culo_x0020_Lattes xmlns="054ebd02-de20-4f3d-bcfc-d74775f94674" xsi:nil="true"/>
    <lcf76f155ced4ddcb4097134ff3c332f xmlns="054ebd02-de20-4f3d-bcfc-d74775f94674">
      <Terms xmlns="http://schemas.microsoft.com/office/infopath/2007/PartnerControls"/>
    </lcf76f155ced4ddcb4097134ff3c332f>
    <Link_x0020_da_x0020_publica_x00e7__x00e3_o_x0020_do_x0020_TCC_x0020_no_x0020_Reposit_x00f3_rio_x0020_da_x0020_Enap xmlns="054ebd02-de20-4f3d-bcfc-d74775f94674" xsi:nil="true"/>
    <TaxCatchAll xmlns="ee1fe255-0615-48a1-ba91-393d348c971f" xsi:nil="true"/>
    <Nome_x0020_completo xmlns="054ebd02-de20-4f3d-bcfc-d74775f94674"/>
  </documentManagement>
</p:properties>
</file>

<file path=customXml/itemProps1.xml><?xml version="1.0" encoding="utf-8"?>
<ds:datastoreItem xmlns:ds="http://schemas.openxmlformats.org/officeDocument/2006/customXml" ds:itemID="{EB40A187-1CE8-4E92-A0C0-EB942671E0B2}"/>
</file>

<file path=customXml/itemProps2.xml><?xml version="1.0" encoding="utf-8"?>
<ds:datastoreItem xmlns:ds="http://schemas.openxmlformats.org/officeDocument/2006/customXml" ds:itemID="{7E027E03-CE16-420D-A3AF-9902C5C3B720}"/>
</file>

<file path=customXml/itemProps3.xml><?xml version="1.0" encoding="utf-8"?>
<ds:datastoreItem xmlns:ds="http://schemas.openxmlformats.org/officeDocument/2006/customXml" ds:itemID="{18CE557A-D290-4D97-B817-497CA1E0CCC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1165</Words>
  <Application>Microsoft Office PowerPoint</Application>
  <PresentationFormat>Widescreen</PresentationFormat>
  <Paragraphs>254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</vt:lpstr>
      <vt:lpstr>DejaVu Sans</vt:lpstr>
      <vt:lpstr>Symbol</vt:lpstr>
      <vt:lpstr>Times New Roman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Lidiane Miriam Cesário</dc:creator>
  <dc:description/>
  <cp:lastModifiedBy>Lidiane Miriam da Silva Césario</cp:lastModifiedBy>
  <cp:revision>2</cp:revision>
  <dcterms:created xsi:type="dcterms:W3CDTF">2026-06-30T01:21:59Z</dcterms:created>
  <dcterms:modified xsi:type="dcterms:W3CDTF">2026-08-06T14:34:29Z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0x01010012230D36C048DA42B5B597D7A7006077</vt:lpwstr>
  </property>
</Properties>
</file>