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7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12192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Clique para mover o slide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pt-BR" sz="2000" b="0" strike="noStrike" spc="-1">
                <a:latin typeface="Arial"/>
              </a:rPr>
              <a:t>Clique para editar o formato de notas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pt-BR" sz="1400" b="0" strike="noStrike" spc="-1">
                <a:latin typeface="Times New Roman"/>
              </a:rPr>
              <a:t>&lt;cabeçalho&gt;</a:t>
            </a:r>
          </a:p>
        </p:txBody>
      </p:sp>
      <p:sp>
        <p:nvSpPr>
          <p:cNvPr id="41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pt-BR" sz="1400" b="0" strike="noStrike" spc="-1">
                <a:latin typeface="Times New Roman"/>
              </a:defRPr>
            </a:lvl1pPr>
          </a:lstStyle>
          <a:p>
            <a:pPr indent="0" algn="r">
              <a:buNone/>
            </a:pPr>
            <a:r>
              <a:rPr lang="pt-BR" sz="1400" b="0" strike="noStrike" spc="-1">
                <a:latin typeface="Times New Roman"/>
              </a:rPr>
              <a:t>&lt;data/hora&gt;</a:t>
            </a:r>
          </a:p>
        </p:txBody>
      </p:sp>
      <p:sp>
        <p:nvSpPr>
          <p:cNvPr id="42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pt-BR" sz="1400" b="0" strike="noStrike" spc="-1">
                <a:latin typeface="Times New Roman"/>
              </a:defRPr>
            </a:lvl1pPr>
          </a:lstStyle>
          <a:p>
            <a:pPr indent="0">
              <a:buNone/>
            </a:pPr>
            <a:r>
              <a:rPr lang="pt-BR" sz="1400" b="0" strike="noStrike" spc="-1">
                <a:latin typeface="Times New Roman"/>
              </a:rPr>
              <a:t>&lt;rodapé&gt;</a:t>
            </a:r>
          </a:p>
        </p:txBody>
      </p:sp>
      <p:sp>
        <p:nvSpPr>
          <p:cNvPr id="43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pt-BR" sz="1400" b="0" strike="noStrike" spc="-1">
                <a:latin typeface="Times New Roman"/>
              </a:defRPr>
            </a:lvl1pPr>
          </a:lstStyle>
          <a:p>
            <a:pPr indent="0" algn="r">
              <a:buNone/>
            </a:pPr>
            <a:fld id="{8B4029D9-8A42-4394-A4A8-292510EC6AC7}" type="slidenum">
              <a:rPr lang="pt-BR" sz="1400" b="0" strike="noStrike" spc="-1">
                <a:latin typeface="Times New Roman"/>
              </a:rPr>
              <a:t>‹nº›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6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367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BA173B9-816E-4A7D-909C-BA8CAE4FC1CA}" type="slidenum">
              <a:rPr lang="en-US" sz="1400" b="0" strike="noStrike" spc="-1">
                <a:latin typeface="Times New Roman"/>
              </a:rPr>
              <a:t>1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9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394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797A380-C74A-4575-8943-5332879A5D2B}" type="slidenum">
              <a:rPr lang="en-US" sz="1400" b="0" strike="noStrike" spc="-1">
                <a:latin typeface="Times New Roman"/>
              </a:rPr>
              <a:t>10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9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397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97CAD17-5F4D-44F4-97A2-A9E7A499DB19}" type="slidenum">
              <a:rPr lang="en-US" sz="1400" b="0" strike="noStrike" spc="-1">
                <a:latin typeface="Times New Roman"/>
              </a:rPr>
              <a:t>11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9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400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9CCD023-2D5D-4305-8595-81423DEC79F1}" type="slidenum">
              <a:rPr lang="en-US" sz="1400" b="0" strike="noStrike" spc="-1">
                <a:latin typeface="Times New Roman"/>
              </a:rPr>
              <a:t>12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40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403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974BDA9-F4DD-484B-8F6D-F896F1BACE7D}" type="slidenum">
              <a:rPr lang="en-US" sz="1400" b="0" strike="noStrike" spc="-1">
                <a:latin typeface="Times New Roman"/>
              </a:rPr>
              <a:t>13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40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406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512F952-39DC-4B2F-811C-D2E09C6BE71E}" type="slidenum">
              <a:rPr lang="en-US" sz="1400" b="0" strike="noStrike" spc="-1">
                <a:latin typeface="Times New Roman"/>
              </a:rPr>
              <a:t>14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40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409" name="PlaceHolder 3"/>
          <p:cNvSpPr>
            <a:spLocks noGrp="1"/>
          </p:cNvSpPr>
          <p:nvPr>
            <p:ph type="sldNum" idx="1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771D06C-9FDE-4012-A855-ACDD86FE45F8}" type="slidenum">
              <a:rPr lang="en-US" sz="1400" b="0" strike="noStrike" spc="-1">
                <a:latin typeface="Times New Roman"/>
              </a:rPr>
              <a:t>15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41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412" name="PlaceHolder 3"/>
          <p:cNvSpPr>
            <a:spLocks noGrp="1"/>
          </p:cNvSpPr>
          <p:nvPr>
            <p:ph type="sldNum" idx="1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B3DB321-FCCF-4A5A-8A00-838703A58AD1}" type="slidenum">
              <a:rPr lang="en-US" sz="1400" b="0" strike="noStrike" spc="-1">
                <a:latin typeface="Times New Roman"/>
              </a:rPr>
              <a:t>16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41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415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898C740-022D-4364-BBA3-DCD1EF44F86D}" type="slidenum">
              <a:rPr lang="en-US" sz="1400" b="0" strike="noStrike" spc="-1">
                <a:latin typeface="Times New Roman"/>
              </a:rPr>
              <a:t>17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41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418" name="PlaceHolder 3"/>
          <p:cNvSpPr>
            <a:spLocks noGrp="1"/>
          </p:cNvSpPr>
          <p:nvPr>
            <p:ph type="sldNum" idx="2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C83C498-81E9-492D-AAC4-752967E72BD5}" type="slidenum">
              <a:rPr lang="en-US" sz="1400" b="0" strike="noStrike" spc="-1">
                <a:latin typeface="Times New Roman"/>
              </a:rPr>
              <a:t>18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6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370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8C9AFAE-CC9A-4531-AE23-32AAF7C98E11}" type="slidenum">
              <a:rPr lang="en-US" sz="1400" b="0" strike="noStrike" spc="-1">
                <a:latin typeface="Times New Roman"/>
              </a:rPr>
              <a:t>2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7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373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CA4B916-17AD-4F25-8BF1-73463F9F4F84}" type="slidenum">
              <a:rPr lang="en-US" sz="1400" b="0" strike="noStrike" spc="-1">
                <a:latin typeface="Times New Roman"/>
              </a:rPr>
              <a:t>3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7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376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5A173DA-E133-4AA0-BFD7-EF2D479EF8E5}" type="slidenum">
              <a:rPr lang="en-US" sz="1400" b="0" strike="noStrike" spc="-1">
                <a:latin typeface="Times New Roman"/>
              </a:rPr>
              <a:t>4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7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379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00FF964-D0C8-40B5-97AB-D8684D959FA0}" type="slidenum">
              <a:rPr lang="en-US" sz="1400" b="0" strike="noStrike" spc="-1">
                <a:latin typeface="Times New Roman"/>
              </a:rPr>
              <a:t>5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8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382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E4BA9C6-628D-48FB-BB74-D2E487936084}" type="slidenum">
              <a:rPr lang="en-US" sz="1400" b="0" strike="noStrike" spc="-1">
                <a:latin typeface="Times New Roman"/>
              </a:rPr>
              <a:t>6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8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385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8DA465A-89A9-4114-8C96-A14247CDF44F}" type="slidenum">
              <a:rPr lang="en-US" sz="1400" b="0" strike="noStrike" spc="-1">
                <a:latin typeface="Times New Roman"/>
              </a:rPr>
              <a:t>7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8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388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61D6EBD-4FE2-4EBB-9895-7A7C8F4D0243}" type="slidenum">
              <a:rPr lang="en-US" sz="1400" b="0" strike="noStrike" spc="-1">
                <a:latin typeface="Times New Roman"/>
              </a:rPr>
              <a:t>8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9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pt-BR" sz="2000" b="0" strike="noStrike" spc="-1">
              <a:latin typeface="Arial"/>
            </a:endParaRPr>
          </a:p>
        </p:txBody>
      </p:sp>
      <p:sp>
        <p:nvSpPr>
          <p:cNvPr id="391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C5ABCA1-871B-4B30-88D3-E4726F6009ED}" type="slidenum">
              <a:rPr lang="en-US" sz="1400" b="0" strike="noStrike" spc="-1">
                <a:latin typeface="Times New Roman"/>
              </a:rPr>
              <a:t>9</a:t>
            </a:fld>
            <a:endParaRPr lang="pt-B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Clique para editar o formato do texto do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16;p1"/>
          <p:cNvSpPr/>
          <p:nvPr/>
        </p:nvSpPr>
        <p:spPr>
          <a:xfrm>
            <a:off x="914400" y="914400"/>
            <a:ext cx="1005480" cy="1005480"/>
          </a:xfrm>
          <a:prstGeom prst="ellipse">
            <a:avLst/>
          </a:prstGeom>
          <a:solidFill>
            <a:srgbClr val="2B357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5" name="Google Shape;17;p1" descr="preencoded.png"/>
          <p:cNvPicPr/>
          <p:nvPr/>
        </p:nvPicPr>
        <p:blipFill>
          <a:blip r:embed="rId3"/>
          <a:stretch/>
        </p:blipFill>
        <p:spPr>
          <a:xfrm>
            <a:off x="1166040" y="1166040"/>
            <a:ext cx="502560" cy="502560"/>
          </a:xfrm>
          <a:prstGeom prst="rect">
            <a:avLst/>
          </a:prstGeom>
          <a:ln w="0">
            <a:noFill/>
          </a:ln>
        </p:spPr>
      </p:pic>
      <p:sp>
        <p:nvSpPr>
          <p:cNvPr id="46" name="Google Shape;18;p1"/>
          <p:cNvSpPr/>
          <p:nvPr/>
        </p:nvSpPr>
        <p:spPr>
          <a:xfrm>
            <a:off x="822960" y="2331720"/>
            <a:ext cx="105152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4200" b="1" strike="noStrike" spc="-1">
                <a:solidFill>
                  <a:srgbClr val="FFFFFF"/>
                </a:solidFill>
                <a:latin typeface="Cambria"/>
                <a:ea typeface="Cambria"/>
              </a:rPr>
              <a:t>O PARADOXO DO CONTROLE</a:t>
            </a:r>
            <a:endParaRPr lang="pt-BR" sz="4200" b="0" strike="noStrike" spc="-1">
              <a:latin typeface="Arial"/>
            </a:endParaRPr>
          </a:p>
        </p:txBody>
      </p:sp>
      <p:sp>
        <p:nvSpPr>
          <p:cNvPr id="47" name="Google Shape;19;p1"/>
          <p:cNvSpPr/>
          <p:nvPr/>
        </p:nvSpPr>
        <p:spPr>
          <a:xfrm>
            <a:off x="822960" y="3246120"/>
            <a:ext cx="9692280" cy="100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900" b="0" i="1" strike="noStrike" spc="-1">
                <a:solidFill>
                  <a:srgbClr val="CADCFC"/>
                </a:solidFill>
                <a:latin typeface="Calibri"/>
                <a:ea typeface="Calibri"/>
              </a:rPr>
              <a:t>Burocracia e Capacidade Administrativa na Gestão da Frequência Funcional em Escolas Públicas Estaduais Mineiras</a:t>
            </a:r>
            <a:endParaRPr lang="pt-BR" sz="1900" b="0" strike="noStrike" spc="-1">
              <a:latin typeface="Arial"/>
            </a:endParaRPr>
          </a:p>
        </p:txBody>
      </p:sp>
      <p:cxnSp>
        <p:nvCxnSpPr>
          <p:cNvPr id="48" name="Google Shape;20;p1"/>
          <p:cNvCxnSpPr/>
          <p:nvPr/>
        </p:nvCxnSpPr>
        <p:spPr>
          <a:xfrm>
            <a:off x="822960" y="4572000"/>
            <a:ext cx="2194920" cy="360"/>
          </a:xfrm>
          <a:prstGeom prst="straightConnector1">
            <a:avLst/>
          </a:prstGeom>
          <a:ln w="31750">
            <a:solidFill>
              <a:srgbClr val="1B8A5A"/>
            </a:solidFill>
            <a:round/>
          </a:ln>
        </p:spPr>
      </p:cxnSp>
      <p:sp>
        <p:nvSpPr>
          <p:cNvPr id="49" name="Google Shape;21;p1"/>
          <p:cNvSpPr/>
          <p:nvPr/>
        </p:nvSpPr>
        <p:spPr>
          <a:xfrm>
            <a:off x="822960" y="4846320"/>
            <a:ext cx="8686440" cy="1188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30000"/>
              </a:lnSpc>
              <a:tabLst>
                <a:tab pos="0" algn="l"/>
              </a:tabLst>
            </a:pPr>
            <a:r>
              <a:rPr lang="en-US" sz="1400" b="1" strike="noStrike" spc="-1" dirty="0">
                <a:solidFill>
                  <a:srgbClr val="EEF3FD"/>
                </a:solidFill>
                <a:latin typeface="Calibri"/>
                <a:ea typeface="Calibri"/>
              </a:rPr>
              <a:t>Lidiane Miriam da Silva </a:t>
            </a:r>
            <a:r>
              <a:rPr lang="en-US" sz="1400" b="1" strike="noStrike" spc="-1" dirty="0" err="1" smtClean="0">
                <a:solidFill>
                  <a:srgbClr val="EEF3FD"/>
                </a:solidFill>
                <a:latin typeface="Calibri"/>
                <a:ea typeface="Calibri"/>
              </a:rPr>
              <a:t>Cesário</a:t>
            </a:r>
            <a:r>
              <a:rPr lang="en-US" sz="1400" b="1" strike="noStrike" spc="-1" dirty="0" smtClean="0">
                <a:solidFill>
                  <a:srgbClr val="EEF3FD"/>
                </a:solidFill>
                <a:latin typeface="Calibri"/>
                <a:ea typeface="Calibri"/>
              </a:rPr>
              <a:t>/</a:t>
            </a:r>
            <a:r>
              <a:rPr lang="en-US" sz="1400" b="1" strike="noStrike" spc="-1" dirty="0" err="1" smtClean="0">
                <a:solidFill>
                  <a:srgbClr val="EEF3FD"/>
                </a:solidFill>
                <a:latin typeface="Calibri"/>
                <a:ea typeface="Calibri"/>
              </a:rPr>
              <a:t>Letícia</a:t>
            </a:r>
            <a:r>
              <a:rPr lang="en-US" sz="1400" b="1" strike="noStrike" spc="-1" dirty="0" smtClean="0">
                <a:solidFill>
                  <a:srgbClr val="EEF3FD"/>
                </a:solidFill>
                <a:latin typeface="Calibri"/>
                <a:ea typeface="Calibri"/>
              </a:rPr>
              <a:t> Campos </a:t>
            </a:r>
            <a:r>
              <a:rPr lang="en-US" sz="1400" b="1" strike="noStrike" spc="-1" dirty="0" err="1" smtClean="0">
                <a:solidFill>
                  <a:srgbClr val="EEF3FD"/>
                </a:solidFill>
                <a:latin typeface="Calibri"/>
                <a:ea typeface="Calibri"/>
              </a:rPr>
              <a:t>Farnezi</a:t>
            </a:r>
            <a:r>
              <a:rPr lang="en-US" sz="1400" b="1" strike="noStrike" spc="-1" dirty="0" smtClean="0">
                <a:solidFill>
                  <a:srgbClr val="EEF3FD"/>
                </a:solidFill>
                <a:latin typeface="Calibri"/>
                <a:ea typeface="Calibri"/>
              </a:rPr>
              <a:t> de Paula</a:t>
            </a:r>
            <a:endParaRPr lang="pt-BR" sz="1400" b="0" strike="noStrike" spc="-1" dirty="0">
              <a:latin typeface="Arial"/>
            </a:endParaRPr>
          </a:p>
          <a:p>
            <a:pPr>
              <a:lnSpc>
                <a:spcPct val="130000"/>
              </a:lnSpc>
              <a:tabLst>
                <a:tab pos="0" algn="l"/>
              </a:tabLst>
            </a:pPr>
            <a:r>
              <a:rPr lang="en-US" sz="1400" b="0" strike="noStrike" spc="-1" dirty="0" err="1">
                <a:solidFill>
                  <a:srgbClr val="EEF3FD"/>
                </a:solidFill>
                <a:latin typeface="Calibri"/>
                <a:ea typeface="Calibri"/>
              </a:rPr>
              <a:t>Programa</a:t>
            </a:r>
            <a:r>
              <a:rPr lang="en-US" sz="1400" b="0" strike="noStrike" spc="-1" dirty="0">
                <a:solidFill>
                  <a:srgbClr val="EEF3FD"/>
                </a:solidFill>
                <a:latin typeface="Calibri"/>
                <a:ea typeface="Calibri"/>
              </a:rPr>
              <a:t> de </a:t>
            </a:r>
            <a:r>
              <a:rPr lang="en-US" sz="1400" b="0" strike="noStrike" spc="-1" dirty="0" err="1">
                <a:solidFill>
                  <a:srgbClr val="EEF3FD"/>
                </a:solidFill>
                <a:latin typeface="Calibri"/>
                <a:ea typeface="Calibri"/>
              </a:rPr>
              <a:t>Doutorado</a:t>
            </a:r>
            <a:r>
              <a:rPr lang="en-US" sz="1400" b="0" strike="noStrike" spc="-1" dirty="0">
                <a:solidFill>
                  <a:srgbClr val="EEF3FD"/>
                </a:solidFill>
                <a:latin typeface="Calibri"/>
                <a:ea typeface="Calibri"/>
              </a:rPr>
              <a:t> e </a:t>
            </a:r>
            <a:r>
              <a:rPr lang="en-US" sz="1400" b="0" strike="noStrike" spc="-1" dirty="0" err="1">
                <a:solidFill>
                  <a:srgbClr val="EEF3FD"/>
                </a:solidFill>
                <a:latin typeface="Calibri"/>
                <a:ea typeface="Calibri"/>
              </a:rPr>
              <a:t>Mestrado</a:t>
            </a:r>
            <a:r>
              <a:rPr lang="en-US" sz="1400" b="0" strike="noStrike" spc="-1" dirty="0">
                <a:solidFill>
                  <a:srgbClr val="EEF3FD"/>
                </a:solidFill>
                <a:latin typeface="Calibri"/>
                <a:ea typeface="Calibri"/>
              </a:rPr>
              <a:t> </a:t>
            </a:r>
            <a:r>
              <a:rPr lang="en-US" sz="1400" b="0" strike="noStrike" spc="-1" dirty="0" err="1">
                <a:solidFill>
                  <a:srgbClr val="EEF3FD"/>
                </a:solidFill>
                <a:latin typeface="Calibri"/>
                <a:ea typeface="Calibri"/>
              </a:rPr>
              <a:t>em</a:t>
            </a:r>
            <a:r>
              <a:rPr lang="en-US" sz="1400" b="0" strike="noStrike" spc="-1" dirty="0">
                <a:solidFill>
                  <a:srgbClr val="EEF3FD"/>
                </a:solidFill>
                <a:latin typeface="Calibri"/>
                <a:ea typeface="Calibri"/>
              </a:rPr>
              <a:t> </a:t>
            </a:r>
            <a:r>
              <a:rPr lang="en-US" sz="1400" b="0" strike="noStrike" spc="-1" dirty="0" err="1">
                <a:solidFill>
                  <a:srgbClr val="EEF3FD"/>
                </a:solidFill>
                <a:latin typeface="Calibri"/>
                <a:ea typeface="Calibri"/>
              </a:rPr>
              <a:t>Administração</a:t>
            </a:r>
            <a:r>
              <a:rPr lang="en-US" sz="1400" b="0" strike="noStrike" spc="-1" dirty="0">
                <a:solidFill>
                  <a:srgbClr val="EEF3FD"/>
                </a:solidFill>
                <a:latin typeface="Calibri"/>
                <a:ea typeface="Calibri"/>
              </a:rPr>
              <a:t> - PDMA/</a:t>
            </a:r>
            <a:r>
              <a:rPr lang="en-US" sz="1400" b="0" strike="noStrike" spc="-1" dirty="0" err="1">
                <a:solidFill>
                  <a:srgbClr val="EEF3FD"/>
                </a:solidFill>
                <a:latin typeface="Calibri"/>
                <a:ea typeface="Calibri"/>
              </a:rPr>
              <a:t>Universidade</a:t>
            </a:r>
            <a:r>
              <a:rPr lang="en-US" sz="1400" b="0" strike="noStrike" spc="-1" dirty="0">
                <a:solidFill>
                  <a:srgbClr val="EEF3FD"/>
                </a:solidFill>
                <a:latin typeface="Calibri"/>
                <a:ea typeface="Calibri"/>
              </a:rPr>
              <a:t> FUMEC</a:t>
            </a:r>
            <a:endParaRPr lang="pt-BR" sz="1400" b="0" strike="noStrike" spc="-1" dirty="0">
              <a:latin typeface="Arial"/>
            </a:endParaRPr>
          </a:p>
          <a:p>
            <a:pPr>
              <a:lnSpc>
                <a:spcPct val="130000"/>
              </a:lnSpc>
              <a:tabLst>
                <a:tab pos="0" algn="l"/>
              </a:tabLst>
            </a:pPr>
            <a:r>
              <a:rPr lang="en-US" sz="1400" b="0" strike="noStrike" spc="-1" dirty="0">
                <a:solidFill>
                  <a:srgbClr val="EEF3FD"/>
                </a:solidFill>
                <a:latin typeface="Calibri"/>
                <a:ea typeface="Calibri"/>
              </a:rPr>
              <a:t>III </a:t>
            </a:r>
            <a:r>
              <a:rPr lang="en-US" sz="1400" b="0" strike="noStrike" spc="-1" dirty="0" err="1">
                <a:solidFill>
                  <a:srgbClr val="EEF3FD"/>
                </a:solidFill>
                <a:latin typeface="Calibri"/>
                <a:ea typeface="Calibri"/>
              </a:rPr>
              <a:t>Encontro</a:t>
            </a:r>
            <a:r>
              <a:rPr lang="en-US" sz="1400" b="0" strike="noStrike" spc="-1" dirty="0">
                <a:solidFill>
                  <a:srgbClr val="EEF3FD"/>
                </a:solidFill>
                <a:latin typeface="Calibri"/>
                <a:ea typeface="Calibri"/>
              </a:rPr>
              <a:t> de </a:t>
            </a:r>
            <a:r>
              <a:rPr lang="en-US" sz="1400" b="0" strike="noStrike" spc="-1" dirty="0" err="1">
                <a:solidFill>
                  <a:srgbClr val="EEF3FD"/>
                </a:solidFill>
                <a:latin typeface="Calibri"/>
                <a:ea typeface="Calibri"/>
              </a:rPr>
              <a:t>Pesquisa</a:t>
            </a:r>
            <a:r>
              <a:rPr lang="en-US" sz="1400" b="0" strike="noStrike" spc="-1" dirty="0">
                <a:solidFill>
                  <a:srgbClr val="EEF3FD"/>
                </a:solidFill>
                <a:latin typeface="Calibri"/>
                <a:ea typeface="Calibri"/>
              </a:rPr>
              <a:t> da ENAP</a:t>
            </a:r>
            <a:endParaRPr lang="pt-BR" sz="1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20;p10"/>
          <p:cNvSpPr/>
          <p:nvPr/>
        </p:nvSpPr>
        <p:spPr>
          <a:xfrm>
            <a:off x="640080" y="384120"/>
            <a:ext cx="109112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000" b="1" strike="noStrike" spc="-1">
                <a:solidFill>
                  <a:srgbClr val="1E2761"/>
                </a:solidFill>
                <a:latin typeface="Cambria"/>
                <a:ea typeface="Cambria"/>
              </a:rPr>
              <a:t>Referencial teórico</a:t>
            </a:r>
            <a:endParaRPr lang="pt-BR" sz="3000" b="0" strike="noStrike" spc="-1">
              <a:latin typeface="Arial"/>
            </a:endParaRPr>
          </a:p>
        </p:txBody>
      </p:sp>
      <p:sp>
        <p:nvSpPr>
          <p:cNvPr id="204" name="Google Shape;221;p10"/>
          <p:cNvSpPr/>
          <p:nvPr/>
        </p:nvSpPr>
        <p:spPr>
          <a:xfrm>
            <a:off x="778680" y="1600200"/>
            <a:ext cx="1965600" cy="914040"/>
          </a:xfrm>
          <a:prstGeom prst="roundRect">
            <a:avLst>
              <a:gd name="adj" fmla="val 7000"/>
            </a:avLst>
          </a:prstGeom>
          <a:solidFill>
            <a:srgbClr val="EEF3FD"/>
          </a:solidFill>
          <a:ln w="0">
            <a:noFill/>
          </a:ln>
          <a:effectLst>
            <a:outerShdw blurRad="63360" dist="25455" dir="2700000" algn="bl" rotWithShape="0">
              <a:srgbClr val="000000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5" name="Google Shape;222;p10"/>
          <p:cNvSpPr/>
          <p:nvPr/>
        </p:nvSpPr>
        <p:spPr>
          <a:xfrm>
            <a:off x="824400" y="1600200"/>
            <a:ext cx="187416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1E2761"/>
                </a:solidFill>
                <a:latin typeface="Calibri"/>
                <a:ea typeface="Calibri"/>
              </a:rPr>
              <a:t>Taylor</a:t>
            </a:r>
            <a:endParaRPr lang="pt-BR" sz="1250" b="0" strike="noStrike" spc="-1">
              <a:latin typeface="Arial"/>
            </a:endParaRPr>
          </a:p>
        </p:txBody>
      </p:sp>
      <p:pic>
        <p:nvPicPr>
          <p:cNvPr id="206" name="Google Shape;223;p10" descr="preencoded.png"/>
          <p:cNvPicPr/>
          <p:nvPr/>
        </p:nvPicPr>
        <p:blipFill>
          <a:blip r:embed="rId3"/>
          <a:stretch/>
        </p:blipFill>
        <p:spPr>
          <a:xfrm>
            <a:off x="2763000" y="1974960"/>
            <a:ext cx="164160" cy="164160"/>
          </a:xfrm>
          <a:prstGeom prst="rect">
            <a:avLst/>
          </a:prstGeom>
          <a:ln w="0">
            <a:noFill/>
          </a:ln>
        </p:spPr>
      </p:pic>
      <p:sp>
        <p:nvSpPr>
          <p:cNvPr id="207" name="Google Shape;224;p10"/>
          <p:cNvSpPr/>
          <p:nvPr/>
        </p:nvSpPr>
        <p:spPr>
          <a:xfrm>
            <a:off x="2945880" y="1600200"/>
            <a:ext cx="1965600" cy="914040"/>
          </a:xfrm>
          <a:prstGeom prst="roundRect">
            <a:avLst>
              <a:gd name="adj" fmla="val 7000"/>
            </a:avLst>
          </a:prstGeom>
          <a:solidFill>
            <a:srgbClr val="EEF3FD"/>
          </a:solidFill>
          <a:ln w="0">
            <a:noFill/>
          </a:ln>
          <a:effectLst>
            <a:outerShdw blurRad="63360" dist="25455" dir="2700000" algn="bl" rotWithShape="0">
              <a:srgbClr val="000000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8" name="Google Shape;225;p10"/>
          <p:cNvSpPr/>
          <p:nvPr/>
        </p:nvSpPr>
        <p:spPr>
          <a:xfrm>
            <a:off x="2991600" y="1600200"/>
            <a:ext cx="187416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1E2761"/>
                </a:solidFill>
                <a:latin typeface="Calibri"/>
                <a:ea typeface="Calibri"/>
              </a:rPr>
              <a:t>Fayol</a:t>
            </a:r>
            <a:endParaRPr lang="pt-BR" sz="1250" b="0" strike="noStrike" spc="-1">
              <a:latin typeface="Arial"/>
            </a:endParaRPr>
          </a:p>
        </p:txBody>
      </p:sp>
      <p:pic>
        <p:nvPicPr>
          <p:cNvPr id="209" name="Google Shape;226;p10" descr="preencoded.png"/>
          <p:cNvPicPr/>
          <p:nvPr/>
        </p:nvPicPr>
        <p:blipFill>
          <a:blip r:embed="rId3"/>
          <a:stretch/>
        </p:blipFill>
        <p:spPr>
          <a:xfrm>
            <a:off x="4929840" y="1974960"/>
            <a:ext cx="164160" cy="164160"/>
          </a:xfrm>
          <a:prstGeom prst="rect">
            <a:avLst/>
          </a:prstGeom>
          <a:ln w="0">
            <a:noFill/>
          </a:ln>
        </p:spPr>
      </p:pic>
      <p:sp>
        <p:nvSpPr>
          <p:cNvPr id="210" name="Google Shape;227;p10"/>
          <p:cNvSpPr/>
          <p:nvPr/>
        </p:nvSpPr>
        <p:spPr>
          <a:xfrm>
            <a:off x="5112720" y="1600200"/>
            <a:ext cx="1965600" cy="914040"/>
          </a:xfrm>
          <a:prstGeom prst="roundRect">
            <a:avLst>
              <a:gd name="adj" fmla="val 7000"/>
            </a:avLst>
          </a:prstGeom>
          <a:solidFill>
            <a:srgbClr val="EEF3FD"/>
          </a:solidFill>
          <a:ln w="0">
            <a:noFill/>
          </a:ln>
          <a:effectLst>
            <a:outerShdw blurRad="63360" dist="25455" dir="2700000" algn="bl" rotWithShape="0">
              <a:srgbClr val="000000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1" name="Google Shape;228;p10"/>
          <p:cNvSpPr/>
          <p:nvPr/>
        </p:nvSpPr>
        <p:spPr>
          <a:xfrm>
            <a:off x="5158440" y="1600200"/>
            <a:ext cx="187416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1E2761"/>
                </a:solidFill>
                <a:latin typeface="Calibri"/>
                <a:ea typeface="Calibri"/>
              </a:rPr>
              <a:t>Weber</a:t>
            </a:r>
            <a:endParaRPr lang="pt-BR" sz="1250" b="0" strike="noStrike" spc="-1">
              <a:latin typeface="Arial"/>
            </a:endParaRPr>
          </a:p>
        </p:txBody>
      </p:sp>
      <p:pic>
        <p:nvPicPr>
          <p:cNvPr id="212" name="Google Shape;229;p10" descr="preencoded.png"/>
          <p:cNvPicPr/>
          <p:nvPr/>
        </p:nvPicPr>
        <p:blipFill>
          <a:blip r:embed="rId3"/>
          <a:stretch/>
        </p:blipFill>
        <p:spPr>
          <a:xfrm>
            <a:off x="7097040" y="1974960"/>
            <a:ext cx="164160" cy="164160"/>
          </a:xfrm>
          <a:prstGeom prst="rect">
            <a:avLst/>
          </a:prstGeom>
          <a:ln w="0">
            <a:noFill/>
          </a:ln>
        </p:spPr>
      </p:pic>
      <p:sp>
        <p:nvSpPr>
          <p:cNvPr id="213" name="Google Shape;230;p10"/>
          <p:cNvSpPr/>
          <p:nvPr/>
        </p:nvSpPr>
        <p:spPr>
          <a:xfrm>
            <a:off x="7279920" y="1600200"/>
            <a:ext cx="1965600" cy="914040"/>
          </a:xfrm>
          <a:prstGeom prst="roundRect">
            <a:avLst>
              <a:gd name="adj" fmla="val 7000"/>
            </a:avLst>
          </a:prstGeom>
          <a:solidFill>
            <a:srgbClr val="EEF3FD"/>
          </a:solidFill>
          <a:ln w="0">
            <a:noFill/>
          </a:ln>
          <a:effectLst>
            <a:outerShdw blurRad="63360" dist="25455" dir="2700000" algn="bl" rotWithShape="0">
              <a:srgbClr val="000000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4" name="Google Shape;231;p10"/>
          <p:cNvSpPr/>
          <p:nvPr/>
        </p:nvSpPr>
        <p:spPr>
          <a:xfrm>
            <a:off x="7325640" y="1600200"/>
            <a:ext cx="187416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1E2761"/>
                </a:solidFill>
                <a:latin typeface="Calibri"/>
                <a:ea typeface="Calibri"/>
              </a:rPr>
              <a:t>Hood</a:t>
            </a:r>
            <a:endParaRPr lang="pt-BR" sz="1250" b="0" strike="noStrike" spc="-1">
              <a:latin typeface="Arial"/>
            </a:endParaRPr>
          </a:p>
        </p:txBody>
      </p:sp>
      <p:pic>
        <p:nvPicPr>
          <p:cNvPr id="215" name="Google Shape;232;p10" descr="preencoded.png"/>
          <p:cNvPicPr/>
          <p:nvPr/>
        </p:nvPicPr>
        <p:blipFill>
          <a:blip r:embed="rId3"/>
          <a:stretch/>
        </p:blipFill>
        <p:spPr>
          <a:xfrm>
            <a:off x="9264240" y="1974960"/>
            <a:ext cx="164160" cy="164160"/>
          </a:xfrm>
          <a:prstGeom prst="rect">
            <a:avLst/>
          </a:prstGeom>
          <a:ln w="0">
            <a:noFill/>
          </a:ln>
        </p:spPr>
      </p:pic>
      <p:sp>
        <p:nvSpPr>
          <p:cNvPr id="216" name="Google Shape;233;p10"/>
          <p:cNvSpPr/>
          <p:nvPr/>
        </p:nvSpPr>
        <p:spPr>
          <a:xfrm>
            <a:off x="9447120" y="1600200"/>
            <a:ext cx="1965600" cy="914040"/>
          </a:xfrm>
          <a:prstGeom prst="roundRect">
            <a:avLst>
              <a:gd name="adj" fmla="val 7000"/>
            </a:avLst>
          </a:prstGeom>
          <a:solidFill>
            <a:srgbClr val="EEF3FD"/>
          </a:solidFill>
          <a:ln w="0">
            <a:noFill/>
          </a:ln>
          <a:effectLst>
            <a:outerShdw blurRad="63360" dist="25455" dir="2700000" algn="bl" rotWithShape="0">
              <a:srgbClr val="000000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7" name="Google Shape;234;p10"/>
          <p:cNvSpPr/>
          <p:nvPr/>
        </p:nvSpPr>
        <p:spPr>
          <a:xfrm>
            <a:off x="9492840" y="1600200"/>
            <a:ext cx="187416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1E2761"/>
                </a:solidFill>
                <a:latin typeface="Calibri"/>
                <a:ea typeface="Calibri"/>
              </a:rPr>
              <a:t>Bresser-Pereira</a:t>
            </a:r>
            <a:endParaRPr lang="pt-BR" sz="1250" b="0" strike="noStrike" spc="-1">
              <a:latin typeface="Arial"/>
            </a:endParaRPr>
          </a:p>
        </p:txBody>
      </p:sp>
      <p:sp>
        <p:nvSpPr>
          <p:cNvPr id="218" name="Google Shape;235;p10"/>
          <p:cNvSpPr/>
          <p:nvPr/>
        </p:nvSpPr>
        <p:spPr>
          <a:xfrm>
            <a:off x="778680" y="3017520"/>
            <a:ext cx="1965600" cy="914040"/>
          </a:xfrm>
          <a:prstGeom prst="roundRect">
            <a:avLst>
              <a:gd name="adj" fmla="val 7000"/>
            </a:avLst>
          </a:prstGeom>
          <a:solidFill>
            <a:srgbClr val="1E2761"/>
          </a:solidFill>
          <a:ln w="0">
            <a:noFill/>
          </a:ln>
          <a:effectLst>
            <a:outerShdw blurRad="63360" dist="25455" dir="2700000" algn="bl" rotWithShape="0">
              <a:srgbClr val="000000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9" name="Google Shape;236;p10"/>
          <p:cNvSpPr/>
          <p:nvPr/>
        </p:nvSpPr>
        <p:spPr>
          <a:xfrm>
            <a:off x="824400" y="3017520"/>
            <a:ext cx="187416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FFFFFF"/>
                </a:solidFill>
                <a:latin typeface="Calibri"/>
                <a:ea typeface="Calibri"/>
              </a:rPr>
              <a:t>Abrucio</a:t>
            </a:r>
            <a:endParaRPr lang="pt-BR" sz="1250" b="0" strike="noStrike" spc="-1">
              <a:latin typeface="Arial"/>
            </a:endParaRPr>
          </a:p>
        </p:txBody>
      </p:sp>
      <p:pic>
        <p:nvPicPr>
          <p:cNvPr id="220" name="Google Shape;237;p10" descr="preencoded.png"/>
          <p:cNvPicPr/>
          <p:nvPr/>
        </p:nvPicPr>
        <p:blipFill>
          <a:blip r:embed="rId3"/>
          <a:stretch/>
        </p:blipFill>
        <p:spPr>
          <a:xfrm>
            <a:off x="2763000" y="3392280"/>
            <a:ext cx="164160" cy="164160"/>
          </a:xfrm>
          <a:prstGeom prst="rect">
            <a:avLst/>
          </a:prstGeom>
          <a:ln w="0">
            <a:noFill/>
          </a:ln>
        </p:spPr>
      </p:pic>
      <p:sp>
        <p:nvSpPr>
          <p:cNvPr id="221" name="Google Shape;238;p10"/>
          <p:cNvSpPr/>
          <p:nvPr/>
        </p:nvSpPr>
        <p:spPr>
          <a:xfrm>
            <a:off x="2945880" y="3017520"/>
            <a:ext cx="1965600" cy="914040"/>
          </a:xfrm>
          <a:prstGeom prst="roundRect">
            <a:avLst>
              <a:gd name="adj" fmla="val 7000"/>
            </a:avLst>
          </a:prstGeom>
          <a:solidFill>
            <a:srgbClr val="1E2761"/>
          </a:solidFill>
          <a:ln w="0">
            <a:noFill/>
          </a:ln>
          <a:effectLst>
            <a:outerShdw blurRad="63360" dist="25455" dir="2700000" algn="bl" rotWithShape="0">
              <a:srgbClr val="000000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2" name="Google Shape;239;p10"/>
          <p:cNvSpPr/>
          <p:nvPr/>
        </p:nvSpPr>
        <p:spPr>
          <a:xfrm>
            <a:off x="2991600" y="3017520"/>
            <a:ext cx="187416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FFFFFF"/>
                </a:solidFill>
                <a:latin typeface="Calibri"/>
                <a:ea typeface="Calibri"/>
              </a:rPr>
              <a:t>Lipsky</a:t>
            </a:r>
            <a:endParaRPr lang="pt-BR" sz="1250" b="0" strike="noStrike" spc="-1">
              <a:latin typeface="Arial"/>
            </a:endParaRPr>
          </a:p>
        </p:txBody>
      </p:sp>
      <p:pic>
        <p:nvPicPr>
          <p:cNvPr id="223" name="Google Shape;240;p10" descr="preencoded.png"/>
          <p:cNvPicPr/>
          <p:nvPr/>
        </p:nvPicPr>
        <p:blipFill>
          <a:blip r:embed="rId3"/>
          <a:stretch/>
        </p:blipFill>
        <p:spPr>
          <a:xfrm>
            <a:off x="4929840" y="3392280"/>
            <a:ext cx="164160" cy="164160"/>
          </a:xfrm>
          <a:prstGeom prst="rect">
            <a:avLst/>
          </a:prstGeom>
          <a:ln w="0">
            <a:noFill/>
          </a:ln>
        </p:spPr>
      </p:pic>
      <p:sp>
        <p:nvSpPr>
          <p:cNvPr id="224" name="Google Shape;241;p10"/>
          <p:cNvSpPr/>
          <p:nvPr/>
        </p:nvSpPr>
        <p:spPr>
          <a:xfrm>
            <a:off x="5112720" y="3017520"/>
            <a:ext cx="1965600" cy="914040"/>
          </a:xfrm>
          <a:prstGeom prst="roundRect">
            <a:avLst>
              <a:gd name="adj" fmla="val 7000"/>
            </a:avLst>
          </a:prstGeom>
          <a:solidFill>
            <a:srgbClr val="1E2761"/>
          </a:solidFill>
          <a:ln w="0">
            <a:noFill/>
          </a:ln>
          <a:effectLst>
            <a:outerShdw blurRad="63360" dist="25455" dir="2700000" algn="bl" rotWithShape="0">
              <a:srgbClr val="000000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5" name="Google Shape;242;p10"/>
          <p:cNvSpPr/>
          <p:nvPr/>
        </p:nvSpPr>
        <p:spPr>
          <a:xfrm>
            <a:off x="5158440" y="3017520"/>
            <a:ext cx="187416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FFFFFF"/>
                </a:solidFill>
                <a:latin typeface="Calibri"/>
                <a:ea typeface="Calibri"/>
              </a:rPr>
              <a:t>Pires &amp; Gomide</a:t>
            </a:r>
            <a:endParaRPr lang="pt-BR" sz="1250" b="0" strike="noStrike" spc="-1">
              <a:latin typeface="Arial"/>
            </a:endParaRPr>
          </a:p>
        </p:txBody>
      </p:sp>
      <p:pic>
        <p:nvPicPr>
          <p:cNvPr id="226" name="Google Shape;243;p10" descr="preencoded.png"/>
          <p:cNvPicPr/>
          <p:nvPr/>
        </p:nvPicPr>
        <p:blipFill>
          <a:blip r:embed="rId3"/>
          <a:stretch/>
        </p:blipFill>
        <p:spPr>
          <a:xfrm>
            <a:off x="7097040" y="3392280"/>
            <a:ext cx="164160" cy="164160"/>
          </a:xfrm>
          <a:prstGeom prst="rect">
            <a:avLst/>
          </a:prstGeom>
          <a:ln w="0">
            <a:noFill/>
          </a:ln>
        </p:spPr>
      </p:pic>
      <p:sp>
        <p:nvSpPr>
          <p:cNvPr id="227" name="Google Shape;244;p10"/>
          <p:cNvSpPr/>
          <p:nvPr/>
        </p:nvSpPr>
        <p:spPr>
          <a:xfrm>
            <a:off x="7279920" y="3017520"/>
            <a:ext cx="1965600" cy="914040"/>
          </a:xfrm>
          <a:prstGeom prst="roundRect">
            <a:avLst>
              <a:gd name="adj" fmla="val 7000"/>
            </a:avLst>
          </a:prstGeom>
          <a:solidFill>
            <a:srgbClr val="1E2761"/>
          </a:solidFill>
          <a:ln w="0">
            <a:noFill/>
          </a:ln>
          <a:effectLst>
            <a:outerShdw blurRad="63360" dist="25455" dir="2700000" algn="bl" rotWithShape="0">
              <a:srgbClr val="000000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8" name="Google Shape;245;p10"/>
          <p:cNvSpPr/>
          <p:nvPr/>
        </p:nvSpPr>
        <p:spPr>
          <a:xfrm>
            <a:off x="7325640" y="3017520"/>
            <a:ext cx="187416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FFFFFF"/>
                </a:solidFill>
                <a:latin typeface="Calibri"/>
                <a:ea typeface="Calibri"/>
              </a:rPr>
              <a:t>Schatzki</a:t>
            </a:r>
            <a:endParaRPr lang="pt-BR" sz="1250" b="0" strike="noStrike" spc="-1">
              <a:latin typeface="Arial"/>
            </a:endParaRPr>
          </a:p>
        </p:txBody>
      </p:sp>
      <p:pic>
        <p:nvPicPr>
          <p:cNvPr id="229" name="Google Shape;246;p10" descr="preencoded.png"/>
          <p:cNvPicPr/>
          <p:nvPr/>
        </p:nvPicPr>
        <p:blipFill>
          <a:blip r:embed="rId3"/>
          <a:stretch/>
        </p:blipFill>
        <p:spPr>
          <a:xfrm>
            <a:off x="9264240" y="3392280"/>
            <a:ext cx="164160" cy="164160"/>
          </a:xfrm>
          <a:prstGeom prst="rect">
            <a:avLst/>
          </a:prstGeom>
          <a:ln w="0">
            <a:noFill/>
          </a:ln>
        </p:spPr>
      </p:pic>
      <p:sp>
        <p:nvSpPr>
          <p:cNvPr id="230" name="Google Shape;247;p10"/>
          <p:cNvSpPr/>
          <p:nvPr/>
        </p:nvSpPr>
        <p:spPr>
          <a:xfrm>
            <a:off x="9447120" y="3017520"/>
            <a:ext cx="1965600" cy="914040"/>
          </a:xfrm>
          <a:prstGeom prst="roundRect">
            <a:avLst>
              <a:gd name="adj" fmla="val 7000"/>
            </a:avLst>
          </a:prstGeom>
          <a:solidFill>
            <a:srgbClr val="1B8A5A"/>
          </a:solidFill>
          <a:ln w="0">
            <a:noFill/>
          </a:ln>
          <a:effectLst>
            <a:outerShdw blurRad="63360" dist="25455" dir="2700000" algn="bl" rotWithShape="0">
              <a:srgbClr val="000000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1" name="Google Shape;248;p10"/>
          <p:cNvSpPr/>
          <p:nvPr/>
        </p:nvSpPr>
        <p:spPr>
          <a:xfrm>
            <a:off x="9492840" y="3017520"/>
            <a:ext cx="187416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FFFFFF"/>
                </a:solidFill>
                <a:latin typeface="Calibri"/>
                <a:ea typeface="Calibri"/>
              </a:rPr>
              <a:t>Orlikowski</a:t>
            </a:r>
            <a:endParaRPr lang="pt-BR" sz="1250" b="0" strike="noStrike" spc="-1">
              <a:latin typeface="Arial"/>
            </a:endParaRPr>
          </a:p>
        </p:txBody>
      </p:sp>
      <p:sp>
        <p:nvSpPr>
          <p:cNvPr id="232" name="Google Shape;249;p10"/>
          <p:cNvSpPr/>
          <p:nvPr/>
        </p:nvSpPr>
        <p:spPr>
          <a:xfrm>
            <a:off x="640080" y="4343400"/>
            <a:ext cx="1088100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00" b="0" i="1" strike="noStrike" spc="-1">
                <a:solidFill>
                  <a:srgbClr val="5B6584"/>
                </a:solidFill>
                <a:latin typeface="Calibri"/>
                <a:ea typeface="Calibri"/>
              </a:rPr>
              <a:t>Da administração clássica à teoria social da prática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233" name="Google Shape;250;p10"/>
          <p:cNvSpPr/>
          <p:nvPr/>
        </p:nvSpPr>
        <p:spPr>
          <a:xfrm>
            <a:off x="457200" y="647388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5B6584"/>
                </a:solidFill>
                <a:latin typeface="Calibri"/>
                <a:ea typeface="Calibri"/>
              </a:rPr>
              <a:t>III Encontro de Pesquisa da ENAP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234" name="Google Shape;251;p10"/>
          <p:cNvSpPr/>
          <p:nvPr/>
        </p:nvSpPr>
        <p:spPr>
          <a:xfrm>
            <a:off x="1127736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5B6584"/>
                </a:solidFill>
                <a:latin typeface="Calibri"/>
                <a:ea typeface="Calibri"/>
              </a:rPr>
              <a:t>10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57;p11"/>
          <p:cNvSpPr/>
          <p:nvPr/>
        </p:nvSpPr>
        <p:spPr>
          <a:xfrm>
            <a:off x="640080" y="384120"/>
            <a:ext cx="109112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200" b="1" strike="noStrike" spc="-1">
                <a:solidFill>
                  <a:srgbClr val="CADCFC"/>
                </a:solidFill>
                <a:latin typeface="Cambria"/>
                <a:ea typeface="Cambria"/>
              </a:rPr>
              <a:t>Modelo conceitual</a:t>
            </a:r>
            <a:endParaRPr lang="pt-BR" sz="3200" b="0" strike="noStrike" spc="-1">
              <a:latin typeface="Arial"/>
            </a:endParaRPr>
          </a:p>
        </p:txBody>
      </p:sp>
      <p:sp>
        <p:nvSpPr>
          <p:cNvPr id="236" name="Google Shape;258;p11"/>
          <p:cNvSpPr/>
          <p:nvPr/>
        </p:nvSpPr>
        <p:spPr>
          <a:xfrm>
            <a:off x="2438280" y="1645920"/>
            <a:ext cx="7314840" cy="603000"/>
          </a:xfrm>
          <a:prstGeom prst="roundRect">
            <a:avLst>
              <a:gd name="adj" fmla="val 9091"/>
            </a:avLst>
          </a:prstGeom>
          <a:solidFill>
            <a:srgbClr val="2B3576"/>
          </a:solidFill>
          <a:ln w="0">
            <a:noFill/>
          </a:ln>
          <a:effectLst>
            <a:outerShdw blurRad="76320" dist="25455" dir="2700000" algn="bl" rotWithShape="0">
              <a:srgbClr val="000000">
                <a:alpha val="1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7" name="Google Shape;259;p11"/>
          <p:cNvSpPr/>
          <p:nvPr/>
        </p:nvSpPr>
        <p:spPr>
          <a:xfrm>
            <a:off x="2438280" y="1645920"/>
            <a:ext cx="7314840" cy="603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Calibri"/>
                <a:ea typeface="Calibri"/>
              </a:rPr>
              <a:t>Normas + Controle + Tecnologias</a:t>
            </a:r>
            <a:endParaRPr lang="pt-BR" sz="1600" b="0" strike="noStrike" spc="-1">
              <a:latin typeface="Arial"/>
            </a:endParaRPr>
          </a:p>
        </p:txBody>
      </p:sp>
      <p:pic>
        <p:nvPicPr>
          <p:cNvPr id="238" name="Google Shape;260;p11" descr="preencoded.png"/>
          <p:cNvPicPr/>
          <p:nvPr/>
        </p:nvPicPr>
        <p:blipFill>
          <a:blip r:embed="rId3"/>
          <a:stretch/>
        </p:blipFill>
        <p:spPr>
          <a:xfrm rot="5400000">
            <a:off x="6014160" y="2258640"/>
            <a:ext cx="164160" cy="164160"/>
          </a:xfrm>
          <a:prstGeom prst="rect">
            <a:avLst/>
          </a:prstGeom>
          <a:ln w="0">
            <a:noFill/>
          </a:ln>
        </p:spPr>
      </p:pic>
      <p:sp>
        <p:nvSpPr>
          <p:cNvPr id="239" name="Google Shape;261;p11"/>
          <p:cNvSpPr/>
          <p:nvPr/>
        </p:nvSpPr>
        <p:spPr>
          <a:xfrm>
            <a:off x="2438280" y="2432160"/>
            <a:ext cx="7314840" cy="603000"/>
          </a:xfrm>
          <a:prstGeom prst="roundRect">
            <a:avLst>
              <a:gd name="adj" fmla="val 9091"/>
            </a:avLst>
          </a:prstGeom>
          <a:solidFill>
            <a:srgbClr val="2B3576"/>
          </a:solidFill>
          <a:ln w="0">
            <a:noFill/>
          </a:ln>
          <a:effectLst>
            <a:outerShdw blurRad="76320" dist="25455" dir="2700000" algn="bl" rotWithShape="0">
              <a:srgbClr val="000000">
                <a:alpha val="1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0" name="Google Shape;262;p11"/>
          <p:cNvSpPr/>
          <p:nvPr/>
        </p:nvSpPr>
        <p:spPr>
          <a:xfrm>
            <a:off x="2438280" y="2432160"/>
            <a:ext cx="7314840" cy="603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700" b="1" strike="noStrike" spc="-1">
                <a:solidFill>
                  <a:srgbClr val="FFFFFF"/>
                </a:solidFill>
                <a:latin typeface="Calibri"/>
                <a:ea typeface="Calibri"/>
              </a:rPr>
              <a:t>Práticas Organizacionais</a:t>
            </a:r>
            <a:endParaRPr lang="pt-BR" sz="1700" b="0" strike="noStrike" spc="-1">
              <a:latin typeface="Arial"/>
            </a:endParaRPr>
          </a:p>
        </p:txBody>
      </p:sp>
      <p:pic>
        <p:nvPicPr>
          <p:cNvPr id="241" name="Google Shape;263;p11" descr="preencoded.png"/>
          <p:cNvPicPr/>
          <p:nvPr/>
        </p:nvPicPr>
        <p:blipFill>
          <a:blip r:embed="rId3"/>
          <a:stretch/>
        </p:blipFill>
        <p:spPr>
          <a:xfrm rot="5400000">
            <a:off x="6014160" y="3044880"/>
            <a:ext cx="164160" cy="164160"/>
          </a:xfrm>
          <a:prstGeom prst="rect">
            <a:avLst/>
          </a:prstGeom>
          <a:ln w="0">
            <a:noFill/>
          </a:ln>
        </p:spPr>
      </p:pic>
      <p:sp>
        <p:nvSpPr>
          <p:cNvPr id="242" name="Google Shape;264;p11"/>
          <p:cNvSpPr/>
          <p:nvPr/>
        </p:nvSpPr>
        <p:spPr>
          <a:xfrm>
            <a:off x="2438280" y="3218760"/>
            <a:ext cx="7314840" cy="603000"/>
          </a:xfrm>
          <a:prstGeom prst="roundRect">
            <a:avLst>
              <a:gd name="adj" fmla="val 9091"/>
            </a:avLst>
          </a:prstGeom>
          <a:solidFill>
            <a:srgbClr val="2B3576"/>
          </a:solidFill>
          <a:ln w="0">
            <a:noFill/>
          </a:ln>
          <a:effectLst>
            <a:outerShdw blurRad="76320" dist="25455" dir="2700000" algn="bl" rotWithShape="0">
              <a:srgbClr val="000000">
                <a:alpha val="1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3" name="Google Shape;265;p11"/>
          <p:cNvSpPr/>
          <p:nvPr/>
        </p:nvSpPr>
        <p:spPr>
          <a:xfrm>
            <a:off x="2438280" y="3218760"/>
            <a:ext cx="7314840" cy="603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700" b="1" strike="noStrike" spc="-1">
                <a:solidFill>
                  <a:srgbClr val="FFFFFF"/>
                </a:solidFill>
                <a:latin typeface="Calibri"/>
                <a:ea typeface="Calibri"/>
              </a:rPr>
              <a:t>Capacidade Administrativa</a:t>
            </a:r>
            <a:endParaRPr lang="pt-BR" sz="1700" b="0" strike="noStrike" spc="-1">
              <a:latin typeface="Arial"/>
            </a:endParaRPr>
          </a:p>
        </p:txBody>
      </p:sp>
      <p:pic>
        <p:nvPicPr>
          <p:cNvPr id="244" name="Google Shape;266;p11" descr="preencoded.png"/>
          <p:cNvPicPr/>
          <p:nvPr/>
        </p:nvPicPr>
        <p:blipFill>
          <a:blip r:embed="rId3"/>
          <a:stretch/>
        </p:blipFill>
        <p:spPr>
          <a:xfrm rot="5400000">
            <a:off x="6014160" y="3831480"/>
            <a:ext cx="164160" cy="164160"/>
          </a:xfrm>
          <a:prstGeom prst="rect">
            <a:avLst/>
          </a:prstGeom>
          <a:ln w="0">
            <a:noFill/>
          </a:ln>
        </p:spPr>
      </p:pic>
      <p:sp>
        <p:nvSpPr>
          <p:cNvPr id="245" name="Google Shape;267;p11"/>
          <p:cNvSpPr/>
          <p:nvPr/>
        </p:nvSpPr>
        <p:spPr>
          <a:xfrm>
            <a:off x="2438280" y="4005000"/>
            <a:ext cx="7314840" cy="603000"/>
          </a:xfrm>
          <a:prstGeom prst="roundRect">
            <a:avLst>
              <a:gd name="adj" fmla="val 9091"/>
            </a:avLst>
          </a:prstGeom>
          <a:solidFill>
            <a:srgbClr val="2B3576"/>
          </a:solidFill>
          <a:ln w="0">
            <a:noFill/>
          </a:ln>
          <a:effectLst>
            <a:outerShdw blurRad="76320" dist="25455" dir="2700000" algn="bl" rotWithShape="0">
              <a:srgbClr val="000000">
                <a:alpha val="1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6" name="Google Shape;268;p11"/>
          <p:cNvSpPr/>
          <p:nvPr/>
        </p:nvSpPr>
        <p:spPr>
          <a:xfrm>
            <a:off x="2438280" y="4005000"/>
            <a:ext cx="7314840" cy="603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700" b="1" strike="noStrike" spc="-1">
                <a:solidFill>
                  <a:srgbClr val="FFFFFF"/>
                </a:solidFill>
                <a:latin typeface="Calibri"/>
                <a:ea typeface="Calibri"/>
              </a:rPr>
              <a:t>Gestão da Frequência</a:t>
            </a:r>
            <a:endParaRPr lang="pt-BR" sz="1700" b="0" strike="noStrike" spc="-1">
              <a:latin typeface="Arial"/>
            </a:endParaRPr>
          </a:p>
        </p:txBody>
      </p:sp>
      <p:pic>
        <p:nvPicPr>
          <p:cNvPr id="247" name="Google Shape;269;p11" descr="preencoded.png"/>
          <p:cNvPicPr/>
          <p:nvPr/>
        </p:nvPicPr>
        <p:blipFill>
          <a:blip r:embed="rId3"/>
          <a:stretch/>
        </p:blipFill>
        <p:spPr>
          <a:xfrm rot="5400000">
            <a:off x="6014160" y="4617720"/>
            <a:ext cx="164160" cy="164160"/>
          </a:xfrm>
          <a:prstGeom prst="rect">
            <a:avLst/>
          </a:prstGeom>
          <a:ln w="0">
            <a:noFill/>
          </a:ln>
        </p:spPr>
      </p:pic>
      <p:sp>
        <p:nvSpPr>
          <p:cNvPr id="248" name="Google Shape;270;p11"/>
          <p:cNvSpPr/>
          <p:nvPr/>
        </p:nvSpPr>
        <p:spPr>
          <a:xfrm>
            <a:off x="2438280" y="4791600"/>
            <a:ext cx="7314840" cy="603000"/>
          </a:xfrm>
          <a:prstGeom prst="roundRect">
            <a:avLst>
              <a:gd name="adj" fmla="val 9091"/>
            </a:avLst>
          </a:prstGeom>
          <a:solidFill>
            <a:srgbClr val="1B8A5A"/>
          </a:solidFill>
          <a:ln w="0">
            <a:noFill/>
          </a:ln>
          <a:effectLst>
            <a:outerShdw blurRad="76320" dist="25455" dir="2700000" algn="bl" rotWithShape="0">
              <a:srgbClr val="000000">
                <a:alpha val="1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9" name="Google Shape;271;p11"/>
          <p:cNvSpPr/>
          <p:nvPr/>
        </p:nvSpPr>
        <p:spPr>
          <a:xfrm>
            <a:off x="2438280" y="4791600"/>
            <a:ext cx="7314840" cy="603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700" b="1" strike="noStrike" spc="-1">
                <a:solidFill>
                  <a:srgbClr val="FFFFFF"/>
                </a:solidFill>
                <a:latin typeface="Calibri"/>
                <a:ea typeface="Calibri"/>
              </a:rPr>
              <a:t>Resultados Organizacionais</a:t>
            </a:r>
            <a:endParaRPr lang="pt-BR" sz="1700" b="0" strike="noStrike" spc="-1">
              <a:latin typeface="Arial"/>
            </a:endParaRPr>
          </a:p>
        </p:txBody>
      </p:sp>
      <p:sp>
        <p:nvSpPr>
          <p:cNvPr id="250" name="Google Shape;272;p11"/>
          <p:cNvSpPr/>
          <p:nvPr/>
        </p:nvSpPr>
        <p:spPr>
          <a:xfrm>
            <a:off x="457200" y="647388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8E97C0"/>
                </a:solidFill>
                <a:latin typeface="Calibri"/>
                <a:ea typeface="Calibri"/>
              </a:rPr>
              <a:t>III Encontro de Pesquisa da ENAP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251" name="Google Shape;273;p11"/>
          <p:cNvSpPr/>
          <p:nvPr/>
        </p:nvSpPr>
        <p:spPr>
          <a:xfrm>
            <a:off x="1127736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8E97C0"/>
                </a:solidFill>
                <a:latin typeface="Calibri"/>
                <a:ea typeface="Calibri"/>
              </a:rPr>
              <a:t>11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79;p12"/>
          <p:cNvSpPr/>
          <p:nvPr/>
        </p:nvSpPr>
        <p:spPr>
          <a:xfrm>
            <a:off x="640080" y="384120"/>
            <a:ext cx="109112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200" b="1" strike="noStrike" spc="-1">
                <a:solidFill>
                  <a:srgbClr val="1E2761"/>
                </a:solidFill>
                <a:latin typeface="Cambria"/>
                <a:ea typeface="Cambria"/>
              </a:rPr>
              <a:t>Metodologia</a:t>
            </a:r>
            <a:endParaRPr lang="pt-BR" sz="3200" b="0" strike="noStrike" spc="-1">
              <a:latin typeface="Arial"/>
            </a:endParaRPr>
          </a:p>
        </p:txBody>
      </p:sp>
      <p:sp>
        <p:nvSpPr>
          <p:cNvPr id="253" name="Google Shape;280;p12"/>
          <p:cNvSpPr/>
          <p:nvPr/>
        </p:nvSpPr>
        <p:spPr>
          <a:xfrm>
            <a:off x="769320" y="2286000"/>
            <a:ext cx="1874160" cy="2011320"/>
          </a:xfrm>
          <a:prstGeom prst="roundRect">
            <a:avLst>
              <a:gd name="adj" fmla="val 3902"/>
            </a:avLst>
          </a:prstGeom>
          <a:solidFill>
            <a:srgbClr val="EEF3FD"/>
          </a:solidFill>
          <a:ln w="0">
            <a:noFill/>
          </a:ln>
          <a:effectLst>
            <a:outerShdw blurRad="63360" dist="25455" dir="2700000" algn="bl" rotWithShape="0">
              <a:srgbClr val="000000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4" name="Google Shape;281;p12"/>
          <p:cNvSpPr/>
          <p:nvPr/>
        </p:nvSpPr>
        <p:spPr>
          <a:xfrm>
            <a:off x="1386720" y="2560320"/>
            <a:ext cx="639720" cy="639720"/>
          </a:xfrm>
          <a:prstGeom prst="ellipse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55" name="Google Shape;282;p12" descr="preencoded.png"/>
          <p:cNvPicPr/>
          <p:nvPr/>
        </p:nvPicPr>
        <p:blipFill>
          <a:blip r:embed="rId3"/>
          <a:stretch/>
        </p:blipFill>
        <p:spPr>
          <a:xfrm>
            <a:off x="1546560" y="2720520"/>
            <a:ext cx="319680" cy="319680"/>
          </a:xfrm>
          <a:prstGeom prst="rect">
            <a:avLst/>
          </a:prstGeom>
          <a:ln w="0">
            <a:noFill/>
          </a:ln>
        </p:spPr>
      </p:pic>
      <p:sp>
        <p:nvSpPr>
          <p:cNvPr id="256" name="Google Shape;283;p12"/>
          <p:cNvSpPr/>
          <p:nvPr/>
        </p:nvSpPr>
        <p:spPr>
          <a:xfrm>
            <a:off x="860760" y="3291840"/>
            <a:ext cx="1691280" cy="868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1E2761"/>
                </a:solidFill>
                <a:latin typeface="Calibri"/>
                <a:ea typeface="Calibri"/>
              </a:rPr>
              <a:t>Estudo de</a:t>
            </a:r>
            <a:endParaRPr lang="pt-BR" sz="15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1E2761"/>
                </a:solidFill>
                <a:latin typeface="Calibri"/>
                <a:ea typeface="Calibri"/>
              </a:rPr>
              <a:t>Casos</a:t>
            </a:r>
            <a:endParaRPr lang="pt-BR" sz="1500" b="0" strike="noStrike" spc="-1">
              <a:latin typeface="Arial"/>
            </a:endParaRPr>
          </a:p>
        </p:txBody>
      </p:sp>
      <p:pic>
        <p:nvPicPr>
          <p:cNvPr id="257" name="Google Shape;284;p12" descr="preencoded.png"/>
          <p:cNvPicPr/>
          <p:nvPr/>
        </p:nvPicPr>
        <p:blipFill>
          <a:blip r:embed="rId4"/>
          <a:stretch/>
        </p:blipFill>
        <p:spPr>
          <a:xfrm>
            <a:off x="2680560" y="3191400"/>
            <a:ext cx="200880" cy="200880"/>
          </a:xfrm>
          <a:prstGeom prst="rect">
            <a:avLst/>
          </a:prstGeom>
          <a:ln w="0">
            <a:noFill/>
          </a:ln>
        </p:spPr>
      </p:pic>
      <p:sp>
        <p:nvSpPr>
          <p:cNvPr id="258" name="Google Shape;285;p12"/>
          <p:cNvSpPr/>
          <p:nvPr/>
        </p:nvSpPr>
        <p:spPr>
          <a:xfrm>
            <a:off x="2963880" y="2286000"/>
            <a:ext cx="1874160" cy="2011320"/>
          </a:xfrm>
          <a:prstGeom prst="roundRect">
            <a:avLst>
              <a:gd name="adj" fmla="val 3902"/>
            </a:avLst>
          </a:prstGeom>
          <a:solidFill>
            <a:srgbClr val="EEF3FD"/>
          </a:solidFill>
          <a:ln w="0">
            <a:noFill/>
          </a:ln>
          <a:effectLst>
            <a:outerShdw blurRad="63360" dist="25455" dir="2700000" algn="bl" rotWithShape="0">
              <a:srgbClr val="000000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9" name="Google Shape;286;p12"/>
          <p:cNvSpPr/>
          <p:nvPr/>
        </p:nvSpPr>
        <p:spPr>
          <a:xfrm>
            <a:off x="3581280" y="2560320"/>
            <a:ext cx="639720" cy="639720"/>
          </a:xfrm>
          <a:prstGeom prst="ellipse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60" name="Google Shape;287;p12" descr="preencoded.png"/>
          <p:cNvPicPr/>
          <p:nvPr/>
        </p:nvPicPr>
        <p:blipFill>
          <a:blip r:embed="rId5"/>
          <a:stretch/>
        </p:blipFill>
        <p:spPr>
          <a:xfrm>
            <a:off x="3741120" y="2720520"/>
            <a:ext cx="319680" cy="319680"/>
          </a:xfrm>
          <a:prstGeom prst="rect">
            <a:avLst/>
          </a:prstGeom>
          <a:ln w="0">
            <a:noFill/>
          </a:ln>
        </p:spPr>
      </p:pic>
      <p:sp>
        <p:nvSpPr>
          <p:cNvPr id="261" name="Google Shape;288;p12"/>
          <p:cNvSpPr/>
          <p:nvPr/>
        </p:nvSpPr>
        <p:spPr>
          <a:xfrm>
            <a:off x="3055320" y="3291840"/>
            <a:ext cx="1691280" cy="868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1E2761"/>
                </a:solidFill>
                <a:latin typeface="Calibri"/>
                <a:ea typeface="Calibri"/>
              </a:rPr>
              <a:t>4–6</a:t>
            </a:r>
            <a:endParaRPr lang="pt-BR" sz="16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1E2761"/>
                </a:solidFill>
                <a:latin typeface="Calibri"/>
                <a:ea typeface="Calibri"/>
              </a:rPr>
              <a:t>Escolas</a:t>
            </a:r>
            <a:endParaRPr lang="pt-BR" sz="1600" b="0" strike="noStrike" spc="-1">
              <a:latin typeface="Arial"/>
            </a:endParaRPr>
          </a:p>
        </p:txBody>
      </p:sp>
      <p:pic>
        <p:nvPicPr>
          <p:cNvPr id="262" name="Google Shape;289;p12" descr="preencoded.png"/>
          <p:cNvPicPr/>
          <p:nvPr/>
        </p:nvPicPr>
        <p:blipFill>
          <a:blip r:embed="rId4"/>
          <a:stretch/>
        </p:blipFill>
        <p:spPr>
          <a:xfrm>
            <a:off x="4875120" y="3191400"/>
            <a:ext cx="200880" cy="200880"/>
          </a:xfrm>
          <a:prstGeom prst="rect">
            <a:avLst/>
          </a:prstGeom>
          <a:ln w="0">
            <a:noFill/>
          </a:ln>
        </p:spPr>
      </p:pic>
      <p:sp>
        <p:nvSpPr>
          <p:cNvPr id="263" name="Google Shape;290;p12"/>
          <p:cNvSpPr/>
          <p:nvPr/>
        </p:nvSpPr>
        <p:spPr>
          <a:xfrm>
            <a:off x="5158440" y="2286000"/>
            <a:ext cx="1874160" cy="2011320"/>
          </a:xfrm>
          <a:prstGeom prst="roundRect">
            <a:avLst>
              <a:gd name="adj" fmla="val 3902"/>
            </a:avLst>
          </a:prstGeom>
          <a:solidFill>
            <a:srgbClr val="EEF3FD"/>
          </a:solidFill>
          <a:ln w="0">
            <a:noFill/>
          </a:ln>
          <a:effectLst>
            <a:outerShdw blurRad="63360" dist="25455" dir="2700000" algn="bl" rotWithShape="0">
              <a:srgbClr val="000000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4" name="Google Shape;291;p12"/>
          <p:cNvSpPr/>
          <p:nvPr/>
        </p:nvSpPr>
        <p:spPr>
          <a:xfrm>
            <a:off x="5775840" y="2560320"/>
            <a:ext cx="639720" cy="639720"/>
          </a:xfrm>
          <a:prstGeom prst="ellipse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65" name="Google Shape;292;p12" descr="preencoded.png"/>
          <p:cNvPicPr/>
          <p:nvPr/>
        </p:nvPicPr>
        <p:blipFill>
          <a:blip r:embed="rId6"/>
          <a:stretch/>
        </p:blipFill>
        <p:spPr>
          <a:xfrm>
            <a:off x="5935680" y="2720520"/>
            <a:ext cx="319680" cy="319680"/>
          </a:xfrm>
          <a:prstGeom prst="rect">
            <a:avLst/>
          </a:prstGeom>
          <a:ln w="0">
            <a:noFill/>
          </a:ln>
        </p:spPr>
      </p:pic>
      <p:sp>
        <p:nvSpPr>
          <p:cNvPr id="266" name="Google Shape;293;p12"/>
          <p:cNvSpPr/>
          <p:nvPr/>
        </p:nvSpPr>
        <p:spPr>
          <a:xfrm>
            <a:off x="5249880" y="3291840"/>
            <a:ext cx="1691280" cy="868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1E2761"/>
                </a:solidFill>
                <a:latin typeface="Calibri"/>
                <a:ea typeface="Calibri"/>
              </a:rPr>
              <a:t>Entrevistas</a:t>
            </a:r>
            <a:endParaRPr lang="pt-BR" sz="1600" b="0" strike="noStrike" spc="-1">
              <a:latin typeface="Arial"/>
            </a:endParaRPr>
          </a:p>
        </p:txBody>
      </p:sp>
      <p:pic>
        <p:nvPicPr>
          <p:cNvPr id="267" name="Google Shape;294;p12" descr="preencoded.png"/>
          <p:cNvPicPr/>
          <p:nvPr/>
        </p:nvPicPr>
        <p:blipFill>
          <a:blip r:embed="rId4"/>
          <a:stretch/>
        </p:blipFill>
        <p:spPr>
          <a:xfrm>
            <a:off x="7069680" y="3191400"/>
            <a:ext cx="200880" cy="200880"/>
          </a:xfrm>
          <a:prstGeom prst="rect">
            <a:avLst/>
          </a:prstGeom>
          <a:ln w="0">
            <a:noFill/>
          </a:ln>
        </p:spPr>
      </p:pic>
      <p:sp>
        <p:nvSpPr>
          <p:cNvPr id="268" name="Google Shape;295;p12"/>
          <p:cNvSpPr/>
          <p:nvPr/>
        </p:nvSpPr>
        <p:spPr>
          <a:xfrm>
            <a:off x="7353000" y="2286000"/>
            <a:ext cx="1874160" cy="2011320"/>
          </a:xfrm>
          <a:prstGeom prst="roundRect">
            <a:avLst>
              <a:gd name="adj" fmla="val 3902"/>
            </a:avLst>
          </a:prstGeom>
          <a:solidFill>
            <a:srgbClr val="EEF3FD"/>
          </a:solidFill>
          <a:ln w="0">
            <a:noFill/>
          </a:ln>
          <a:effectLst>
            <a:outerShdw blurRad="63360" dist="25455" dir="2700000" algn="bl" rotWithShape="0">
              <a:srgbClr val="000000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9" name="Google Shape;296;p12"/>
          <p:cNvSpPr/>
          <p:nvPr/>
        </p:nvSpPr>
        <p:spPr>
          <a:xfrm>
            <a:off x="7970400" y="2560320"/>
            <a:ext cx="639720" cy="639720"/>
          </a:xfrm>
          <a:prstGeom prst="ellipse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70" name="Google Shape;297;p12" descr="preencoded.png"/>
          <p:cNvPicPr/>
          <p:nvPr/>
        </p:nvPicPr>
        <p:blipFill>
          <a:blip r:embed="rId7"/>
          <a:stretch/>
        </p:blipFill>
        <p:spPr>
          <a:xfrm>
            <a:off x="8130240" y="2720520"/>
            <a:ext cx="319680" cy="319680"/>
          </a:xfrm>
          <a:prstGeom prst="rect">
            <a:avLst/>
          </a:prstGeom>
          <a:ln w="0">
            <a:noFill/>
          </a:ln>
        </p:spPr>
      </p:pic>
      <p:sp>
        <p:nvSpPr>
          <p:cNvPr id="271" name="Google Shape;298;p12"/>
          <p:cNvSpPr/>
          <p:nvPr/>
        </p:nvSpPr>
        <p:spPr>
          <a:xfrm>
            <a:off x="7444440" y="3291840"/>
            <a:ext cx="1691280" cy="868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1E2761"/>
                </a:solidFill>
                <a:latin typeface="Calibri"/>
                <a:ea typeface="Calibri"/>
              </a:rPr>
              <a:t>Documentos e</a:t>
            </a:r>
            <a:endParaRPr lang="pt-BR" sz="15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1E2761"/>
                </a:solidFill>
                <a:latin typeface="Calibri"/>
                <a:ea typeface="Calibri"/>
              </a:rPr>
              <a:t>Livros de Ponto</a:t>
            </a:r>
            <a:endParaRPr lang="pt-BR" sz="1500" b="0" strike="noStrike" spc="-1">
              <a:latin typeface="Arial"/>
            </a:endParaRPr>
          </a:p>
        </p:txBody>
      </p:sp>
      <p:pic>
        <p:nvPicPr>
          <p:cNvPr id="272" name="Google Shape;299;p12" descr="preencoded.png"/>
          <p:cNvPicPr/>
          <p:nvPr/>
        </p:nvPicPr>
        <p:blipFill>
          <a:blip r:embed="rId4"/>
          <a:stretch/>
        </p:blipFill>
        <p:spPr>
          <a:xfrm>
            <a:off x="9264240" y="3191400"/>
            <a:ext cx="200880" cy="200880"/>
          </a:xfrm>
          <a:prstGeom prst="rect">
            <a:avLst/>
          </a:prstGeom>
          <a:ln w="0">
            <a:noFill/>
          </a:ln>
        </p:spPr>
      </p:pic>
      <p:sp>
        <p:nvSpPr>
          <p:cNvPr id="273" name="Google Shape;300;p12"/>
          <p:cNvSpPr/>
          <p:nvPr/>
        </p:nvSpPr>
        <p:spPr>
          <a:xfrm>
            <a:off x="9547560" y="2286000"/>
            <a:ext cx="1874160" cy="2011320"/>
          </a:xfrm>
          <a:prstGeom prst="roundRect">
            <a:avLst>
              <a:gd name="adj" fmla="val 3902"/>
            </a:avLst>
          </a:prstGeom>
          <a:solidFill>
            <a:srgbClr val="EEF3FD"/>
          </a:solidFill>
          <a:ln w="0">
            <a:noFill/>
          </a:ln>
          <a:effectLst>
            <a:outerShdw blurRad="63360" dist="25455" dir="2700000" algn="bl" rotWithShape="0">
              <a:srgbClr val="000000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4" name="Google Shape;301;p12"/>
          <p:cNvSpPr/>
          <p:nvPr/>
        </p:nvSpPr>
        <p:spPr>
          <a:xfrm>
            <a:off x="10164960" y="2560320"/>
            <a:ext cx="639720" cy="639720"/>
          </a:xfrm>
          <a:prstGeom prst="ellipse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75" name="Google Shape;302;p12" descr="preencoded.png"/>
          <p:cNvPicPr/>
          <p:nvPr/>
        </p:nvPicPr>
        <p:blipFill>
          <a:blip r:embed="rId8"/>
          <a:stretch/>
        </p:blipFill>
        <p:spPr>
          <a:xfrm>
            <a:off x="10324800" y="2720520"/>
            <a:ext cx="319680" cy="319680"/>
          </a:xfrm>
          <a:prstGeom prst="rect">
            <a:avLst/>
          </a:prstGeom>
          <a:ln w="0">
            <a:noFill/>
          </a:ln>
        </p:spPr>
      </p:pic>
      <p:sp>
        <p:nvSpPr>
          <p:cNvPr id="276" name="Google Shape;303;p12"/>
          <p:cNvSpPr/>
          <p:nvPr/>
        </p:nvSpPr>
        <p:spPr>
          <a:xfrm>
            <a:off x="9639000" y="3291840"/>
            <a:ext cx="1691280" cy="868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1E2761"/>
                </a:solidFill>
                <a:latin typeface="Calibri"/>
                <a:ea typeface="Calibri"/>
              </a:rPr>
              <a:t>Análise de</a:t>
            </a:r>
            <a:endParaRPr lang="pt-BR" sz="16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1E2761"/>
                </a:solidFill>
                <a:latin typeface="Calibri"/>
                <a:ea typeface="Calibri"/>
              </a:rPr>
              <a:t>Conteúdo</a:t>
            </a:r>
            <a:endParaRPr lang="pt-BR" sz="16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1E2761"/>
                </a:solidFill>
                <a:latin typeface="Calibri"/>
                <a:ea typeface="Calibri"/>
              </a:rPr>
              <a:t>(Bardin)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277" name="Google Shape;304;p12"/>
          <p:cNvSpPr/>
          <p:nvPr/>
        </p:nvSpPr>
        <p:spPr>
          <a:xfrm>
            <a:off x="457200" y="647388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5B6584"/>
                </a:solidFill>
                <a:latin typeface="Calibri"/>
                <a:ea typeface="Calibri"/>
              </a:rPr>
              <a:t>III Encontro de Pesquisa da ENAP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278" name="Google Shape;305;p12"/>
          <p:cNvSpPr/>
          <p:nvPr/>
        </p:nvSpPr>
        <p:spPr>
          <a:xfrm>
            <a:off x="1127736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5B6584"/>
                </a:solidFill>
                <a:latin typeface="Calibri"/>
                <a:ea typeface="Calibri"/>
              </a:rPr>
              <a:t>12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311;p13"/>
          <p:cNvSpPr/>
          <p:nvPr/>
        </p:nvSpPr>
        <p:spPr>
          <a:xfrm>
            <a:off x="640080" y="384120"/>
            <a:ext cx="109112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200" b="1" strike="noStrike" spc="-1">
                <a:solidFill>
                  <a:srgbClr val="1E2761"/>
                </a:solidFill>
                <a:latin typeface="Cambria"/>
                <a:ea typeface="Cambria"/>
              </a:rPr>
              <a:t>Campo empírico</a:t>
            </a:r>
            <a:endParaRPr lang="pt-BR" sz="3200" b="0" strike="noStrike" spc="-1">
              <a:latin typeface="Arial"/>
            </a:endParaRPr>
          </a:p>
        </p:txBody>
      </p:sp>
      <p:sp>
        <p:nvSpPr>
          <p:cNvPr id="280" name="Google Shape;312;p13"/>
          <p:cNvSpPr/>
          <p:nvPr/>
        </p:nvSpPr>
        <p:spPr>
          <a:xfrm>
            <a:off x="822960" y="1737360"/>
            <a:ext cx="5668920" cy="776880"/>
          </a:xfrm>
          <a:prstGeom prst="roundRect">
            <a:avLst>
              <a:gd name="adj" fmla="val 8235"/>
            </a:avLst>
          </a:prstGeom>
          <a:solidFill>
            <a:srgbClr val="1E276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1" name="Google Shape;313;p13"/>
          <p:cNvSpPr/>
          <p:nvPr/>
        </p:nvSpPr>
        <p:spPr>
          <a:xfrm>
            <a:off x="822960" y="1737360"/>
            <a:ext cx="5668920" cy="77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Calibri"/>
                <a:ea typeface="Calibri"/>
              </a:rPr>
              <a:t>Minas Gerais</a:t>
            </a:r>
            <a:endParaRPr lang="pt-BR" sz="1600" b="0" strike="noStrike" spc="-1">
              <a:latin typeface="Arial"/>
            </a:endParaRPr>
          </a:p>
        </p:txBody>
      </p:sp>
      <p:pic>
        <p:nvPicPr>
          <p:cNvPr id="282" name="Google Shape;314;p13" descr="preencoded.png"/>
          <p:cNvPicPr/>
          <p:nvPr/>
        </p:nvPicPr>
        <p:blipFill>
          <a:blip r:embed="rId3"/>
          <a:stretch/>
        </p:blipFill>
        <p:spPr>
          <a:xfrm rot="5400000">
            <a:off x="3566520" y="2560320"/>
            <a:ext cx="182520" cy="182520"/>
          </a:xfrm>
          <a:prstGeom prst="rect">
            <a:avLst/>
          </a:prstGeom>
          <a:ln w="0">
            <a:noFill/>
          </a:ln>
        </p:spPr>
      </p:pic>
      <p:sp>
        <p:nvSpPr>
          <p:cNvPr id="283" name="Google Shape;315;p13"/>
          <p:cNvSpPr/>
          <p:nvPr/>
        </p:nvSpPr>
        <p:spPr>
          <a:xfrm>
            <a:off x="1531800" y="2880360"/>
            <a:ext cx="4251600" cy="776880"/>
          </a:xfrm>
          <a:prstGeom prst="roundRect">
            <a:avLst>
              <a:gd name="adj" fmla="val 8235"/>
            </a:avLst>
          </a:prstGeom>
          <a:solidFill>
            <a:srgbClr val="2B357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4" name="Google Shape;316;p13"/>
          <p:cNvSpPr/>
          <p:nvPr/>
        </p:nvSpPr>
        <p:spPr>
          <a:xfrm>
            <a:off x="1531800" y="2880360"/>
            <a:ext cx="4251600" cy="77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Calibri"/>
                <a:ea typeface="Calibri"/>
              </a:rPr>
              <a:t>SRE Ouro Preto</a:t>
            </a:r>
            <a:endParaRPr lang="pt-BR" sz="1600" b="0" strike="noStrike" spc="-1">
              <a:latin typeface="Arial"/>
            </a:endParaRPr>
          </a:p>
        </p:txBody>
      </p:sp>
      <p:pic>
        <p:nvPicPr>
          <p:cNvPr id="285" name="Google Shape;317;p13" descr="preencoded.png"/>
          <p:cNvPicPr/>
          <p:nvPr/>
        </p:nvPicPr>
        <p:blipFill>
          <a:blip r:embed="rId3"/>
          <a:stretch/>
        </p:blipFill>
        <p:spPr>
          <a:xfrm rot="5400000">
            <a:off x="3566520" y="3703320"/>
            <a:ext cx="182520" cy="182520"/>
          </a:xfrm>
          <a:prstGeom prst="rect">
            <a:avLst/>
          </a:prstGeom>
          <a:ln w="0">
            <a:noFill/>
          </a:ln>
        </p:spPr>
      </p:pic>
      <p:sp>
        <p:nvSpPr>
          <p:cNvPr id="286" name="Google Shape;318;p13"/>
          <p:cNvSpPr/>
          <p:nvPr/>
        </p:nvSpPr>
        <p:spPr>
          <a:xfrm>
            <a:off x="2240280" y="4023360"/>
            <a:ext cx="2834280" cy="776880"/>
          </a:xfrm>
          <a:prstGeom prst="roundRect">
            <a:avLst>
              <a:gd name="adj" fmla="val 8235"/>
            </a:avLst>
          </a:prstGeom>
          <a:solidFill>
            <a:srgbClr val="1B8A5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7" name="Google Shape;319;p13"/>
          <p:cNvSpPr/>
          <p:nvPr/>
        </p:nvSpPr>
        <p:spPr>
          <a:xfrm>
            <a:off x="2240280" y="4023360"/>
            <a:ext cx="2834280" cy="77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Calibri"/>
                <a:ea typeface="Calibri"/>
              </a:rPr>
              <a:t>4 a 6 Escolas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288" name="Google Shape;320;p13"/>
          <p:cNvSpPr/>
          <p:nvPr/>
        </p:nvSpPr>
        <p:spPr>
          <a:xfrm>
            <a:off x="6949440" y="1737360"/>
            <a:ext cx="4388760" cy="3062880"/>
          </a:xfrm>
          <a:prstGeom prst="roundRect">
            <a:avLst>
              <a:gd name="adj" fmla="val 2388"/>
            </a:avLst>
          </a:prstGeom>
          <a:solidFill>
            <a:srgbClr val="EEF3F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9" name="Google Shape;321;p13"/>
          <p:cNvSpPr/>
          <p:nvPr/>
        </p:nvSpPr>
        <p:spPr>
          <a:xfrm>
            <a:off x="8641080" y="2240280"/>
            <a:ext cx="1005480" cy="1005480"/>
          </a:xfrm>
          <a:prstGeom prst="ellipse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90" name="Google Shape;322;p13" descr="preencoded.png"/>
          <p:cNvPicPr/>
          <p:nvPr/>
        </p:nvPicPr>
        <p:blipFill>
          <a:blip r:embed="rId4"/>
          <a:stretch/>
        </p:blipFill>
        <p:spPr>
          <a:xfrm>
            <a:off x="8892720" y="2491920"/>
            <a:ext cx="502560" cy="502560"/>
          </a:xfrm>
          <a:prstGeom prst="rect">
            <a:avLst/>
          </a:prstGeom>
          <a:ln w="0">
            <a:noFill/>
          </a:ln>
        </p:spPr>
      </p:pic>
      <p:sp>
        <p:nvSpPr>
          <p:cNvPr id="291" name="Google Shape;323;p13"/>
          <p:cNvSpPr/>
          <p:nvPr/>
        </p:nvSpPr>
        <p:spPr>
          <a:xfrm>
            <a:off x="7315200" y="3474720"/>
            <a:ext cx="3657240" cy="127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500" b="0" strike="noStrike" spc="-1">
                <a:solidFill>
                  <a:srgbClr val="21294A"/>
                </a:solidFill>
                <a:latin typeface="Calibri"/>
                <a:ea typeface="Calibri"/>
              </a:rPr>
              <a:t>Estado de Minas Gerais</a:t>
            </a:r>
            <a:endParaRPr lang="pt-BR" sz="15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500" b="0" strike="noStrike" spc="-1">
                <a:solidFill>
                  <a:srgbClr val="21294A"/>
                </a:solidFill>
                <a:latin typeface="Calibri"/>
                <a:ea typeface="Calibri"/>
              </a:rPr>
              <a:t>Superintendência Regional de Ensino</a:t>
            </a:r>
            <a:endParaRPr lang="pt-BR" sz="15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500" b="0" strike="noStrike" spc="-1">
                <a:solidFill>
                  <a:srgbClr val="21294A"/>
                </a:solidFill>
                <a:latin typeface="Calibri"/>
                <a:ea typeface="Calibri"/>
              </a:rPr>
              <a:t>de Ouro Preto</a:t>
            </a:r>
            <a:endParaRPr lang="pt-BR" sz="1500" b="0" strike="noStrike" spc="-1">
              <a:latin typeface="Arial"/>
            </a:endParaRPr>
          </a:p>
        </p:txBody>
      </p:sp>
      <p:sp>
        <p:nvSpPr>
          <p:cNvPr id="292" name="Google Shape;324;p13"/>
          <p:cNvSpPr/>
          <p:nvPr/>
        </p:nvSpPr>
        <p:spPr>
          <a:xfrm>
            <a:off x="457200" y="647388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5B6584"/>
                </a:solidFill>
                <a:latin typeface="Calibri"/>
                <a:ea typeface="Calibri"/>
              </a:rPr>
              <a:t>III Encontro de Pesquisa da ENAP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293" name="Google Shape;325;p13"/>
          <p:cNvSpPr/>
          <p:nvPr/>
        </p:nvSpPr>
        <p:spPr>
          <a:xfrm>
            <a:off x="1127736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5B6584"/>
                </a:solidFill>
                <a:latin typeface="Calibri"/>
                <a:ea typeface="Calibri"/>
              </a:rPr>
              <a:t>13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331;p14"/>
          <p:cNvSpPr/>
          <p:nvPr/>
        </p:nvSpPr>
        <p:spPr>
          <a:xfrm>
            <a:off x="640080" y="384120"/>
            <a:ext cx="109112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200" b="1" strike="noStrike" spc="-1">
                <a:solidFill>
                  <a:srgbClr val="1E2761"/>
                </a:solidFill>
                <a:latin typeface="Cambria"/>
                <a:ea typeface="Cambria"/>
              </a:rPr>
              <a:t>Resultados esperados</a:t>
            </a:r>
            <a:endParaRPr lang="pt-BR" sz="3200" b="0" strike="noStrike" spc="-1">
              <a:latin typeface="Arial"/>
            </a:endParaRPr>
          </a:p>
        </p:txBody>
      </p:sp>
      <p:sp>
        <p:nvSpPr>
          <p:cNvPr id="295" name="Google Shape;332;p14"/>
          <p:cNvSpPr/>
          <p:nvPr/>
        </p:nvSpPr>
        <p:spPr>
          <a:xfrm>
            <a:off x="609480" y="1691640"/>
            <a:ext cx="3382920" cy="3931560"/>
          </a:xfrm>
          <a:prstGeom prst="roundRect">
            <a:avLst>
              <a:gd name="adj" fmla="val 2162"/>
            </a:avLst>
          </a:prstGeom>
          <a:solidFill>
            <a:srgbClr val="EEF3FD"/>
          </a:solidFill>
          <a:ln w="0">
            <a:noFill/>
          </a:ln>
          <a:effectLst>
            <a:outerShdw blurRad="76320" dist="25455" dir="2700000" algn="bl" rotWithShape="0">
              <a:srgbClr val="000000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6" name="Google Shape;333;p14"/>
          <p:cNvSpPr/>
          <p:nvPr/>
        </p:nvSpPr>
        <p:spPr>
          <a:xfrm>
            <a:off x="1912320" y="2080440"/>
            <a:ext cx="776880" cy="776880"/>
          </a:xfrm>
          <a:prstGeom prst="ellipse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97" name="Google Shape;334;p14" descr="preencoded.png"/>
          <p:cNvPicPr/>
          <p:nvPr/>
        </p:nvPicPr>
        <p:blipFill>
          <a:blip r:embed="rId3"/>
          <a:stretch/>
        </p:blipFill>
        <p:spPr>
          <a:xfrm>
            <a:off x="2106720" y="2274480"/>
            <a:ext cx="388440" cy="388440"/>
          </a:xfrm>
          <a:prstGeom prst="rect">
            <a:avLst/>
          </a:prstGeom>
          <a:ln w="0">
            <a:noFill/>
          </a:ln>
        </p:spPr>
      </p:pic>
      <p:sp>
        <p:nvSpPr>
          <p:cNvPr id="298" name="Google Shape;335;p14"/>
          <p:cNvSpPr/>
          <p:nvPr/>
        </p:nvSpPr>
        <p:spPr>
          <a:xfrm>
            <a:off x="792360" y="3063240"/>
            <a:ext cx="301716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2000" b="1" strike="noStrike" spc="-1">
                <a:solidFill>
                  <a:srgbClr val="1E2761"/>
                </a:solidFill>
                <a:latin typeface="Cambria"/>
                <a:ea typeface="Cambria"/>
              </a:rPr>
              <a:t>Compreender</a:t>
            </a:r>
            <a:endParaRPr lang="pt-BR" sz="2000" b="0" strike="noStrike" spc="-1">
              <a:latin typeface="Arial"/>
            </a:endParaRPr>
          </a:p>
        </p:txBody>
      </p:sp>
      <p:sp>
        <p:nvSpPr>
          <p:cNvPr id="299" name="Google Shape;336;p14"/>
          <p:cNvSpPr/>
          <p:nvPr/>
        </p:nvSpPr>
        <p:spPr>
          <a:xfrm>
            <a:off x="929520" y="3657600"/>
            <a:ext cx="2742840" cy="173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20000"/>
              </a:lnSpc>
              <a:tabLst>
                <a:tab pos="0" algn="l"/>
              </a:tabLst>
            </a:pPr>
            <a:r>
              <a:rPr lang="en-US" sz="1450" b="0" strike="noStrike" spc="-1">
                <a:solidFill>
                  <a:srgbClr val="5B6584"/>
                </a:solidFill>
                <a:latin typeface="Calibri"/>
                <a:ea typeface="Calibri"/>
              </a:rPr>
              <a:t>As práticas administrativas de controle da frequência funcional nas escolas</a:t>
            </a:r>
            <a:endParaRPr lang="pt-BR" sz="1450" b="0" strike="noStrike" spc="-1">
              <a:latin typeface="Arial"/>
            </a:endParaRPr>
          </a:p>
        </p:txBody>
      </p:sp>
      <p:pic>
        <p:nvPicPr>
          <p:cNvPr id="300" name="Google Shape;337;p14" descr="preencoded.png"/>
          <p:cNvPicPr/>
          <p:nvPr/>
        </p:nvPicPr>
        <p:blipFill>
          <a:blip r:embed="rId4"/>
          <a:stretch/>
        </p:blipFill>
        <p:spPr>
          <a:xfrm>
            <a:off x="4029480" y="3557160"/>
            <a:ext cx="200880" cy="200880"/>
          </a:xfrm>
          <a:prstGeom prst="rect">
            <a:avLst/>
          </a:prstGeom>
          <a:ln w="0">
            <a:noFill/>
          </a:ln>
        </p:spPr>
      </p:pic>
      <p:sp>
        <p:nvSpPr>
          <p:cNvPr id="301" name="Google Shape;338;p14"/>
          <p:cNvSpPr/>
          <p:nvPr/>
        </p:nvSpPr>
        <p:spPr>
          <a:xfrm>
            <a:off x="4404240" y="1691640"/>
            <a:ext cx="3382920" cy="3931560"/>
          </a:xfrm>
          <a:prstGeom prst="roundRect">
            <a:avLst>
              <a:gd name="adj" fmla="val 2162"/>
            </a:avLst>
          </a:prstGeom>
          <a:solidFill>
            <a:srgbClr val="1E2761"/>
          </a:solidFill>
          <a:ln w="0">
            <a:noFill/>
          </a:ln>
          <a:effectLst>
            <a:outerShdw blurRad="76320" dist="25455" dir="2700000" algn="bl" rotWithShape="0">
              <a:srgbClr val="000000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2" name="Google Shape;339;p14"/>
          <p:cNvSpPr/>
          <p:nvPr/>
        </p:nvSpPr>
        <p:spPr>
          <a:xfrm>
            <a:off x="5707080" y="2080440"/>
            <a:ext cx="776880" cy="776880"/>
          </a:xfrm>
          <a:prstGeom prst="ellipse">
            <a:avLst/>
          </a:prstGeom>
          <a:solidFill>
            <a:srgbClr val="2B357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03" name="Google Shape;340;p14" descr="preencoded.png"/>
          <p:cNvPicPr/>
          <p:nvPr/>
        </p:nvPicPr>
        <p:blipFill>
          <a:blip r:embed="rId5"/>
          <a:stretch/>
        </p:blipFill>
        <p:spPr>
          <a:xfrm>
            <a:off x="5901480" y="2274480"/>
            <a:ext cx="388440" cy="388440"/>
          </a:xfrm>
          <a:prstGeom prst="rect">
            <a:avLst/>
          </a:prstGeom>
          <a:ln w="0">
            <a:noFill/>
          </a:ln>
        </p:spPr>
      </p:pic>
      <p:sp>
        <p:nvSpPr>
          <p:cNvPr id="304" name="Google Shape;341;p14"/>
          <p:cNvSpPr/>
          <p:nvPr/>
        </p:nvSpPr>
        <p:spPr>
          <a:xfrm>
            <a:off x="4587120" y="3063240"/>
            <a:ext cx="301716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2000" b="1" strike="noStrike" spc="-1">
                <a:solidFill>
                  <a:srgbClr val="FFFFFF"/>
                </a:solidFill>
                <a:latin typeface="Cambria"/>
                <a:ea typeface="Cambria"/>
              </a:rPr>
              <a:t>Explicar</a:t>
            </a:r>
            <a:endParaRPr lang="pt-BR" sz="2000" b="0" strike="noStrike" spc="-1">
              <a:latin typeface="Arial"/>
            </a:endParaRPr>
          </a:p>
        </p:txBody>
      </p:sp>
      <p:sp>
        <p:nvSpPr>
          <p:cNvPr id="305" name="Google Shape;342;p14"/>
          <p:cNvSpPr/>
          <p:nvPr/>
        </p:nvSpPr>
        <p:spPr>
          <a:xfrm>
            <a:off x="4724280" y="3657600"/>
            <a:ext cx="2742840" cy="173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20000"/>
              </a:lnSpc>
              <a:tabLst>
                <a:tab pos="0" algn="l"/>
              </a:tabLst>
            </a:pPr>
            <a:r>
              <a:rPr lang="en-US" sz="1450" b="0" strike="noStrike" spc="-1">
                <a:solidFill>
                  <a:srgbClr val="EEF3FD"/>
                </a:solidFill>
                <a:latin typeface="Calibri"/>
                <a:ea typeface="Calibri"/>
              </a:rPr>
              <a:t>Como burocracia e capacidade administrativa se relacionam nesse processo</a:t>
            </a:r>
            <a:endParaRPr lang="pt-BR" sz="1450" b="0" strike="noStrike" spc="-1">
              <a:latin typeface="Arial"/>
            </a:endParaRPr>
          </a:p>
        </p:txBody>
      </p:sp>
      <p:pic>
        <p:nvPicPr>
          <p:cNvPr id="306" name="Google Shape;343;p14" descr="preencoded.png"/>
          <p:cNvPicPr/>
          <p:nvPr/>
        </p:nvPicPr>
        <p:blipFill>
          <a:blip r:embed="rId4"/>
          <a:stretch/>
        </p:blipFill>
        <p:spPr>
          <a:xfrm>
            <a:off x="7824240" y="3557160"/>
            <a:ext cx="200880" cy="200880"/>
          </a:xfrm>
          <a:prstGeom prst="rect">
            <a:avLst/>
          </a:prstGeom>
          <a:ln w="0">
            <a:noFill/>
          </a:ln>
        </p:spPr>
      </p:pic>
      <p:sp>
        <p:nvSpPr>
          <p:cNvPr id="307" name="Google Shape;344;p14"/>
          <p:cNvSpPr/>
          <p:nvPr/>
        </p:nvSpPr>
        <p:spPr>
          <a:xfrm>
            <a:off x="8199000" y="1691640"/>
            <a:ext cx="3382920" cy="3931560"/>
          </a:xfrm>
          <a:prstGeom prst="roundRect">
            <a:avLst>
              <a:gd name="adj" fmla="val 2162"/>
            </a:avLst>
          </a:prstGeom>
          <a:solidFill>
            <a:srgbClr val="EEF3FD"/>
          </a:solidFill>
          <a:ln w="0">
            <a:noFill/>
          </a:ln>
          <a:effectLst>
            <a:outerShdw blurRad="76320" dist="25455" dir="2700000" algn="bl" rotWithShape="0">
              <a:srgbClr val="000000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8" name="Google Shape;345;p14"/>
          <p:cNvSpPr/>
          <p:nvPr/>
        </p:nvSpPr>
        <p:spPr>
          <a:xfrm>
            <a:off x="9501840" y="2080440"/>
            <a:ext cx="776880" cy="776880"/>
          </a:xfrm>
          <a:prstGeom prst="ellipse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09" name="Google Shape;346;p14" descr="preencoded.png"/>
          <p:cNvPicPr/>
          <p:nvPr/>
        </p:nvPicPr>
        <p:blipFill>
          <a:blip r:embed="rId6"/>
          <a:stretch/>
        </p:blipFill>
        <p:spPr>
          <a:xfrm>
            <a:off x="9696240" y="2274480"/>
            <a:ext cx="388440" cy="388440"/>
          </a:xfrm>
          <a:prstGeom prst="rect">
            <a:avLst/>
          </a:prstGeom>
          <a:ln w="0">
            <a:noFill/>
          </a:ln>
        </p:spPr>
      </p:pic>
      <p:sp>
        <p:nvSpPr>
          <p:cNvPr id="310" name="Google Shape;347;p14"/>
          <p:cNvSpPr/>
          <p:nvPr/>
        </p:nvSpPr>
        <p:spPr>
          <a:xfrm>
            <a:off x="8381880" y="3063240"/>
            <a:ext cx="301716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2000" b="1" strike="noStrike" spc="-1">
                <a:solidFill>
                  <a:srgbClr val="1E2761"/>
                </a:solidFill>
                <a:latin typeface="Cambria"/>
                <a:ea typeface="Cambria"/>
              </a:rPr>
              <a:t>Contribuir</a:t>
            </a:r>
            <a:endParaRPr lang="pt-BR" sz="2000" b="0" strike="noStrike" spc="-1">
              <a:latin typeface="Arial"/>
            </a:endParaRPr>
          </a:p>
        </p:txBody>
      </p:sp>
      <p:sp>
        <p:nvSpPr>
          <p:cNvPr id="311" name="Google Shape;348;p14"/>
          <p:cNvSpPr/>
          <p:nvPr/>
        </p:nvSpPr>
        <p:spPr>
          <a:xfrm>
            <a:off x="8519040" y="3657600"/>
            <a:ext cx="2742840" cy="173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20000"/>
              </a:lnSpc>
              <a:tabLst>
                <a:tab pos="0" algn="l"/>
              </a:tabLst>
            </a:pPr>
            <a:r>
              <a:rPr lang="en-US" sz="1450" b="0" strike="noStrike" spc="-1">
                <a:solidFill>
                  <a:srgbClr val="5B6584"/>
                </a:solidFill>
                <a:latin typeface="Calibri"/>
                <a:ea typeface="Calibri"/>
              </a:rPr>
              <a:t>Com subsídios para políticas e práticas de gestão escolar</a:t>
            </a:r>
            <a:endParaRPr lang="pt-BR" sz="1450" b="0" strike="noStrike" spc="-1">
              <a:latin typeface="Arial"/>
            </a:endParaRPr>
          </a:p>
        </p:txBody>
      </p:sp>
      <p:sp>
        <p:nvSpPr>
          <p:cNvPr id="312" name="Google Shape;349;p14"/>
          <p:cNvSpPr/>
          <p:nvPr/>
        </p:nvSpPr>
        <p:spPr>
          <a:xfrm>
            <a:off x="457200" y="647388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5B6584"/>
                </a:solidFill>
                <a:latin typeface="Calibri"/>
                <a:ea typeface="Calibri"/>
              </a:rPr>
              <a:t>III Encontro de Pesquisa da ENAP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313" name="Google Shape;350;p14"/>
          <p:cNvSpPr/>
          <p:nvPr/>
        </p:nvSpPr>
        <p:spPr>
          <a:xfrm>
            <a:off x="1127736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5B6584"/>
                </a:solidFill>
                <a:latin typeface="Calibri"/>
                <a:ea typeface="Calibri"/>
              </a:rPr>
              <a:t>14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56;p15"/>
          <p:cNvSpPr/>
          <p:nvPr/>
        </p:nvSpPr>
        <p:spPr>
          <a:xfrm>
            <a:off x="640080" y="384120"/>
            <a:ext cx="109112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000" b="1" strike="noStrike" spc="-1">
                <a:solidFill>
                  <a:srgbClr val="1E2761"/>
                </a:solidFill>
                <a:latin typeface="Cambria"/>
                <a:ea typeface="Cambria"/>
              </a:rPr>
              <a:t>Contribuições</a:t>
            </a:r>
            <a:endParaRPr lang="pt-BR" sz="3000" b="0" strike="noStrike" spc="-1">
              <a:latin typeface="Arial"/>
            </a:endParaRPr>
          </a:p>
        </p:txBody>
      </p:sp>
      <p:sp>
        <p:nvSpPr>
          <p:cNvPr id="315" name="Google Shape;357;p15"/>
          <p:cNvSpPr/>
          <p:nvPr/>
        </p:nvSpPr>
        <p:spPr>
          <a:xfrm>
            <a:off x="609480" y="1691640"/>
            <a:ext cx="3382920" cy="3931560"/>
          </a:xfrm>
          <a:prstGeom prst="roundRect">
            <a:avLst>
              <a:gd name="adj" fmla="val 2162"/>
            </a:avLst>
          </a:prstGeom>
          <a:solidFill>
            <a:srgbClr val="EEF3FD"/>
          </a:solidFill>
          <a:ln w="0">
            <a:noFill/>
          </a:ln>
          <a:effectLst>
            <a:outerShdw blurRad="76320" dist="25455" dir="2700000" algn="bl" rotWithShape="0">
              <a:srgbClr val="000000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6" name="Google Shape;358;p15"/>
          <p:cNvSpPr/>
          <p:nvPr/>
        </p:nvSpPr>
        <p:spPr>
          <a:xfrm>
            <a:off x="1912320" y="2080440"/>
            <a:ext cx="776880" cy="776880"/>
          </a:xfrm>
          <a:prstGeom prst="ellipse">
            <a:avLst/>
          </a:prstGeom>
          <a:solidFill>
            <a:srgbClr val="1E276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17" name="Google Shape;359;p15" descr="preencoded.png"/>
          <p:cNvPicPr/>
          <p:nvPr/>
        </p:nvPicPr>
        <p:blipFill>
          <a:blip r:embed="rId3"/>
          <a:stretch/>
        </p:blipFill>
        <p:spPr>
          <a:xfrm>
            <a:off x="2106720" y="2274480"/>
            <a:ext cx="388440" cy="388440"/>
          </a:xfrm>
          <a:prstGeom prst="rect">
            <a:avLst/>
          </a:prstGeom>
          <a:ln w="0">
            <a:noFill/>
          </a:ln>
        </p:spPr>
      </p:pic>
      <p:sp>
        <p:nvSpPr>
          <p:cNvPr id="318" name="Google Shape;360;p15"/>
          <p:cNvSpPr/>
          <p:nvPr/>
        </p:nvSpPr>
        <p:spPr>
          <a:xfrm>
            <a:off x="792360" y="3063240"/>
            <a:ext cx="301716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800" b="1" strike="noStrike" spc="-1">
                <a:solidFill>
                  <a:srgbClr val="1E2761"/>
                </a:solidFill>
                <a:latin typeface="Cambria"/>
                <a:ea typeface="Cambria"/>
              </a:rPr>
              <a:t>Acadêmica</a:t>
            </a:r>
            <a:endParaRPr lang="pt-BR" sz="1800" b="0" strike="noStrike" spc="-1">
              <a:latin typeface="Arial"/>
            </a:endParaRPr>
          </a:p>
        </p:txBody>
      </p:sp>
      <p:pic>
        <p:nvPicPr>
          <p:cNvPr id="319" name="Google Shape;361;p15" descr="preencoded.png"/>
          <p:cNvPicPr/>
          <p:nvPr/>
        </p:nvPicPr>
        <p:blipFill>
          <a:blip r:embed="rId4"/>
          <a:stretch/>
        </p:blipFill>
        <p:spPr>
          <a:xfrm>
            <a:off x="1020960" y="3675960"/>
            <a:ext cx="200880" cy="200880"/>
          </a:xfrm>
          <a:prstGeom prst="rect">
            <a:avLst/>
          </a:prstGeom>
          <a:ln w="0">
            <a:noFill/>
          </a:ln>
        </p:spPr>
      </p:pic>
      <p:sp>
        <p:nvSpPr>
          <p:cNvPr id="320" name="Google Shape;362;p15"/>
          <p:cNvSpPr/>
          <p:nvPr/>
        </p:nvSpPr>
        <p:spPr>
          <a:xfrm>
            <a:off x="1322640" y="3657600"/>
            <a:ext cx="23770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1294A"/>
                </a:solidFill>
                <a:latin typeface="Calibri"/>
                <a:ea typeface="Calibri"/>
              </a:rPr>
              <a:t>Administração Pública</a:t>
            </a:r>
            <a:endParaRPr lang="pt-BR" sz="1300" b="0" strike="noStrike" spc="-1">
              <a:latin typeface="Arial"/>
            </a:endParaRPr>
          </a:p>
        </p:txBody>
      </p:sp>
      <p:pic>
        <p:nvPicPr>
          <p:cNvPr id="321" name="Google Shape;363;p15" descr="preencoded.png"/>
          <p:cNvPicPr/>
          <p:nvPr/>
        </p:nvPicPr>
        <p:blipFill>
          <a:blip r:embed="rId4"/>
          <a:stretch/>
        </p:blipFill>
        <p:spPr>
          <a:xfrm>
            <a:off x="1020960" y="4133160"/>
            <a:ext cx="200880" cy="200880"/>
          </a:xfrm>
          <a:prstGeom prst="rect">
            <a:avLst/>
          </a:prstGeom>
          <a:ln w="0">
            <a:noFill/>
          </a:ln>
        </p:spPr>
      </p:pic>
      <p:sp>
        <p:nvSpPr>
          <p:cNvPr id="322" name="Google Shape;364;p15"/>
          <p:cNvSpPr/>
          <p:nvPr/>
        </p:nvSpPr>
        <p:spPr>
          <a:xfrm>
            <a:off x="1322640" y="4114800"/>
            <a:ext cx="23770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1294A"/>
                </a:solidFill>
                <a:latin typeface="Calibri"/>
                <a:ea typeface="Calibri"/>
              </a:rPr>
              <a:t>Gestão Escolar</a:t>
            </a:r>
            <a:endParaRPr lang="pt-BR" sz="1300" b="0" strike="noStrike" spc="-1">
              <a:latin typeface="Arial"/>
            </a:endParaRPr>
          </a:p>
        </p:txBody>
      </p:sp>
      <p:pic>
        <p:nvPicPr>
          <p:cNvPr id="323" name="Google Shape;365;p15" descr="preencoded.png"/>
          <p:cNvPicPr/>
          <p:nvPr/>
        </p:nvPicPr>
        <p:blipFill>
          <a:blip r:embed="rId4"/>
          <a:stretch/>
        </p:blipFill>
        <p:spPr>
          <a:xfrm>
            <a:off x="1020960" y="4590360"/>
            <a:ext cx="200880" cy="200880"/>
          </a:xfrm>
          <a:prstGeom prst="rect">
            <a:avLst/>
          </a:prstGeom>
          <a:ln w="0">
            <a:noFill/>
          </a:ln>
        </p:spPr>
      </p:pic>
      <p:sp>
        <p:nvSpPr>
          <p:cNvPr id="324" name="Google Shape;366;p15"/>
          <p:cNvSpPr/>
          <p:nvPr/>
        </p:nvSpPr>
        <p:spPr>
          <a:xfrm>
            <a:off x="1322640" y="4572000"/>
            <a:ext cx="23770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1294A"/>
                </a:solidFill>
                <a:latin typeface="Calibri"/>
                <a:ea typeface="Calibri"/>
              </a:rPr>
              <a:t>Gestão de Pessoas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325" name="Google Shape;367;p15"/>
          <p:cNvSpPr/>
          <p:nvPr/>
        </p:nvSpPr>
        <p:spPr>
          <a:xfrm>
            <a:off x="4404240" y="1691640"/>
            <a:ext cx="3382920" cy="3931560"/>
          </a:xfrm>
          <a:prstGeom prst="roundRect">
            <a:avLst>
              <a:gd name="adj" fmla="val 2162"/>
            </a:avLst>
          </a:prstGeom>
          <a:solidFill>
            <a:srgbClr val="EEF3FD"/>
          </a:solidFill>
          <a:ln w="0">
            <a:noFill/>
          </a:ln>
          <a:effectLst>
            <a:outerShdw blurRad="76320" dist="25455" dir="2700000" algn="bl" rotWithShape="0">
              <a:srgbClr val="000000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6" name="Google Shape;368;p15"/>
          <p:cNvSpPr/>
          <p:nvPr/>
        </p:nvSpPr>
        <p:spPr>
          <a:xfrm>
            <a:off x="5707080" y="2080440"/>
            <a:ext cx="776880" cy="776880"/>
          </a:xfrm>
          <a:prstGeom prst="ellipse">
            <a:avLst/>
          </a:prstGeom>
          <a:solidFill>
            <a:srgbClr val="1E276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27" name="Google Shape;369;p15" descr="preencoded.png"/>
          <p:cNvPicPr/>
          <p:nvPr/>
        </p:nvPicPr>
        <p:blipFill>
          <a:blip r:embed="rId5"/>
          <a:stretch/>
        </p:blipFill>
        <p:spPr>
          <a:xfrm>
            <a:off x="5901480" y="2274480"/>
            <a:ext cx="388440" cy="388440"/>
          </a:xfrm>
          <a:prstGeom prst="rect">
            <a:avLst/>
          </a:prstGeom>
          <a:ln w="0">
            <a:noFill/>
          </a:ln>
        </p:spPr>
      </p:pic>
      <p:sp>
        <p:nvSpPr>
          <p:cNvPr id="328" name="Google Shape;370;p15"/>
          <p:cNvSpPr/>
          <p:nvPr/>
        </p:nvSpPr>
        <p:spPr>
          <a:xfrm>
            <a:off x="4587120" y="3063240"/>
            <a:ext cx="301716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800" b="1" strike="noStrike" spc="-1">
                <a:solidFill>
                  <a:srgbClr val="1E2761"/>
                </a:solidFill>
                <a:latin typeface="Cambria"/>
                <a:ea typeface="Cambria"/>
              </a:rPr>
              <a:t>Gerencial</a:t>
            </a:r>
            <a:endParaRPr lang="pt-BR" sz="1800" b="0" strike="noStrike" spc="-1">
              <a:latin typeface="Arial"/>
            </a:endParaRPr>
          </a:p>
        </p:txBody>
      </p:sp>
      <p:pic>
        <p:nvPicPr>
          <p:cNvPr id="329" name="Google Shape;371;p15" descr="preencoded.png"/>
          <p:cNvPicPr/>
          <p:nvPr/>
        </p:nvPicPr>
        <p:blipFill>
          <a:blip r:embed="rId4"/>
          <a:stretch/>
        </p:blipFill>
        <p:spPr>
          <a:xfrm>
            <a:off x="4815720" y="3675960"/>
            <a:ext cx="200880" cy="200880"/>
          </a:xfrm>
          <a:prstGeom prst="rect">
            <a:avLst/>
          </a:prstGeom>
          <a:ln w="0">
            <a:noFill/>
          </a:ln>
        </p:spPr>
      </p:pic>
      <p:sp>
        <p:nvSpPr>
          <p:cNvPr id="330" name="Google Shape;372;p15"/>
          <p:cNvSpPr/>
          <p:nvPr/>
        </p:nvSpPr>
        <p:spPr>
          <a:xfrm>
            <a:off x="5117400" y="3657600"/>
            <a:ext cx="23770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1294A"/>
                </a:solidFill>
                <a:latin typeface="Calibri"/>
                <a:ea typeface="Calibri"/>
              </a:rPr>
              <a:t>SEE</a:t>
            </a:r>
            <a:endParaRPr lang="pt-BR" sz="1400" b="0" strike="noStrike" spc="-1">
              <a:latin typeface="Arial"/>
            </a:endParaRPr>
          </a:p>
        </p:txBody>
      </p:sp>
      <p:pic>
        <p:nvPicPr>
          <p:cNvPr id="331" name="Google Shape;373;p15" descr="preencoded.png"/>
          <p:cNvPicPr/>
          <p:nvPr/>
        </p:nvPicPr>
        <p:blipFill>
          <a:blip r:embed="rId4"/>
          <a:stretch/>
        </p:blipFill>
        <p:spPr>
          <a:xfrm>
            <a:off x="4815720" y="4133160"/>
            <a:ext cx="200880" cy="200880"/>
          </a:xfrm>
          <a:prstGeom prst="rect">
            <a:avLst/>
          </a:prstGeom>
          <a:ln w="0">
            <a:noFill/>
          </a:ln>
        </p:spPr>
      </p:pic>
      <p:sp>
        <p:nvSpPr>
          <p:cNvPr id="332" name="Google Shape;374;p15"/>
          <p:cNvSpPr/>
          <p:nvPr/>
        </p:nvSpPr>
        <p:spPr>
          <a:xfrm>
            <a:off x="5117400" y="4114800"/>
            <a:ext cx="23770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1294A"/>
                </a:solidFill>
                <a:latin typeface="Calibri"/>
                <a:ea typeface="Calibri"/>
              </a:rPr>
              <a:t>SRE</a:t>
            </a:r>
            <a:endParaRPr lang="pt-BR" sz="1300" b="0" strike="noStrike" spc="-1">
              <a:latin typeface="Arial"/>
            </a:endParaRPr>
          </a:p>
        </p:txBody>
      </p:sp>
      <p:pic>
        <p:nvPicPr>
          <p:cNvPr id="333" name="Google Shape;375;p15" descr="preencoded.png"/>
          <p:cNvPicPr/>
          <p:nvPr/>
        </p:nvPicPr>
        <p:blipFill>
          <a:blip r:embed="rId4"/>
          <a:stretch/>
        </p:blipFill>
        <p:spPr>
          <a:xfrm>
            <a:off x="4815720" y="4590360"/>
            <a:ext cx="200880" cy="200880"/>
          </a:xfrm>
          <a:prstGeom prst="rect">
            <a:avLst/>
          </a:prstGeom>
          <a:ln w="0">
            <a:noFill/>
          </a:ln>
        </p:spPr>
      </p:pic>
      <p:sp>
        <p:nvSpPr>
          <p:cNvPr id="334" name="Google Shape;376;p15"/>
          <p:cNvSpPr/>
          <p:nvPr/>
        </p:nvSpPr>
        <p:spPr>
          <a:xfrm>
            <a:off x="5117400" y="4572000"/>
            <a:ext cx="23770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1294A"/>
                </a:solidFill>
                <a:latin typeface="Calibri"/>
                <a:ea typeface="Calibri"/>
              </a:rPr>
              <a:t>Escolas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335" name="Google Shape;377;p15"/>
          <p:cNvSpPr/>
          <p:nvPr/>
        </p:nvSpPr>
        <p:spPr>
          <a:xfrm>
            <a:off x="8199000" y="1691640"/>
            <a:ext cx="3382920" cy="3931560"/>
          </a:xfrm>
          <a:prstGeom prst="roundRect">
            <a:avLst>
              <a:gd name="adj" fmla="val 2162"/>
            </a:avLst>
          </a:prstGeom>
          <a:solidFill>
            <a:srgbClr val="EEF3FD"/>
          </a:solidFill>
          <a:ln w="0">
            <a:noFill/>
          </a:ln>
          <a:effectLst>
            <a:outerShdw blurRad="76320" dist="25455" dir="2700000" algn="bl" rotWithShape="0">
              <a:srgbClr val="000000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6" name="Google Shape;378;p15"/>
          <p:cNvSpPr/>
          <p:nvPr/>
        </p:nvSpPr>
        <p:spPr>
          <a:xfrm>
            <a:off x="9501840" y="2080440"/>
            <a:ext cx="776880" cy="776880"/>
          </a:xfrm>
          <a:prstGeom prst="ellipse">
            <a:avLst/>
          </a:prstGeom>
          <a:solidFill>
            <a:srgbClr val="1E276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37" name="Google Shape;379;p15" descr="preencoded.png"/>
          <p:cNvPicPr/>
          <p:nvPr/>
        </p:nvPicPr>
        <p:blipFill>
          <a:blip r:embed="rId6"/>
          <a:stretch/>
        </p:blipFill>
        <p:spPr>
          <a:xfrm>
            <a:off x="9696240" y="2274480"/>
            <a:ext cx="388440" cy="388440"/>
          </a:xfrm>
          <a:prstGeom prst="rect">
            <a:avLst/>
          </a:prstGeom>
          <a:ln w="0">
            <a:noFill/>
          </a:ln>
        </p:spPr>
      </p:pic>
      <p:sp>
        <p:nvSpPr>
          <p:cNvPr id="338" name="Google Shape;380;p15"/>
          <p:cNvSpPr/>
          <p:nvPr/>
        </p:nvSpPr>
        <p:spPr>
          <a:xfrm>
            <a:off x="8381880" y="3063240"/>
            <a:ext cx="301716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800" b="1" strike="noStrike" spc="-1">
                <a:solidFill>
                  <a:srgbClr val="1E2761"/>
                </a:solidFill>
                <a:latin typeface="Cambria"/>
                <a:ea typeface="Cambria"/>
              </a:rPr>
              <a:t>Social</a:t>
            </a:r>
            <a:endParaRPr lang="pt-BR" sz="1800" b="0" strike="noStrike" spc="-1">
              <a:latin typeface="Arial"/>
            </a:endParaRPr>
          </a:p>
        </p:txBody>
      </p:sp>
      <p:pic>
        <p:nvPicPr>
          <p:cNvPr id="339" name="Google Shape;381;p15" descr="preencoded.png"/>
          <p:cNvPicPr/>
          <p:nvPr/>
        </p:nvPicPr>
        <p:blipFill>
          <a:blip r:embed="rId4"/>
          <a:stretch/>
        </p:blipFill>
        <p:spPr>
          <a:xfrm>
            <a:off x="8610480" y="3675960"/>
            <a:ext cx="200880" cy="200880"/>
          </a:xfrm>
          <a:prstGeom prst="rect">
            <a:avLst/>
          </a:prstGeom>
          <a:ln w="0">
            <a:noFill/>
          </a:ln>
        </p:spPr>
      </p:pic>
      <p:sp>
        <p:nvSpPr>
          <p:cNvPr id="340" name="Google Shape;382;p15"/>
          <p:cNvSpPr/>
          <p:nvPr/>
        </p:nvSpPr>
        <p:spPr>
          <a:xfrm>
            <a:off x="8912160" y="3657600"/>
            <a:ext cx="23770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1294A"/>
                </a:solidFill>
                <a:latin typeface="Calibri"/>
                <a:ea typeface="Calibri"/>
              </a:rPr>
              <a:t>Melhor gestão pública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341" name="Google Shape;383;p15"/>
          <p:cNvSpPr/>
          <p:nvPr/>
        </p:nvSpPr>
        <p:spPr>
          <a:xfrm>
            <a:off x="457200" y="647388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5B6584"/>
                </a:solidFill>
                <a:latin typeface="Calibri"/>
                <a:ea typeface="Calibri"/>
              </a:rPr>
              <a:t>III Encontro de Pesquisa da ENAP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342" name="Google Shape;384;p15"/>
          <p:cNvSpPr/>
          <p:nvPr/>
        </p:nvSpPr>
        <p:spPr>
          <a:xfrm>
            <a:off x="1127736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5B6584"/>
                </a:solidFill>
                <a:latin typeface="Calibri"/>
                <a:ea typeface="Calibri"/>
              </a:rPr>
              <a:t>15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90;p16"/>
          <p:cNvSpPr/>
          <p:nvPr/>
        </p:nvSpPr>
        <p:spPr>
          <a:xfrm>
            <a:off x="5410080" y="1051560"/>
            <a:ext cx="1371240" cy="1371240"/>
          </a:xfrm>
          <a:prstGeom prst="ellipse">
            <a:avLst/>
          </a:prstGeom>
          <a:solidFill>
            <a:srgbClr val="2B357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44" name="Google Shape;391;p16" descr="preencoded.png"/>
          <p:cNvPicPr/>
          <p:nvPr/>
        </p:nvPicPr>
        <p:blipFill>
          <a:blip r:embed="rId3"/>
          <a:stretch/>
        </p:blipFill>
        <p:spPr>
          <a:xfrm>
            <a:off x="5752800" y="1394640"/>
            <a:ext cx="685440" cy="685440"/>
          </a:xfrm>
          <a:prstGeom prst="rect">
            <a:avLst/>
          </a:prstGeom>
          <a:ln w="0">
            <a:noFill/>
          </a:ln>
        </p:spPr>
      </p:pic>
      <p:pic>
        <p:nvPicPr>
          <p:cNvPr id="345" name="Google Shape;392;p16" descr="preencoded.png"/>
          <p:cNvPicPr/>
          <p:nvPr/>
        </p:nvPicPr>
        <p:blipFill>
          <a:blip r:embed="rId4"/>
          <a:stretch/>
        </p:blipFill>
        <p:spPr>
          <a:xfrm>
            <a:off x="1280160" y="2788920"/>
            <a:ext cx="639720" cy="639720"/>
          </a:xfrm>
          <a:prstGeom prst="rect">
            <a:avLst/>
          </a:prstGeom>
          <a:ln w="0">
            <a:noFill/>
          </a:ln>
        </p:spPr>
      </p:pic>
      <p:sp>
        <p:nvSpPr>
          <p:cNvPr id="346" name="Google Shape;393;p16"/>
          <p:cNvSpPr/>
          <p:nvPr/>
        </p:nvSpPr>
        <p:spPr>
          <a:xfrm>
            <a:off x="914400" y="3291840"/>
            <a:ext cx="10332360" cy="1645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20000"/>
              </a:lnSpc>
              <a:tabLst>
                <a:tab pos="0" algn="l"/>
              </a:tabLst>
            </a:pPr>
            <a:r>
              <a:rPr lang="en-US" sz="3000" b="1" i="1" strike="noStrike" spc="-1">
                <a:solidFill>
                  <a:srgbClr val="FFFFFF"/>
                </a:solidFill>
                <a:latin typeface="Cambria"/>
                <a:ea typeface="Cambria"/>
              </a:rPr>
              <a:t>Quanto maior o controle,</a:t>
            </a:r>
            <a:endParaRPr lang="pt-BR" sz="3000" b="0" strike="noStrike" spc="-1">
              <a:latin typeface="Arial"/>
            </a:endParaRPr>
          </a:p>
          <a:p>
            <a:pPr algn="ctr">
              <a:lnSpc>
                <a:spcPct val="120000"/>
              </a:lnSpc>
              <a:tabLst>
                <a:tab pos="0" algn="l"/>
              </a:tabLst>
            </a:pPr>
            <a:r>
              <a:rPr lang="en-US" sz="3000" b="1" i="1" strike="noStrike" spc="-1">
                <a:solidFill>
                  <a:srgbClr val="FFFFFF"/>
                </a:solidFill>
                <a:latin typeface="Cambria"/>
                <a:ea typeface="Cambria"/>
              </a:rPr>
              <a:t>maior o esforço necessário para controlar.</a:t>
            </a:r>
            <a:endParaRPr lang="pt-BR" sz="3000" b="0" strike="noStrike" spc="-1">
              <a:latin typeface="Arial"/>
            </a:endParaRPr>
          </a:p>
        </p:txBody>
      </p:sp>
      <p:sp>
        <p:nvSpPr>
          <p:cNvPr id="347" name="Google Shape;394;p16"/>
          <p:cNvSpPr/>
          <p:nvPr/>
        </p:nvSpPr>
        <p:spPr>
          <a:xfrm>
            <a:off x="457200" y="647388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8E97C0"/>
                </a:solidFill>
                <a:latin typeface="Calibri"/>
                <a:ea typeface="Calibri"/>
              </a:rPr>
              <a:t>III Encontro de Pesquisa da ENAP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348" name="Google Shape;395;p16"/>
          <p:cNvSpPr/>
          <p:nvPr/>
        </p:nvSpPr>
        <p:spPr>
          <a:xfrm>
            <a:off x="1127736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8E97C0"/>
                </a:solidFill>
                <a:latin typeface="Calibri"/>
                <a:ea typeface="Calibri"/>
              </a:rPr>
              <a:t>16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401;p17"/>
          <p:cNvSpPr/>
          <p:nvPr/>
        </p:nvSpPr>
        <p:spPr>
          <a:xfrm>
            <a:off x="640080" y="384120"/>
            <a:ext cx="109112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000" b="1" strike="noStrike" spc="-1">
                <a:solidFill>
                  <a:srgbClr val="1E2761"/>
                </a:solidFill>
                <a:latin typeface="Cambria"/>
                <a:ea typeface="Cambria"/>
              </a:rPr>
              <a:t>Conclusão</a:t>
            </a:r>
            <a:endParaRPr lang="pt-BR" sz="3000" b="0" strike="noStrike" spc="-1">
              <a:latin typeface="Arial"/>
            </a:endParaRPr>
          </a:p>
        </p:txBody>
      </p:sp>
      <p:sp>
        <p:nvSpPr>
          <p:cNvPr id="350" name="Google Shape;402;p17"/>
          <p:cNvSpPr/>
          <p:nvPr/>
        </p:nvSpPr>
        <p:spPr>
          <a:xfrm>
            <a:off x="640080" y="1828800"/>
            <a:ext cx="4937400" cy="3291480"/>
          </a:xfrm>
          <a:prstGeom prst="roundRect">
            <a:avLst>
              <a:gd name="adj" fmla="val 2222"/>
            </a:avLst>
          </a:prstGeom>
          <a:solidFill>
            <a:srgbClr val="EEF3F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1" name="Google Shape;403;p17"/>
          <p:cNvSpPr/>
          <p:nvPr/>
        </p:nvSpPr>
        <p:spPr>
          <a:xfrm>
            <a:off x="1005840" y="2194560"/>
            <a:ext cx="731160" cy="731160"/>
          </a:xfrm>
          <a:prstGeom prst="ellipse">
            <a:avLst/>
          </a:prstGeom>
          <a:solidFill>
            <a:srgbClr val="1B8A5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52" name="Google Shape;404;p17" descr="preencoded.png"/>
          <p:cNvPicPr/>
          <p:nvPr/>
        </p:nvPicPr>
        <p:blipFill>
          <a:blip r:embed="rId3"/>
          <a:stretch/>
        </p:blipFill>
        <p:spPr>
          <a:xfrm>
            <a:off x="1188720" y="2377440"/>
            <a:ext cx="365400" cy="365400"/>
          </a:xfrm>
          <a:prstGeom prst="rect">
            <a:avLst/>
          </a:prstGeom>
          <a:ln w="0">
            <a:noFill/>
          </a:ln>
        </p:spPr>
      </p:pic>
      <p:sp>
        <p:nvSpPr>
          <p:cNvPr id="353" name="Google Shape;405;p17"/>
          <p:cNvSpPr/>
          <p:nvPr/>
        </p:nvSpPr>
        <p:spPr>
          <a:xfrm>
            <a:off x="960120" y="3383280"/>
            <a:ext cx="4297320" cy="1188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900" b="1" strike="noStrike" spc="-1">
                <a:solidFill>
                  <a:srgbClr val="1E2761"/>
                </a:solidFill>
                <a:latin typeface="Cambria"/>
                <a:ea typeface="Cambria"/>
              </a:rPr>
              <a:t>Controlar é necessário.</a:t>
            </a:r>
            <a:endParaRPr lang="pt-BR" sz="1900" b="0" strike="noStrike" spc="-1">
              <a:latin typeface="Arial"/>
            </a:endParaRPr>
          </a:p>
        </p:txBody>
      </p:sp>
      <p:sp>
        <p:nvSpPr>
          <p:cNvPr id="354" name="Google Shape;406;p17"/>
          <p:cNvSpPr/>
          <p:nvPr/>
        </p:nvSpPr>
        <p:spPr>
          <a:xfrm>
            <a:off x="6080760" y="1828800"/>
            <a:ext cx="4937400" cy="3291480"/>
          </a:xfrm>
          <a:prstGeom prst="roundRect">
            <a:avLst>
              <a:gd name="adj" fmla="val 2222"/>
            </a:avLst>
          </a:prstGeom>
          <a:solidFill>
            <a:srgbClr val="1E276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5" name="Google Shape;407;p17"/>
          <p:cNvSpPr/>
          <p:nvPr/>
        </p:nvSpPr>
        <p:spPr>
          <a:xfrm>
            <a:off x="6446520" y="2194560"/>
            <a:ext cx="731160" cy="731160"/>
          </a:xfrm>
          <a:prstGeom prst="ellipse">
            <a:avLst/>
          </a:prstGeom>
          <a:solidFill>
            <a:srgbClr val="2B357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56" name="Google Shape;408;p17" descr="preencoded.png"/>
          <p:cNvPicPr/>
          <p:nvPr/>
        </p:nvPicPr>
        <p:blipFill>
          <a:blip r:embed="rId4"/>
          <a:stretch/>
        </p:blipFill>
        <p:spPr>
          <a:xfrm>
            <a:off x="6629400" y="2377440"/>
            <a:ext cx="365400" cy="365400"/>
          </a:xfrm>
          <a:prstGeom prst="rect">
            <a:avLst/>
          </a:prstGeom>
          <a:ln w="0">
            <a:noFill/>
          </a:ln>
        </p:spPr>
      </p:pic>
      <p:sp>
        <p:nvSpPr>
          <p:cNvPr id="357" name="Google Shape;409;p17"/>
          <p:cNvSpPr/>
          <p:nvPr/>
        </p:nvSpPr>
        <p:spPr>
          <a:xfrm>
            <a:off x="6400800" y="3291840"/>
            <a:ext cx="4297320" cy="137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900" b="1" strike="noStrike" spc="-1">
                <a:solidFill>
                  <a:srgbClr val="FFFFFF"/>
                </a:solidFill>
                <a:latin typeface="Cambria"/>
                <a:ea typeface="Cambria"/>
              </a:rPr>
              <a:t>Mas controlar também exige</a:t>
            </a:r>
            <a:endParaRPr lang="pt-BR" sz="19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900" b="1" strike="noStrike" spc="-1">
                <a:solidFill>
                  <a:srgbClr val="FFFFFF"/>
                </a:solidFill>
                <a:latin typeface="Cambria"/>
                <a:ea typeface="Cambria"/>
              </a:rPr>
              <a:t>capacidade administrativa.</a:t>
            </a:r>
            <a:endParaRPr lang="pt-BR" sz="1900" b="0" strike="noStrike" spc="-1">
              <a:latin typeface="Arial"/>
            </a:endParaRPr>
          </a:p>
        </p:txBody>
      </p:sp>
      <p:sp>
        <p:nvSpPr>
          <p:cNvPr id="358" name="Google Shape;410;p17"/>
          <p:cNvSpPr/>
          <p:nvPr/>
        </p:nvSpPr>
        <p:spPr>
          <a:xfrm>
            <a:off x="457200" y="647388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5B6584"/>
                </a:solidFill>
                <a:latin typeface="Calibri"/>
                <a:ea typeface="Calibri"/>
              </a:rPr>
              <a:t>III Encontro de Pesquisa da ENAP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359" name="Google Shape;411;p17"/>
          <p:cNvSpPr/>
          <p:nvPr/>
        </p:nvSpPr>
        <p:spPr>
          <a:xfrm>
            <a:off x="1127736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5B6584"/>
                </a:solidFill>
                <a:latin typeface="Calibri"/>
                <a:ea typeface="Calibri"/>
              </a:rPr>
              <a:t>17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417;p18"/>
          <p:cNvSpPr/>
          <p:nvPr/>
        </p:nvSpPr>
        <p:spPr>
          <a:xfrm>
            <a:off x="822960" y="2468880"/>
            <a:ext cx="10515240" cy="100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4400" b="1" strike="noStrike" spc="-1">
                <a:solidFill>
                  <a:srgbClr val="FFFFFF"/>
                </a:solidFill>
                <a:latin typeface="Cambria"/>
                <a:ea typeface="Cambria"/>
              </a:rPr>
              <a:t>Obrigada!</a:t>
            </a:r>
            <a:endParaRPr lang="pt-BR" sz="4400" b="0" strike="noStrike" spc="-1">
              <a:latin typeface="Arial"/>
            </a:endParaRPr>
          </a:p>
        </p:txBody>
      </p:sp>
      <p:cxnSp>
        <p:nvCxnSpPr>
          <p:cNvPr id="361" name="Google Shape;418;p18"/>
          <p:cNvCxnSpPr/>
          <p:nvPr/>
        </p:nvCxnSpPr>
        <p:spPr>
          <a:xfrm>
            <a:off x="4998240" y="3520440"/>
            <a:ext cx="2194920" cy="360"/>
          </a:xfrm>
          <a:prstGeom prst="straightConnector1">
            <a:avLst/>
          </a:prstGeom>
          <a:ln w="31750">
            <a:solidFill>
              <a:srgbClr val="1B8A5A"/>
            </a:solidFill>
            <a:round/>
          </a:ln>
        </p:spPr>
      </p:cxnSp>
      <p:sp>
        <p:nvSpPr>
          <p:cNvPr id="362" name="Google Shape;419;p18"/>
          <p:cNvSpPr/>
          <p:nvPr/>
        </p:nvSpPr>
        <p:spPr>
          <a:xfrm>
            <a:off x="822960" y="3749040"/>
            <a:ext cx="1051524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CADCFC"/>
                </a:solidFill>
                <a:latin typeface="Calibri"/>
                <a:ea typeface="Calibri"/>
              </a:rPr>
              <a:t>Lidiane Miriam da Silva Cesário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363" name="Google Shape;420;p18"/>
          <p:cNvSpPr/>
          <p:nvPr/>
        </p:nvSpPr>
        <p:spPr>
          <a:xfrm>
            <a:off x="822960" y="4160520"/>
            <a:ext cx="1051524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EEF3FD"/>
                </a:solidFill>
                <a:latin typeface="Calibri"/>
                <a:ea typeface="Calibri"/>
              </a:rPr>
              <a:t>Programa de Doutorado e Mestrado em Administração - PDMA/Universidade FUMEC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364" name="Google Shape;421;p18"/>
          <p:cNvSpPr/>
          <p:nvPr/>
        </p:nvSpPr>
        <p:spPr>
          <a:xfrm>
            <a:off x="822960" y="4937760"/>
            <a:ext cx="1051524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8E97C0"/>
                </a:solidFill>
                <a:latin typeface="Calibri"/>
                <a:ea typeface="Calibri"/>
              </a:rPr>
              <a:t>Perguntas e contato</a:t>
            </a:r>
            <a:endParaRPr lang="pt-BR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8E97C0"/>
                </a:solidFill>
                <a:latin typeface="Calibri"/>
                <a:ea typeface="Calibri"/>
              </a:rPr>
              <a:t>lidiane.cesario@educacao.mg.gov.br</a:t>
            </a:r>
            <a:endParaRPr lang="pt-BR" sz="1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27;p2"/>
          <p:cNvSpPr/>
          <p:nvPr/>
        </p:nvSpPr>
        <p:spPr>
          <a:xfrm>
            <a:off x="9905760" y="822960"/>
            <a:ext cx="1279800" cy="1279800"/>
          </a:xfrm>
          <a:prstGeom prst="ellipse">
            <a:avLst/>
          </a:prstGeom>
          <a:solidFill>
            <a:srgbClr val="2B357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1" name="Google Shape;28;p2" descr="preencoded.png"/>
          <p:cNvPicPr/>
          <p:nvPr/>
        </p:nvPicPr>
        <p:blipFill>
          <a:blip r:embed="rId3"/>
          <a:stretch/>
        </p:blipFill>
        <p:spPr>
          <a:xfrm>
            <a:off x="10225800" y="1143000"/>
            <a:ext cx="639720" cy="639720"/>
          </a:xfrm>
          <a:prstGeom prst="rect">
            <a:avLst/>
          </a:prstGeom>
          <a:ln w="0">
            <a:noFill/>
          </a:ln>
        </p:spPr>
      </p:pic>
      <p:sp>
        <p:nvSpPr>
          <p:cNvPr id="52" name="Google Shape;29;p2"/>
          <p:cNvSpPr/>
          <p:nvPr/>
        </p:nvSpPr>
        <p:spPr>
          <a:xfrm>
            <a:off x="822960" y="685800"/>
            <a:ext cx="7314840" cy="54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800" b="1" strike="noStrike" spc="-1">
                <a:solidFill>
                  <a:srgbClr val="CADCFC"/>
                </a:solidFill>
                <a:latin typeface="Calibri"/>
                <a:ea typeface="Calibri"/>
              </a:rPr>
              <a:t>Uma pergunta</a:t>
            </a:r>
            <a:endParaRPr lang="pt-BR" sz="1800" b="0" strike="noStrike" spc="-1">
              <a:latin typeface="Arial"/>
            </a:endParaRPr>
          </a:p>
        </p:txBody>
      </p:sp>
      <p:sp>
        <p:nvSpPr>
          <p:cNvPr id="53" name="Google Shape;30;p2"/>
          <p:cNvSpPr/>
          <p:nvPr/>
        </p:nvSpPr>
        <p:spPr>
          <a:xfrm>
            <a:off x="822960" y="2103120"/>
            <a:ext cx="10240920" cy="173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3400" b="1" strike="noStrike" spc="-1">
                <a:solidFill>
                  <a:srgbClr val="FFFFFF"/>
                </a:solidFill>
                <a:latin typeface="Cambria"/>
                <a:ea typeface="Cambria"/>
              </a:rPr>
              <a:t>Quanto tempo uma escola dedica para</a:t>
            </a:r>
            <a:endParaRPr lang="pt-BR" sz="3400" b="0" strike="noStrike" spc="-1"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3400" b="1" strike="noStrike" spc="-1">
                <a:solidFill>
                  <a:srgbClr val="FFFFFF"/>
                </a:solidFill>
                <a:latin typeface="Cambria"/>
                <a:ea typeface="Cambria"/>
              </a:rPr>
              <a:t>controlar seus próprios servidores?</a:t>
            </a:r>
            <a:endParaRPr lang="pt-BR" sz="3400" b="0" strike="noStrike" spc="-1">
              <a:latin typeface="Arial"/>
            </a:endParaRPr>
          </a:p>
        </p:txBody>
      </p:sp>
      <p:cxnSp>
        <p:nvCxnSpPr>
          <p:cNvPr id="54" name="Google Shape;31;p2"/>
          <p:cNvCxnSpPr/>
          <p:nvPr/>
        </p:nvCxnSpPr>
        <p:spPr>
          <a:xfrm>
            <a:off x="822960" y="4160520"/>
            <a:ext cx="2194920" cy="360"/>
          </a:xfrm>
          <a:prstGeom prst="straightConnector1">
            <a:avLst/>
          </a:prstGeom>
          <a:ln w="31750">
            <a:solidFill>
              <a:srgbClr val="1B8A5A"/>
            </a:solidFill>
            <a:round/>
          </a:ln>
        </p:spPr>
      </p:cxnSp>
      <p:sp>
        <p:nvSpPr>
          <p:cNvPr id="55" name="Google Shape;32;p2"/>
          <p:cNvSpPr/>
          <p:nvPr/>
        </p:nvSpPr>
        <p:spPr>
          <a:xfrm>
            <a:off x="822960" y="4434840"/>
            <a:ext cx="100580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2400" b="0" i="1" strike="noStrike" spc="-1">
                <a:solidFill>
                  <a:srgbClr val="CADCFC"/>
                </a:solidFill>
                <a:latin typeface="Cambria"/>
                <a:ea typeface="Cambria"/>
              </a:rPr>
              <a:t>E quanto tempo sobra para gerir a escola?</a:t>
            </a:r>
            <a:endParaRPr lang="pt-BR" sz="2400" b="0" strike="noStrike" spc="-1">
              <a:latin typeface="Arial"/>
            </a:endParaRPr>
          </a:p>
        </p:txBody>
      </p:sp>
      <p:sp>
        <p:nvSpPr>
          <p:cNvPr id="56" name="Google Shape;33;p2"/>
          <p:cNvSpPr/>
          <p:nvPr/>
        </p:nvSpPr>
        <p:spPr>
          <a:xfrm>
            <a:off x="457200" y="647388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8E97C0"/>
                </a:solidFill>
                <a:latin typeface="Calibri"/>
                <a:ea typeface="Calibri"/>
              </a:rPr>
              <a:t>III Encontro de Pesquisa da ENAP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57" name="Google Shape;34;p2"/>
          <p:cNvSpPr/>
          <p:nvPr/>
        </p:nvSpPr>
        <p:spPr>
          <a:xfrm>
            <a:off x="1127736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8E97C0"/>
                </a:solidFill>
                <a:latin typeface="Calibri"/>
                <a:ea typeface="Calibri"/>
              </a:rPr>
              <a:t>2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40;p3"/>
          <p:cNvSpPr/>
          <p:nvPr/>
        </p:nvSpPr>
        <p:spPr>
          <a:xfrm>
            <a:off x="640080" y="384120"/>
            <a:ext cx="109112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000" b="1" strike="noStrike" spc="-1">
                <a:solidFill>
                  <a:srgbClr val="1E2761"/>
                </a:solidFill>
                <a:latin typeface="Cambria"/>
                <a:ea typeface="Cambria"/>
              </a:rPr>
              <a:t>O problema</a:t>
            </a:r>
            <a:endParaRPr lang="pt-BR" sz="3000" b="0" strike="noStrike" spc="-1">
              <a:latin typeface="Arial"/>
            </a:endParaRPr>
          </a:p>
        </p:txBody>
      </p:sp>
      <p:sp>
        <p:nvSpPr>
          <p:cNvPr id="59" name="Google Shape;41;p3"/>
          <p:cNvSpPr/>
          <p:nvPr/>
        </p:nvSpPr>
        <p:spPr>
          <a:xfrm>
            <a:off x="640080" y="1371600"/>
            <a:ext cx="4937400" cy="4343040"/>
          </a:xfrm>
          <a:prstGeom prst="roundRect">
            <a:avLst>
              <a:gd name="adj" fmla="val 1684"/>
            </a:avLst>
          </a:prstGeom>
          <a:solidFill>
            <a:srgbClr val="EEF3FD"/>
          </a:solidFill>
          <a:ln w="0">
            <a:noFill/>
          </a:ln>
          <a:effectLst>
            <a:outerShdw blurRad="76320" dist="25455" dir="2700000" algn="bl" rotWithShape="0">
              <a:srgbClr val="000000">
                <a:alpha val="1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0" name="Google Shape;42;p3"/>
          <p:cNvSpPr/>
          <p:nvPr/>
        </p:nvSpPr>
        <p:spPr>
          <a:xfrm>
            <a:off x="640080" y="1572840"/>
            <a:ext cx="49374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1E2761"/>
                </a:solidFill>
                <a:latin typeface="Calibri"/>
                <a:ea typeface="Calibri"/>
              </a:rPr>
              <a:t>ANTES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61" name="Google Shape;43;p3"/>
          <p:cNvSpPr/>
          <p:nvPr/>
        </p:nvSpPr>
        <p:spPr>
          <a:xfrm>
            <a:off x="1280160" y="2286000"/>
            <a:ext cx="3657240" cy="566640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2" name="Google Shape;44;p3"/>
          <p:cNvSpPr/>
          <p:nvPr/>
        </p:nvSpPr>
        <p:spPr>
          <a:xfrm>
            <a:off x="1280160" y="2286000"/>
            <a:ext cx="3657240" cy="56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1294A"/>
                </a:solidFill>
                <a:latin typeface="Calibri"/>
                <a:ea typeface="Calibri"/>
              </a:rPr>
              <a:t>Escola</a:t>
            </a:r>
            <a:endParaRPr lang="pt-BR" sz="1400" b="0" strike="noStrike" spc="-1">
              <a:latin typeface="Arial"/>
            </a:endParaRPr>
          </a:p>
        </p:txBody>
      </p:sp>
      <p:pic>
        <p:nvPicPr>
          <p:cNvPr id="63" name="Google Shape;45;p3" descr="preencoded.png"/>
          <p:cNvPicPr/>
          <p:nvPr/>
        </p:nvPicPr>
        <p:blipFill>
          <a:blip r:embed="rId3"/>
          <a:stretch/>
        </p:blipFill>
        <p:spPr>
          <a:xfrm rot="5400000">
            <a:off x="3017880" y="2889360"/>
            <a:ext cx="182520" cy="182520"/>
          </a:xfrm>
          <a:prstGeom prst="rect">
            <a:avLst/>
          </a:prstGeom>
          <a:ln w="0">
            <a:noFill/>
          </a:ln>
        </p:spPr>
      </p:pic>
      <p:sp>
        <p:nvSpPr>
          <p:cNvPr id="64" name="Google Shape;46;p3"/>
          <p:cNvSpPr/>
          <p:nvPr/>
        </p:nvSpPr>
        <p:spPr>
          <a:xfrm>
            <a:off x="1280160" y="3154680"/>
            <a:ext cx="3657240" cy="566640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5" name="Google Shape;47;p3"/>
          <p:cNvSpPr/>
          <p:nvPr/>
        </p:nvSpPr>
        <p:spPr>
          <a:xfrm>
            <a:off x="1280160" y="3154680"/>
            <a:ext cx="3657240" cy="56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1294A"/>
                </a:solidFill>
                <a:latin typeface="Calibri"/>
                <a:ea typeface="Calibri"/>
              </a:rPr>
              <a:t>Ensino</a:t>
            </a:r>
            <a:endParaRPr lang="pt-BR" sz="1400" b="0" strike="noStrike" spc="-1">
              <a:latin typeface="Arial"/>
            </a:endParaRPr>
          </a:p>
        </p:txBody>
      </p:sp>
      <p:pic>
        <p:nvPicPr>
          <p:cNvPr id="66" name="Google Shape;48;p3" descr="preencoded.png"/>
          <p:cNvPicPr/>
          <p:nvPr/>
        </p:nvPicPr>
        <p:blipFill>
          <a:blip r:embed="rId3"/>
          <a:stretch/>
        </p:blipFill>
        <p:spPr>
          <a:xfrm rot="5400000">
            <a:off x="3017880" y="3758040"/>
            <a:ext cx="182520" cy="182520"/>
          </a:xfrm>
          <a:prstGeom prst="rect">
            <a:avLst/>
          </a:prstGeom>
          <a:ln w="0">
            <a:noFill/>
          </a:ln>
        </p:spPr>
      </p:pic>
      <p:sp>
        <p:nvSpPr>
          <p:cNvPr id="67" name="Google Shape;49;p3"/>
          <p:cNvSpPr/>
          <p:nvPr/>
        </p:nvSpPr>
        <p:spPr>
          <a:xfrm>
            <a:off x="1280160" y="4023360"/>
            <a:ext cx="3657240" cy="566640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8" name="Google Shape;50;p3"/>
          <p:cNvSpPr/>
          <p:nvPr/>
        </p:nvSpPr>
        <p:spPr>
          <a:xfrm>
            <a:off x="1280160" y="4023360"/>
            <a:ext cx="3657240" cy="56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1294A"/>
                </a:solidFill>
                <a:latin typeface="Calibri"/>
                <a:ea typeface="Calibri"/>
              </a:rPr>
              <a:t>Aprendizagem</a:t>
            </a:r>
            <a:endParaRPr lang="pt-BR" sz="1400" b="0" strike="noStrike" spc="-1">
              <a:latin typeface="Arial"/>
            </a:endParaRPr>
          </a:p>
        </p:txBody>
      </p:sp>
      <p:sp>
        <p:nvSpPr>
          <p:cNvPr id="69" name="Google Shape;51;p3"/>
          <p:cNvSpPr/>
          <p:nvPr/>
        </p:nvSpPr>
        <p:spPr>
          <a:xfrm>
            <a:off x="6080760" y="1371600"/>
            <a:ext cx="4937400" cy="4343040"/>
          </a:xfrm>
          <a:prstGeom prst="roundRect">
            <a:avLst>
              <a:gd name="adj" fmla="val 1684"/>
            </a:avLst>
          </a:prstGeom>
          <a:solidFill>
            <a:srgbClr val="1E2761"/>
          </a:solidFill>
          <a:ln w="0">
            <a:noFill/>
          </a:ln>
          <a:effectLst>
            <a:outerShdw blurRad="76320" dist="25455" dir="2700000" algn="bl" rotWithShape="0">
              <a:srgbClr val="000000">
                <a:alpha val="1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0" name="Google Shape;52;p3"/>
          <p:cNvSpPr/>
          <p:nvPr/>
        </p:nvSpPr>
        <p:spPr>
          <a:xfrm>
            <a:off x="6080760" y="1572840"/>
            <a:ext cx="49374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Calibri"/>
                <a:ea typeface="Calibri"/>
              </a:rPr>
              <a:t>HOJE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71" name="Google Shape;53;p3"/>
          <p:cNvSpPr/>
          <p:nvPr/>
        </p:nvSpPr>
        <p:spPr>
          <a:xfrm>
            <a:off x="6492240" y="2148840"/>
            <a:ext cx="4114440" cy="438480"/>
          </a:xfrm>
          <a:prstGeom prst="roundRect">
            <a:avLst>
              <a:gd name="adj" fmla="val 10417"/>
            </a:avLst>
          </a:prstGeom>
          <a:solidFill>
            <a:srgbClr val="2B357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2" name="Google Shape;54;p3"/>
          <p:cNvSpPr/>
          <p:nvPr/>
        </p:nvSpPr>
        <p:spPr>
          <a:xfrm>
            <a:off x="6492240" y="2148840"/>
            <a:ext cx="4114440" cy="43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50" b="0" strike="noStrike" spc="-1">
                <a:solidFill>
                  <a:srgbClr val="FFFFFF"/>
                </a:solidFill>
                <a:latin typeface="Calibri"/>
                <a:ea typeface="Calibri"/>
              </a:rPr>
              <a:t>Escola</a:t>
            </a:r>
            <a:endParaRPr lang="pt-BR" sz="1350" b="0" strike="noStrike" spc="-1">
              <a:latin typeface="Arial"/>
            </a:endParaRPr>
          </a:p>
        </p:txBody>
      </p:sp>
      <p:sp>
        <p:nvSpPr>
          <p:cNvPr id="73" name="Google Shape;55;p3"/>
          <p:cNvSpPr/>
          <p:nvPr/>
        </p:nvSpPr>
        <p:spPr>
          <a:xfrm>
            <a:off x="6492240" y="2697480"/>
            <a:ext cx="4114440" cy="438480"/>
          </a:xfrm>
          <a:prstGeom prst="roundRect">
            <a:avLst>
              <a:gd name="adj" fmla="val 10417"/>
            </a:avLst>
          </a:prstGeom>
          <a:solidFill>
            <a:srgbClr val="2B357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4" name="Google Shape;56;p3"/>
          <p:cNvSpPr/>
          <p:nvPr/>
        </p:nvSpPr>
        <p:spPr>
          <a:xfrm>
            <a:off x="6492240" y="2697480"/>
            <a:ext cx="4114440" cy="43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50" b="0" strike="noStrike" spc="-1">
                <a:solidFill>
                  <a:srgbClr val="FFFFFF"/>
                </a:solidFill>
                <a:latin typeface="Calibri"/>
                <a:ea typeface="Calibri"/>
              </a:rPr>
              <a:t>Ensino</a:t>
            </a:r>
            <a:endParaRPr lang="pt-BR" sz="1350" b="0" strike="noStrike" spc="-1">
              <a:latin typeface="Arial"/>
            </a:endParaRPr>
          </a:p>
        </p:txBody>
      </p:sp>
      <p:sp>
        <p:nvSpPr>
          <p:cNvPr id="75" name="Google Shape;57;p3"/>
          <p:cNvSpPr/>
          <p:nvPr/>
        </p:nvSpPr>
        <p:spPr>
          <a:xfrm>
            <a:off x="6492240" y="3246120"/>
            <a:ext cx="4114440" cy="438480"/>
          </a:xfrm>
          <a:prstGeom prst="roundRect">
            <a:avLst>
              <a:gd name="adj" fmla="val 10417"/>
            </a:avLst>
          </a:prstGeom>
          <a:solidFill>
            <a:srgbClr val="2B357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6" name="Google Shape;58;p3"/>
          <p:cNvSpPr/>
          <p:nvPr/>
        </p:nvSpPr>
        <p:spPr>
          <a:xfrm>
            <a:off x="6492240" y="3246120"/>
            <a:ext cx="4114440" cy="43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50" b="0" strike="noStrike" spc="-1">
                <a:solidFill>
                  <a:srgbClr val="FFFFFF"/>
                </a:solidFill>
                <a:latin typeface="Calibri"/>
                <a:ea typeface="Calibri"/>
              </a:rPr>
              <a:t>Gestão Pedagógica</a:t>
            </a:r>
            <a:endParaRPr lang="pt-BR" sz="1350" b="0" strike="noStrike" spc="-1">
              <a:latin typeface="Arial"/>
            </a:endParaRPr>
          </a:p>
        </p:txBody>
      </p:sp>
      <p:sp>
        <p:nvSpPr>
          <p:cNvPr id="77" name="Google Shape;59;p3"/>
          <p:cNvSpPr/>
          <p:nvPr/>
        </p:nvSpPr>
        <p:spPr>
          <a:xfrm>
            <a:off x="6492240" y="3794760"/>
            <a:ext cx="4114440" cy="438480"/>
          </a:xfrm>
          <a:prstGeom prst="roundRect">
            <a:avLst>
              <a:gd name="adj" fmla="val 10417"/>
            </a:avLst>
          </a:prstGeom>
          <a:solidFill>
            <a:srgbClr val="2B357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8" name="Google Shape;60;p3"/>
          <p:cNvSpPr/>
          <p:nvPr/>
        </p:nvSpPr>
        <p:spPr>
          <a:xfrm>
            <a:off x="6492240" y="3794760"/>
            <a:ext cx="4114440" cy="43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50" b="0" strike="noStrike" spc="-1">
                <a:solidFill>
                  <a:srgbClr val="FFFFFF"/>
                </a:solidFill>
                <a:latin typeface="Calibri"/>
                <a:ea typeface="Calibri"/>
              </a:rPr>
              <a:t>Gestão Financeira</a:t>
            </a:r>
            <a:endParaRPr lang="pt-BR" sz="1350" b="0" strike="noStrike" spc="-1">
              <a:latin typeface="Arial"/>
            </a:endParaRPr>
          </a:p>
        </p:txBody>
      </p:sp>
      <p:sp>
        <p:nvSpPr>
          <p:cNvPr id="79" name="Google Shape;61;p3"/>
          <p:cNvSpPr/>
          <p:nvPr/>
        </p:nvSpPr>
        <p:spPr>
          <a:xfrm>
            <a:off x="6492240" y="4343400"/>
            <a:ext cx="4114440" cy="438480"/>
          </a:xfrm>
          <a:prstGeom prst="roundRect">
            <a:avLst>
              <a:gd name="adj" fmla="val 10417"/>
            </a:avLst>
          </a:prstGeom>
          <a:solidFill>
            <a:srgbClr val="2B357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0" name="Google Shape;62;p3"/>
          <p:cNvSpPr/>
          <p:nvPr/>
        </p:nvSpPr>
        <p:spPr>
          <a:xfrm>
            <a:off x="6492240" y="4343400"/>
            <a:ext cx="4114440" cy="43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50" b="0" strike="noStrike" spc="-1">
                <a:solidFill>
                  <a:srgbClr val="FFFFFF"/>
                </a:solidFill>
                <a:latin typeface="Calibri"/>
                <a:ea typeface="Calibri"/>
              </a:rPr>
              <a:t>Gestão de Pessoas</a:t>
            </a:r>
            <a:endParaRPr lang="pt-BR" sz="1350" b="0" strike="noStrike" spc="-1">
              <a:latin typeface="Arial"/>
            </a:endParaRPr>
          </a:p>
        </p:txBody>
      </p:sp>
      <p:sp>
        <p:nvSpPr>
          <p:cNvPr id="81" name="Google Shape;63;p3"/>
          <p:cNvSpPr/>
          <p:nvPr/>
        </p:nvSpPr>
        <p:spPr>
          <a:xfrm>
            <a:off x="6492240" y="4892040"/>
            <a:ext cx="4114440" cy="438480"/>
          </a:xfrm>
          <a:prstGeom prst="roundRect">
            <a:avLst>
              <a:gd name="adj" fmla="val 10417"/>
            </a:avLst>
          </a:prstGeom>
          <a:solidFill>
            <a:srgbClr val="2B357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2" name="Google Shape;64;p3"/>
          <p:cNvSpPr/>
          <p:nvPr/>
        </p:nvSpPr>
        <p:spPr>
          <a:xfrm>
            <a:off x="6492240" y="4892040"/>
            <a:ext cx="4114440" cy="43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50" b="0" strike="noStrike" spc="-1">
                <a:solidFill>
                  <a:srgbClr val="FFFFFF"/>
                </a:solidFill>
                <a:latin typeface="Calibri"/>
                <a:ea typeface="Calibri"/>
              </a:rPr>
              <a:t>Controle Administrativo</a:t>
            </a:r>
            <a:endParaRPr lang="pt-BR" sz="1350" b="0" strike="noStrike" spc="-1">
              <a:latin typeface="Arial"/>
            </a:endParaRPr>
          </a:p>
        </p:txBody>
      </p:sp>
      <p:sp>
        <p:nvSpPr>
          <p:cNvPr id="83" name="Google Shape;65;p3"/>
          <p:cNvSpPr/>
          <p:nvPr/>
        </p:nvSpPr>
        <p:spPr>
          <a:xfrm>
            <a:off x="640080" y="5943600"/>
            <a:ext cx="108810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400" b="1" i="1" strike="noStrike" spc="-1">
                <a:solidFill>
                  <a:srgbClr val="1E2761"/>
                </a:solidFill>
                <a:latin typeface="Calibri"/>
                <a:ea typeface="Calibri"/>
              </a:rPr>
              <a:t>A escola tornou-se uma organização administrativa altamente complexa.</a:t>
            </a:r>
            <a:endParaRPr lang="pt-BR" sz="1400" b="0" strike="noStrike" spc="-1">
              <a:latin typeface="Arial"/>
            </a:endParaRPr>
          </a:p>
        </p:txBody>
      </p:sp>
      <p:sp>
        <p:nvSpPr>
          <p:cNvPr id="84" name="Google Shape;66;p3"/>
          <p:cNvSpPr/>
          <p:nvPr/>
        </p:nvSpPr>
        <p:spPr>
          <a:xfrm>
            <a:off x="457200" y="647388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5B6584"/>
                </a:solidFill>
                <a:latin typeface="Calibri"/>
                <a:ea typeface="Calibri"/>
              </a:rPr>
              <a:t>III Encontro de Pesquisa da ENAP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85" name="Google Shape;67;p3"/>
          <p:cNvSpPr/>
          <p:nvPr/>
        </p:nvSpPr>
        <p:spPr>
          <a:xfrm>
            <a:off x="1127736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5B6584"/>
                </a:solidFill>
                <a:latin typeface="Calibri"/>
                <a:ea typeface="Calibri"/>
              </a:rPr>
              <a:t>3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73;p4"/>
          <p:cNvSpPr/>
          <p:nvPr/>
        </p:nvSpPr>
        <p:spPr>
          <a:xfrm>
            <a:off x="640080" y="384120"/>
            <a:ext cx="109112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000" b="1" strike="noStrike" spc="-1">
                <a:solidFill>
                  <a:srgbClr val="1E2761"/>
                </a:solidFill>
                <a:latin typeface="Cambria"/>
                <a:ea typeface="Cambria"/>
              </a:rPr>
              <a:t>Contexto histórico e institucional</a:t>
            </a:r>
            <a:endParaRPr lang="pt-BR" sz="3000" b="0" strike="noStrike" spc="-1">
              <a:latin typeface="Arial"/>
            </a:endParaRPr>
          </a:p>
        </p:txBody>
      </p:sp>
      <p:cxnSp>
        <p:nvCxnSpPr>
          <p:cNvPr id="87" name="Google Shape;74;p4"/>
          <p:cNvCxnSpPr/>
          <p:nvPr/>
        </p:nvCxnSpPr>
        <p:spPr>
          <a:xfrm>
            <a:off x="914400" y="3657600"/>
            <a:ext cx="10362960" cy="360"/>
          </a:xfrm>
          <a:prstGeom prst="straightConnector1">
            <a:avLst/>
          </a:prstGeom>
          <a:ln w="38100">
            <a:solidFill>
              <a:srgbClr val="CADCFC"/>
            </a:solidFill>
            <a:round/>
          </a:ln>
        </p:spPr>
      </p:cxnSp>
      <p:cxnSp>
        <p:nvCxnSpPr>
          <p:cNvPr id="88" name="Google Shape;75;p4"/>
          <p:cNvCxnSpPr/>
          <p:nvPr/>
        </p:nvCxnSpPr>
        <p:spPr>
          <a:xfrm>
            <a:off x="914400" y="3154680"/>
            <a:ext cx="360" cy="503280"/>
          </a:xfrm>
          <a:prstGeom prst="straightConnector1">
            <a:avLst/>
          </a:prstGeom>
          <a:ln w="19050">
            <a:solidFill>
              <a:srgbClr val="CADCFC"/>
            </a:solidFill>
            <a:round/>
          </a:ln>
        </p:spPr>
      </p:cxnSp>
      <p:sp>
        <p:nvSpPr>
          <p:cNvPr id="89" name="Google Shape;76;p4"/>
          <p:cNvSpPr/>
          <p:nvPr/>
        </p:nvSpPr>
        <p:spPr>
          <a:xfrm>
            <a:off x="804600" y="3547800"/>
            <a:ext cx="219240" cy="219240"/>
          </a:xfrm>
          <a:prstGeom prst="ellipse">
            <a:avLst/>
          </a:prstGeom>
          <a:solidFill>
            <a:srgbClr val="1E276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0" name="Google Shape;77;p4"/>
          <p:cNvSpPr/>
          <p:nvPr/>
        </p:nvSpPr>
        <p:spPr>
          <a:xfrm>
            <a:off x="45720" y="2148840"/>
            <a:ext cx="173700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1E2761"/>
                </a:solidFill>
                <a:latin typeface="Calibri"/>
                <a:ea typeface="Calibri"/>
              </a:rPr>
              <a:t>1911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91" name="Google Shape;78;p4"/>
          <p:cNvSpPr/>
          <p:nvPr/>
        </p:nvSpPr>
        <p:spPr>
          <a:xfrm>
            <a:off x="45720" y="2468880"/>
            <a:ext cx="173700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100" b="0" strike="noStrike" spc="-1">
                <a:solidFill>
                  <a:srgbClr val="21294A"/>
                </a:solidFill>
                <a:latin typeface="Calibri"/>
                <a:ea typeface="Calibri"/>
              </a:rPr>
              <a:t>Taylor</a:t>
            </a:r>
            <a:endParaRPr lang="pt-BR" sz="1100" b="0" strike="noStrike" spc="-1">
              <a:latin typeface="Arial"/>
            </a:endParaRPr>
          </a:p>
        </p:txBody>
      </p:sp>
      <p:cxnSp>
        <p:nvCxnSpPr>
          <p:cNvPr id="92" name="Google Shape;79;p4"/>
          <p:cNvCxnSpPr/>
          <p:nvPr/>
        </p:nvCxnSpPr>
        <p:spPr>
          <a:xfrm>
            <a:off x="2986920" y="3657600"/>
            <a:ext cx="360" cy="503280"/>
          </a:xfrm>
          <a:prstGeom prst="straightConnector1">
            <a:avLst/>
          </a:prstGeom>
          <a:ln w="19050">
            <a:solidFill>
              <a:srgbClr val="CADCFC"/>
            </a:solidFill>
            <a:round/>
          </a:ln>
        </p:spPr>
      </p:cxnSp>
      <p:sp>
        <p:nvSpPr>
          <p:cNvPr id="93" name="Google Shape;80;p4"/>
          <p:cNvSpPr/>
          <p:nvPr/>
        </p:nvSpPr>
        <p:spPr>
          <a:xfrm>
            <a:off x="2877120" y="3547800"/>
            <a:ext cx="219240" cy="219240"/>
          </a:xfrm>
          <a:prstGeom prst="ellipse">
            <a:avLst/>
          </a:prstGeom>
          <a:solidFill>
            <a:srgbClr val="1E276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4" name="Google Shape;81;p4"/>
          <p:cNvSpPr/>
          <p:nvPr/>
        </p:nvSpPr>
        <p:spPr>
          <a:xfrm>
            <a:off x="2118240" y="4251960"/>
            <a:ext cx="173700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1E2761"/>
                </a:solidFill>
                <a:latin typeface="Calibri"/>
                <a:ea typeface="Calibri"/>
              </a:rPr>
              <a:t>1916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95" name="Google Shape;82;p4"/>
          <p:cNvSpPr/>
          <p:nvPr/>
        </p:nvSpPr>
        <p:spPr>
          <a:xfrm>
            <a:off x="2118240" y="4572000"/>
            <a:ext cx="173700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100" b="0" strike="noStrike" spc="-1">
                <a:solidFill>
                  <a:srgbClr val="21294A"/>
                </a:solidFill>
                <a:latin typeface="Calibri"/>
                <a:ea typeface="Calibri"/>
              </a:rPr>
              <a:t>Fayol</a:t>
            </a:r>
            <a:endParaRPr lang="pt-BR" sz="1100" b="0" strike="noStrike" spc="-1">
              <a:latin typeface="Arial"/>
            </a:endParaRPr>
          </a:p>
        </p:txBody>
      </p:sp>
      <p:cxnSp>
        <p:nvCxnSpPr>
          <p:cNvPr id="96" name="Google Shape;83;p4"/>
          <p:cNvCxnSpPr/>
          <p:nvPr/>
        </p:nvCxnSpPr>
        <p:spPr>
          <a:xfrm>
            <a:off x="5059440" y="3154680"/>
            <a:ext cx="360" cy="503280"/>
          </a:xfrm>
          <a:prstGeom prst="straightConnector1">
            <a:avLst/>
          </a:prstGeom>
          <a:ln w="19050">
            <a:solidFill>
              <a:srgbClr val="CADCFC"/>
            </a:solidFill>
            <a:round/>
          </a:ln>
        </p:spPr>
      </p:cxnSp>
      <p:sp>
        <p:nvSpPr>
          <p:cNvPr id="97" name="Google Shape;84;p4"/>
          <p:cNvSpPr/>
          <p:nvPr/>
        </p:nvSpPr>
        <p:spPr>
          <a:xfrm>
            <a:off x="4950000" y="3547800"/>
            <a:ext cx="219240" cy="219240"/>
          </a:xfrm>
          <a:prstGeom prst="ellipse">
            <a:avLst/>
          </a:prstGeom>
          <a:solidFill>
            <a:srgbClr val="1E276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8" name="Google Shape;85;p4"/>
          <p:cNvSpPr/>
          <p:nvPr/>
        </p:nvSpPr>
        <p:spPr>
          <a:xfrm>
            <a:off x="4190760" y="2148840"/>
            <a:ext cx="173700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1E2761"/>
                </a:solidFill>
                <a:latin typeface="Calibri"/>
                <a:ea typeface="Calibri"/>
              </a:rPr>
              <a:t>1922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99" name="Google Shape;86;p4"/>
          <p:cNvSpPr/>
          <p:nvPr/>
        </p:nvSpPr>
        <p:spPr>
          <a:xfrm>
            <a:off x="4190760" y="2468880"/>
            <a:ext cx="173700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100" b="0" strike="noStrike" spc="-1">
                <a:solidFill>
                  <a:srgbClr val="21294A"/>
                </a:solidFill>
                <a:latin typeface="Calibri"/>
                <a:ea typeface="Calibri"/>
              </a:rPr>
              <a:t>Weber</a:t>
            </a:r>
            <a:endParaRPr lang="pt-BR" sz="1100" b="0" strike="noStrike" spc="-1">
              <a:latin typeface="Arial"/>
            </a:endParaRPr>
          </a:p>
        </p:txBody>
      </p:sp>
      <p:cxnSp>
        <p:nvCxnSpPr>
          <p:cNvPr id="100" name="Google Shape;87;p4"/>
          <p:cNvCxnSpPr/>
          <p:nvPr/>
        </p:nvCxnSpPr>
        <p:spPr>
          <a:xfrm>
            <a:off x="7131960" y="3657600"/>
            <a:ext cx="360" cy="503280"/>
          </a:xfrm>
          <a:prstGeom prst="straightConnector1">
            <a:avLst/>
          </a:prstGeom>
          <a:ln w="19050">
            <a:solidFill>
              <a:srgbClr val="CADCFC"/>
            </a:solidFill>
            <a:round/>
          </a:ln>
        </p:spPr>
      </p:cxnSp>
      <p:sp>
        <p:nvSpPr>
          <p:cNvPr id="101" name="Google Shape;88;p4"/>
          <p:cNvSpPr/>
          <p:nvPr/>
        </p:nvSpPr>
        <p:spPr>
          <a:xfrm>
            <a:off x="7022520" y="3547800"/>
            <a:ext cx="219240" cy="219240"/>
          </a:xfrm>
          <a:prstGeom prst="ellipse">
            <a:avLst/>
          </a:prstGeom>
          <a:solidFill>
            <a:srgbClr val="1E276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2" name="Google Shape;89;p4"/>
          <p:cNvSpPr/>
          <p:nvPr/>
        </p:nvSpPr>
        <p:spPr>
          <a:xfrm>
            <a:off x="6263280" y="4251960"/>
            <a:ext cx="173700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1E2761"/>
                </a:solidFill>
                <a:latin typeface="Calibri"/>
                <a:ea typeface="Calibri"/>
              </a:rPr>
              <a:t>1991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103" name="Google Shape;90;p4"/>
          <p:cNvSpPr/>
          <p:nvPr/>
        </p:nvSpPr>
        <p:spPr>
          <a:xfrm>
            <a:off x="6263280" y="4572000"/>
            <a:ext cx="173700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100" b="0" strike="noStrike" spc="-1">
                <a:solidFill>
                  <a:srgbClr val="21294A"/>
                </a:solidFill>
                <a:latin typeface="Calibri"/>
                <a:ea typeface="Calibri"/>
              </a:rPr>
              <a:t>Nova Gestão</a:t>
            </a:r>
            <a:endParaRPr lang="pt-BR" sz="11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100" b="0" strike="noStrike" spc="-1">
                <a:solidFill>
                  <a:srgbClr val="21294A"/>
                </a:solidFill>
                <a:latin typeface="Calibri"/>
                <a:ea typeface="Calibri"/>
              </a:rPr>
              <a:t>Pública (Hood)</a:t>
            </a:r>
            <a:endParaRPr lang="pt-BR" sz="1100" b="0" strike="noStrike" spc="-1">
              <a:latin typeface="Arial"/>
            </a:endParaRPr>
          </a:p>
        </p:txBody>
      </p:sp>
      <p:cxnSp>
        <p:nvCxnSpPr>
          <p:cNvPr id="104" name="Google Shape;91;p4"/>
          <p:cNvCxnSpPr/>
          <p:nvPr/>
        </p:nvCxnSpPr>
        <p:spPr>
          <a:xfrm>
            <a:off x="9204480" y="3154680"/>
            <a:ext cx="360" cy="503280"/>
          </a:xfrm>
          <a:prstGeom prst="straightConnector1">
            <a:avLst/>
          </a:prstGeom>
          <a:ln w="19050">
            <a:solidFill>
              <a:srgbClr val="CADCFC"/>
            </a:solidFill>
            <a:round/>
          </a:ln>
        </p:spPr>
      </p:cxnSp>
      <p:sp>
        <p:nvSpPr>
          <p:cNvPr id="105" name="Google Shape;92;p4"/>
          <p:cNvSpPr/>
          <p:nvPr/>
        </p:nvSpPr>
        <p:spPr>
          <a:xfrm>
            <a:off x="9095040" y="3547800"/>
            <a:ext cx="219240" cy="219240"/>
          </a:xfrm>
          <a:prstGeom prst="ellipse">
            <a:avLst/>
          </a:prstGeom>
          <a:solidFill>
            <a:srgbClr val="1E276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6" name="Google Shape;93;p4"/>
          <p:cNvSpPr/>
          <p:nvPr/>
        </p:nvSpPr>
        <p:spPr>
          <a:xfrm>
            <a:off x="8336160" y="2148840"/>
            <a:ext cx="173700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1E2761"/>
                </a:solidFill>
                <a:latin typeface="Calibri"/>
                <a:ea typeface="Calibri"/>
              </a:rPr>
              <a:t>1998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107" name="Google Shape;94;p4"/>
          <p:cNvSpPr/>
          <p:nvPr/>
        </p:nvSpPr>
        <p:spPr>
          <a:xfrm>
            <a:off x="8336160" y="2468880"/>
            <a:ext cx="173700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100" b="0" strike="noStrike" spc="-1">
                <a:solidFill>
                  <a:srgbClr val="21294A"/>
                </a:solidFill>
                <a:latin typeface="Calibri"/>
                <a:ea typeface="Calibri"/>
              </a:rPr>
              <a:t>Reforma Gerencial</a:t>
            </a:r>
            <a:endParaRPr lang="pt-BR" sz="11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100" b="0" strike="noStrike" spc="-1">
                <a:solidFill>
                  <a:srgbClr val="21294A"/>
                </a:solidFill>
                <a:latin typeface="Calibri"/>
                <a:ea typeface="Calibri"/>
              </a:rPr>
              <a:t>(Bresser-Pereira)</a:t>
            </a:r>
            <a:endParaRPr lang="pt-BR" sz="1100" b="0" strike="noStrike" spc="-1">
              <a:latin typeface="Arial"/>
            </a:endParaRPr>
          </a:p>
        </p:txBody>
      </p:sp>
      <p:cxnSp>
        <p:nvCxnSpPr>
          <p:cNvPr id="108" name="Google Shape;95;p4"/>
          <p:cNvCxnSpPr/>
          <p:nvPr/>
        </p:nvCxnSpPr>
        <p:spPr>
          <a:xfrm>
            <a:off x="11277000" y="3657600"/>
            <a:ext cx="360" cy="503280"/>
          </a:xfrm>
          <a:prstGeom prst="straightConnector1">
            <a:avLst/>
          </a:prstGeom>
          <a:ln w="19050">
            <a:solidFill>
              <a:srgbClr val="CADCFC"/>
            </a:solidFill>
            <a:round/>
          </a:ln>
        </p:spPr>
      </p:cxnSp>
      <p:sp>
        <p:nvSpPr>
          <p:cNvPr id="109" name="Google Shape;96;p4"/>
          <p:cNvSpPr/>
          <p:nvPr/>
        </p:nvSpPr>
        <p:spPr>
          <a:xfrm>
            <a:off x="11167560" y="3547800"/>
            <a:ext cx="219240" cy="219240"/>
          </a:xfrm>
          <a:prstGeom prst="ellipse">
            <a:avLst/>
          </a:prstGeom>
          <a:solidFill>
            <a:srgbClr val="1B8A5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0" name="Google Shape;97;p4"/>
          <p:cNvSpPr/>
          <p:nvPr/>
        </p:nvSpPr>
        <p:spPr>
          <a:xfrm>
            <a:off x="10408680" y="4251960"/>
            <a:ext cx="173700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1B8A5A"/>
                </a:solidFill>
                <a:latin typeface="Calibri"/>
                <a:ea typeface="Calibri"/>
              </a:rPr>
              <a:t>Hoje</a:t>
            </a:r>
            <a:endParaRPr lang="pt-BR" sz="1300" b="0" strike="noStrike" spc="-1">
              <a:latin typeface="Arial"/>
            </a:endParaRPr>
          </a:p>
        </p:txBody>
      </p:sp>
      <p:sp>
        <p:nvSpPr>
          <p:cNvPr id="111" name="Google Shape;98;p4"/>
          <p:cNvSpPr/>
          <p:nvPr/>
        </p:nvSpPr>
        <p:spPr>
          <a:xfrm>
            <a:off x="10408680" y="4572000"/>
            <a:ext cx="173700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100" b="0" strike="noStrike" spc="-1">
                <a:solidFill>
                  <a:srgbClr val="21294A"/>
                </a:solidFill>
                <a:latin typeface="Calibri"/>
                <a:ea typeface="Calibri"/>
              </a:rPr>
              <a:t>Transformação Digital</a:t>
            </a:r>
            <a:endParaRPr lang="pt-BR" sz="11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100" b="0" strike="noStrike" spc="-1">
                <a:solidFill>
                  <a:srgbClr val="21294A"/>
                </a:solidFill>
                <a:latin typeface="Calibri"/>
                <a:ea typeface="Calibri"/>
              </a:rPr>
              <a:t>nas Escolas Públicas</a:t>
            </a:r>
            <a:endParaRPr lang="pt-BR" sz="1100" b="0" strike="noStrike" spc="-1">
              <a:latin typeface="Arial"/>
            </a:endParaRPr>
          </a:p>
        </p:txBody>
      </p:sp>
      <p:sp>
        <p:nvSpPr>
          <p:cNvPr id="112" name="Google Shape;99;p4"/>
          <p:cNvSpPr/>
          <p:nvPr/>
        </p:nvSpPr>
        <p:spPr>
          <a:xfrm>
            <a:off x="457200" y="647388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5B6584"/>
                </a:solidFill>
                <a:latin typeface="Calibri"/>
                <a:ea typeface="Calibri"/>
              </a:rPr>
              <a:t>III Encontro de Pesquisa da ENAP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113" name="Google Shape;100;p4"/>
          <p:cNvSpPr/>
          <p:nvPr/>
        </p:nvSpPr>
        <p:spPr>
          <a:xfrm>
            <a:off x="1127736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5B6584"/>
                </a:solidFill>
                <a:latin typeface="Calibri"/>
                <a:ea typeface="Calibri"/>
              </a:rPr>
              <a:t>4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06;p5"/>
          <p:cNvSpPr/>
          <p:nvPr/>
        </p:nvSpPr>
        <p:spPr>
          <a:xfrm>
            <a:off x="640080" y="384120"/>
            <a:ext cx="109112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200" b="1" strike="noStrike" spc="-1">
                <a:solidFill>
                  <a:srgbClr val="CADCFC"/>
                </a:solidFill>
                <a:latin typeface="Cambria"/>
                <a:ea typeface="Cambria"/>
              </a:rPr>
              <a:t>O paradoxo</a:t>
            </a:r>
            <a:endParaRPr lang="pt-BR" sz="3200" b="0" strike="noStrike" spc="-1">
              <a:latin typeface="Arial"/>
            </a:endParaRPr>
          </a:p>
        </p:txBody>
      </p:sp>
      <p:sp>
        <p:nvSpPr>
          <p:cNvPr id="115" name="Google Shape;107;p5"/>
          <p:cNvSpPr/>
          <p:nvPr/>
        </p:nvSpPr>
        <p:spPr>
          <a:xfrm>
            <a:off x="3261240" y="1334880"/>
            <a:ext cx="5668920" cy="566640"/>
          </a:xfrm>
          <a:prstGeom prst="roundRect">
            <a:avLst>
              <a:gd name="adj" fmla="val 9677"/>
            </a:avLst>
          </a:prstGeom>
          <a:solidFill>
            <a:srgbClr val="2B357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6" name="Google Shape;108;p5"/>
          <p:cNvSpPr/>
          <p:nvPr/>
        </p:nvSpPr>
        <p:spPr>
          <a:xfrm>
            <a:off x="3261240" y="1334880"/>
            <a:ext cx="5668920" cy="56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FFFFFF"/>
                </a:solidFill>
                <a:latin typeface="Calibri"/>
                <a:ea typeface="Calibri"/>
              </a:rPr>
              <a:t>Mais Controle</a:t>
            </a:r>
            <a:endParaRPr lang="pt-BR" sz="1500" b="0" strike="noStrike" spc="-1">
              <a:latin typeface="Arial"/>
            </a:endParaRPr>
          </a:p>
        </p:txBody>
      </p:sp>
      <p:pic>
        <p:nvPicPr>
          <p:cNvPr id="117" name="Google Shape;109;p5" descr="preencoded.png"/>
          <p:cNvPicPr/>
          <p:nvPr/>
        </p:nvPicPr>
        <p:blipFill>
          <a:blip r:embed="rId3"/>
          <a:stretch/>
        </p:blipFill>
        <p:spPr>
          <a:xfrm rot="5400000">
            <a:off x="6014160" y="1920240"/>
            <a:ext cx="164160" cy="164160"/>
          </a:xfrm>
          <a:prstGeom prst="rect">
            <a:avLst/>
          </a:prstGeom>
          <a:ln w="0">
            <a:noFill/>
          </a:ln>
        </p:spPr>
      </p:pic>
      <p:sp>
        <p:nvSpPr>
          <p:cNvPr id="118" name="Google Shape;110;p5"/>
          <p:cNvSpPr/>
          <p:nvPr/>
        </p:nvSpPr>
        <p:spPr>
          <a:xfrm>
            <a:off x="3261240" y="2103120"/>
            <a:ext cx="5668920" cy="566640"/>
          </a:xfrm>
          <a:prstGeom prst="roundRect">
            <a:avLst>
              <a:gd name="adj" fmla="val 9677"/>
            </a:avLst>
          </a:prstGeom>
          <a:solidFill>
            <a:srgbClr val="2B357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9" name="Google Shape;111;p5"/>
          <p:cNvSpPr/>
          <p:nvPr/>
        </p:nvSpPr>
        <p:spPr>
          <a:xfrm>
            <a:off x="3261240" y="2103120"/>
            <a:ext cx="5668920" cy="56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FFFFFF"/>
                </a:solidFill>
                <a:latin typeface="Calibri"/>
                <a:ea typeface="Calibri"/>
              </a:rPr>
              <a:t>Mais Normas</a:t>
            </a:r>
            <a:endParaRPr lang="pt-BR" sz="1500" b="0" strike="noStrike" spc="-1">
              <a:latin typeface="Arial"/>
            </a:endParaRPr>
          </a:p>
        </p:txBody>
      </p:sp>
      <p:pic>
        <p:nvPicPr>
          <p:cNvPr id="120" name="Google Shape;112;p5" descr="preencoded.png"/>
          <p:cNvPicPr/>
          <p:nvPr/>
        </p:nvPicPr>
        <p:blipFill>
          <a:blip r:embed="rId3"/>
          <a:stretch/>
        </p:blipFill>
        <p:spPr>
          <a:xfrm rot="5400000">
            <a:off x="6014160" y="2688480"/>
            <a:ext cx="164160" cy="164160"/>
          </a:xfrm>
          <a:prstGeom prst="rect">
            <a:avLst/>
          </a:prstGeom>
          <a:ln w="0">
            <a:noFill/>
          </a:ln>
        </p:spPr>
      </p:pic>
      <p:sp>
        <p:nvSpPr>
          <p:cNvPr id="121" name="Google Shape;113;p5"/>
          <p:cNvSpPr/>
          <p:nvPr/>
        </p:nvSpPr>
        <p:spPr>
          <a:xfrm>
            <a:off x="3261240" y="2871360"/>
            <a:ext cx="5668920" cy="566640"/>
          </a:xfrm>
          <a:prstGeom prst="roundRect">
            <a:avLst>
              <a:gd name="adj" fmla="val 9677"/>
            </a:avLst>
          </a:prstGeom>
          <a:solidFill>
            <a:srgbClr val="2B357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2" name="Google Shape;114;p5"/>
          <p:cNvSpPr/>
          <p:nvPr/>
        </p:nvSpPr>
        <p:spPr>
          <a:xfrm>
            <a:off x="3261240" y="2871360"/>
            <a:ext cx="5668920" cy="56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FFFFFF"/>
                </a:solidFill>
                <a:latin typeface="Calibri"/>
                <a:ea typeface="Calibri"/>
              </a:rPr>
              <a:t>Mais Registros</a:t>
            </a:r>
            <a:endParaRPr lang="pt-BR" sz="1500" b="0" strike="noStrike" spc="-1">
              <a:latin typeface="Arial"/>
            </a:endParaRPr>
          </a:p>
        </p:txBody>
      </p:sp>
      <p:pic>
        <p:nvPicPr>
          <p:cNvPr id="123" name="Google Shape;115;p5" descr="preencoded.png"/>
          <p:cNvPicPr/>
          <p:nvPr/>
        </p:nvPicPr>
        <p:blipFill>
          <a:blip r:embed="rId3"/>
          <a:stretch/>
        </p:blipFill>
        <p:spPr>
          <a:xfrm rot="5400000">
            <a:off x="6014160" y="3456360"/>
            <a:ext cx="164160" cy="164160"/>
          </a:xfrm>
          <a:prstGeom prst="rect">
            <a:avLst/>
          </a:prstGeom>
          <a:ln w="0">
            <a:noFill/>
          </a:ln>
        </p:spPr>
      </p:pic>
      <p:sp>
        <p:nvSpPr>
          <p:cNvPr id="124" name="Google Shape;116;p5"/>
          <p:cNvSpPr/>
          <p:nvPr/>
        </p:nvSpPr>
        <p:spPr>
          <a:xfrm>
            <a:off x="3261240" y="3639240"/>
            <a:ext cx="5668920" cy="566640"/>
          </a:xfrm>
          <a:prstGeom prst="roundRect">
            <a:avLst>
              <a:gd name="adj" fmla="val 9677"/>
            </a:avLst>
          </a:prstGeom>
          <a:solidFill>
            <a:srgbClr val="2B357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5" name="Google Shape;117;p5"/>
          <p:cNvSpPr/>
          <p:nvPr/>
        </p:nvSpPr>
        <p:spPr>
          <a:xfrm>
            <a:off x="3261240" y="3639240"/>
            <a:ext cx="5668920" cy="56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FFFFFF"/>
                </a:solidFill>
                <a:latin typeface="Calibri"/>
                <a:ea typeface="Calibri"/>
              </a:rPr>
              <a:t>Mais Trabalho Administrativo</a:t>
            </a:r>
            <a:endParaRPr lang="pt-BR" sz="1500" b="0" strike="noStrike" spc="-1">
              <a:latin typeface="Arial"/>
            </a:endParaRPr>
          </a:p>
        </p:txBody>
      </p:sp>
      <p:pic>
        <p:nvPicPr>
          <p:cNvPr id="126" name="Google Shape;118;p5" descr="preencoded.png"/>
          <p:cNvPicPr/>
          <p:nvPr/>
        </p:nvPicPr>
        <p:blipFill>
          <a:blip r:embed="rId3"/>
          <a:stretch/>
        </p:blipFill>
        <p:spPr>
          <a:xfrm rot="5400000">
            <a:off x="6014160" y="4224600"/>
            <a:ext cx="164160" cy="164160"/>
          </a:xfrm>
          <a:prstGeom prst="rect">
            <a:avLst/>
          </a:prstGeom>
          <a:ln w="0">
            <a:noFill/>
          </a:ln>
        </p:spPr>
      </p:pic>
      <p:sp>
        <p:nvSpPr>
          <p:cNvPr id="127" name="Google Shape;119;p5"/>
          <p:cNvSpPr/>
          <p:nvPr/>
        </p:nvSpPr>
        <p:spPr>
          <a:xfrm>
            <a:off x="3261240" y="4407480"/>
            <a:ext cx="5668920" cy="566640"/>
          </a:xfrm>
          <a:prstGeom prst="roundRect">
            <a:avLst>
              <a:gd name="adj" fmla="val 9677"/>
            </a:avLst>
          </a:prstGeom>
          <a:solidFill>
            <a:srgbClr val="1B8A5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8" name="Google Shape;120;p5"/>
          <p:cNvSpPr/>
          <p:nvPr/>
        </p:nvSpPr>
        <p:spPr>
          <a:xfrm>
            <a:off x="3261240" y="4407480"/>
            <a:ext cx="5668920" cy="56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FFFFFF"/>
                </a:solidFill>
                <a:latin typeface="Calibri"/>
                <a:ea typeface="Calibri"/>
              </a:rPr>
              <a:t>Menor Capacidade de Gestão</a:t>
            </a:r>
            <a:endParaRPr lang="pt-BR" sz="1500" b="0" strike="noStrike" spc="-1">
              <a:latin typeface="Arial"/>
            </a:endParaRPr>
          </a:p>
        </p:txBody>
      </p:sp>
      <p:sp>
        <p:nvSpPr>
          <p:cNvPr id="129" name="Google Shape;121;p5"/>
          <p:cNvSpPr/>
          <p:nvPr/>
        </p:nvSpPr>
        <p:spPr>
          <a:xfrm>
            <a:off x="640080" y="5989320"/>
            <a:ext cx="108810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500" b="1" i="1" strike="noStrike" spc="-1">
                <a:solidFill>
                  <a:srgbClr val="CADCFC"/>
                </a:solidFill>
                <a:latin typeface="Calibri"/>
                <a:ea typeface="Calibri"/>
              </a:rPr>
              <a:t>Controlar também consome capacidade administrativa.</a:t>
            </a:r>
            <a:endParaRPr lang="pt-BR" sz="1500" b="0" strike="noStrike" spc="-1">
              <a:latin typeface="Arial"/>
            </a:endParaRPr>
          </a:p>
        </p:txBody>
      </p:sp>
      <p:sp>
        <p:nvSpPr>
          <p:cNvPr id="130" name="Google Shape;122;p5"/>
          <p:cNvSpPr/>
          <p:nvPr/>
        </p:nvSpPr>
        <p:spPr>
          <a:xfrm>
            <a:off x="457200" y="647388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8E97C0"/>
                </a:solidFill>
                <a:latin typeface="Calibri"/>
                <a:ea typeface="Calibri"/>
              </a:rPr>
              <a:t>III Encontro de Pesquisa da ENAP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131" name="Google Shape;123;p5"/>
          <p:cNvSpPr/>
          <p:nvPr/>
        </p:nvSpPr>
        <p:spPr>
          <a:xfrm>
            <a:off x="1127736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8E97C0"/>
                </a:solidFill>
                <a:latin typeface="Calibri"/>
                <a:ea typeface="Calibri"/>
              </a:rPr>
              <a:t>5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29;p6"/>
          <p:cNvSpPr/>
          <p:nvPr/>
        </p:nvSpPr>
        <p:spPr>
          <a:xfrm>
            <a:off x="640080" y="384120"/>
            <a:ext cx="109112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100" b="1" strike="noStrike" spc="-1">
                <a:solidFill>
                  <a:srgbClr val="1E2761"/>
                </a:solidFill>
                <a:latin typeface="Cambria"/>
                <a:ea typeface="Cambria"/>
              </a:rPr>
              <a:t>O que diz a literatura?</a:t>
            </a:r>
            <a:endParaRPr lang="pt-BR" sz="3100" b="0" strike="noStrike" spc="-1">
              <a:latin typeface="Arial"/>
            </a:endParaRPr>
          </a:p>
        </p:txBody>
      </p:sp>
      <p:sp>
        <p:nvSpPr>
          <p:cNvPr id="133" name="Google Shape;130;p6"/>
          <p:cNvSpPr/>
          <p:nvPr/>
        </p:nvSpPr>
        <p:spPr>
          <a:xfrm>
            <a:off x="640080" y="1463040"/>
            <a:ext cx="4937400" cy="4205880"/>
          </a:xfrm>
          <a:prstGeom prst="roundRect">
            <a:avLst>
              <a:gd name="adj" fmla="val 1739"/>
            </a:avLst>
          </a:prstGeom>
          <a:solidFill>
            <a:srgbClr val="EEF3F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4" name="Google Shape;131;p6"/>
          <p:cNvSpPr/>
          <p:nvPr/>
        </p:nvSpPr>
        <p:spPr>
          <a:xfrm>
            <a:off x="914400" y="1737360"/>
            <a:ext cx="639720" cy="639720"/>
          </a:xfrm>
          <a:prstGeom prst="ellipse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35" name="Google Shape;132;p6" descr="preencoded.png"/>
          <p:cNvPicPr/>
          <p:nvPr/>
        </p:nvPicPr>
        <p:blipFill>
          <a:blip r:embed="rId3"/>
          <a:stretch/>
        </p:blipFill>
        <p:spPr>
          <a:xfrm>
            <a:off x="1074600" y="1897560"/>
            <a:ext cx="319680" cy="319680"/>
          </a:xfrm>
          <a:prstGeom prst="rect">
            <a:avLst/>
          </a:prstGeom>
          <a:ln w="0">
            <a:noFill/>
          </a:ln>
        </p:spPr>
      </p:pic>
      <p:sp>
        <p:nvSpPr>
          <p:cNvPr id="136" name="Google Shape;133;p6"/>
          <p:cNvSpPr/>
          <p:nvPr/>
        </p:nvSpPr>
        <p:spPr>
          <a:xfrm>
            <a:off x="1645920" y="1755720"/>
            <a:ext cx="3565800" cy="54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1E2761"/>
                </a:solidFill>
                <a:latin typeface="Calibri"/>
                <a:ea typeface="Calibri"/>
              </a:rPr>
              <a:t>Autores clássicos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137" name="Google Shape;134;p6"/>
          <p:cNvSpPr/>
          <p:nvPr/>
        </p:nvSpPr>
        <p:spPr>
          <a:xfrm>
            <a:off x="1097280" y="2834640"/>
            <a:ext cx="40230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1E2761"/>
                </a:solidFill>
                <a:latin typeface="Calibri"/>
                <a:ea typeface="Calibri"/>
              </a:rPr>
              <a:t>Taylor  </a:t>
            </a:r>
            <a:r>
              <a:rPr lang="en-US" sz="1500" b="0" strike="noStrike" spc="-1">
                <a:solidFill>
                  <a:srgbClr val="5B6584"/>
                </a:solidFill>
                <a:latin typeface="Calibri"/>
                <a:ea typeface="Calibri"/>
              </a:rPr>
              <a:t>— Controle</a:t>
            </a:r>
            <a:endParaRPr lang="pt-BR" sz="1500" b="0" strike="noStrike" spc="-1">
              <a:latin typeface="Arial"/>
            </a:endParaRPr>
          </a:p>
        </p:txBody>
      </p:sp>
      <p:sp>
        <p:nvSpPr>
          <p:cNvPr id="138" name="Google Shape;135;p6"/>
          <p:cNvSpPr/>
          <p:nvPr/>
        </p:nvSpPr>
        <p:spPr>
          <a:xfrm>
            <a:off x="1097280" y="3429000"/>
            <a:ext cx="40230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1E2761"/>
                </a:solidFill>
                <a:latin typeface="Calibri"/>
                <a:ea typeface="Calibri"/>
              </a:rPr>
              <a:t>Fayol  </a:t>
            </a:r>
            <a:r>
              <a:rPr lang="en-US" sz="1500" b="0" strike="noStrike" spc="-1">
                <a:solidFill>
                  <a:srgbClr val="5B6584"/>
                </a:solidFill>
                <a:latin typeface="Calibri"/>
                <a:ea typeface="Calibri"/>
              </a:rPr>
              <a:t>— Padronização</a:t>
            </a:r>
            <a:endParaRPr lang="pt-BR" sz="1500" b="0" strike="noStrike" spc="-1">
              <a:latin typeface="Arial"/>
            </a:endParaRPr>
          </a:p>
        </p:txBody>
      </p:sp>
      <p:sp>
        <p:nvSpPr>
          <p:cNvPr id="139" name="Google Shape;136;p6"/>
          <p:cNvSpPr/>
          <p:nvPr/>
        </p:nvSpPr>
        <p:spPr>
          <a:xfrm>
            <a:off x="1097280" y="4023360"/>
            <a:ext cx="40230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1E2761"/>
                </a:solidFill>
                <a:latin typeface="Calibri"/>
                <a:ea typeface="Calibri"/>
              </a:rPr>
              <a:t>Weber  </a:t>
            </a:r>
            <a:r>
              <a:rPr lang="en-US" sz="1500" b="0" strike="noStrike" spc="-1">
                <a:solidFill>
                  <a:srgbClr val="5B6584"/>
                </a:solidFill>
                <a:latin typeface="Calibri"/>
                <a:ea typeface="Calibri"/>
              </a:rPr>
              <a:t>— Legalidade</a:t>
            </a:r>
            <a:endParaRPr lang="pt-BR" sz="1500" b="0" strike="noStrike" spc="-1">
              <a:latin typeface="Arial"/>
            </a:endParaRPr>
          </a:p>
        </p:txBody>
      </p:sp>
      <p:sp>
        <p:nvSpPr>
          <p:cNvPr id="140" name="Google Shape;137;p6"/>
          <p:cNvSpPr/>
          <p:nvPr/>
        </p:nvSpPr>
        <p:spPr>
          <a:xfrm>
            <a:off x="6080760" y="1463040"/>
            <a:ext cx="4937400" cy="4205880"/>
          </a:xfrm>
          <a:prstGeom prst="roundRect">
            <a:avLst>
              <a:gd name="adj" fmla="val 1739"/>
            </a:avLst>
          </a:prstGeom>
          <a:solidFill>
            <a:srgbClr val="1E276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1" name="Google Shape;138;p6"/>
          <p:cNvSpPr/>
          <p:nvPr/>
        </p:nvSpPr>
        <p:spPr>
          <a:xfrm>
            <a:off x="6355080" y="1737360"/>
            <a:ext cx="639720" cy="639720"/>
          </a:xfrm>
          <a:prstGeom prst="ellipse">
            <a:avLst/>
          </a:prstGeom>
          <a:solidFill>
            <a:srgbClr val="2B357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42" name="Google Shape;139;p6" descr="preencoded.png"/>
          <p:cNvPicPr/>
          <p:nvPr/>
        </p:nvPicPr>
        <p:blipFill>
          <a:blip r:embed="rId4"/>
          <a:stretch/>
        </p:blipFill>
        <p:spPr>
          <a:xfrm>
            <a:off x="6515280" y="1897560"/>
            <a:ext cx="319680" cy="319680"/>
          </a:xfrm>
          <a:prstGeom prst="rect">
            <a:avLst/>
          </a:prstGeom>
          <a:ln w="0">
            <a:noFill/>
          </a:ln>
        </p:spPr>
      </p:pic>
      <p:sp>
        <p:nvSpPr>
          <p:cNvPr id="143" name="Google Shape;140;p6"/>
          <p:cNvSpPr/>
          <p:nvPr/>
        </p:nvSpPr>
        <p:spPr>
          <a:xfrm>
            <a:off x="7086600" y="1755720"/>
            <a:ext cx="3565800" cy="54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Calibri"/>
                <a:ea typeface="Calibri"/>
              </a:rPr>
              <a:t>Autores contemporâneos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144" name="Google Shape;141;p6"/>
          <p:cNvSpPr/>
          <p:nvPr/>
        </p:nvSpPr>
        <p:spPr>
          <a:xfrm>
            <a:off x="6537960" y="2834640"/>
            <a:ext cx="40230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400" b="1" strike="noStrike" spc="-1">
                <a:solidFill>
                  <a:srgbClr val="CADCFC"/>
                </a:solidFill>
                <a:latin typeface="Calibri"/>
                <a:ea typeface="Calibri"/>
              </a:rPr>
              <a:t>Abrucio / Lipsky / Lotta  </a:t>
            </a:r>
            <a:r>
              <a:rPr lang="en-US" sz="1400" b="0" strike="noStrike" spc="-1">
                <a:solidFill>
                  <a:srgbClr val="EEF3FD"/>
                </a:solidFill>
                <a:latin typeface="Calibri"/>
                <a:ea typeface="Calibri"/>
              </a:rPr>
              <a:t>— Governança e implementação</a:t>
            </a:r>
            <a:endParaRPr lang="pt-BR" sz="1400" b="0" strike="noStrike" spc="-1">
              <a:latin typeface="Arial"/>
            </a:endParaRPr>
          </a:p>
        </p:txBody>
      </p:sp>
      <p:sp>
        <p:nvSpPr>
          <p:cNvPr id="145" name="Google Shape;142;p6"/>
          <p:cNvSpPr/>
          <p:nvPr/>
        </p:nvSpPr>
        <p:spPr>
          <a:xfrm>
            <a:off x="6537960" y="3474720"/>
            <a:ext cx="40230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400" b="1" strike="noStrike" spc="-1">
                <a:solidFill>
                  <a:srgbClr val="CADCFC"/>
                </a:solidFill>
                <a:latin typeface="Calibri"/>
                <a:ea typeface="Calibri"/>
              </a:rPr>
              <a:t>Pires  </a:t>
            </a:r>
            <a:r>
              <a:rPr lang="en-US" sz="1400" b="0" strike="noStrike" spc="-1">
                <a:solidFill>
                  <a:srgbClr val="EEF3FD"/>
                </a:solidFill>
                <a:latin typeface="Calibri"/>
                <a:ea typeface="Calibri"/>
              </a:rPr>
              <a:t>— Capacidade estatal</a:t>
            </a:r>
            <a:endParaRPr lang="pt-BR" sz="1400" b="0" strike="noStrike" spc="-1">
              <a:latin typeface="Arial"/>
            </a:endParaRPr>
          </a:p>
        </p:txBody>
      </p:sp>
      <p:sp>
        <p:nvSpPr>
          <p:cNvPr id="146" name="Google Shape;143;p6"/>
          <p:cNvSpPr/>
          <p:nvPr/>
        </p:nvSpPr>
        <p:spPr>
          <a:xfrm>
            <a:off x="6537960" y="4114800"/>
            <a:ext cx="40230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400" b="1" strike="noStrike" spc="-1">
                <a:solidFill>
                  <a:srgbClr val="CADCFC"/>
                </a:solidFill>
                <a:latin typeface="Calibri"/>
                <a:ea typeface="Calibri"/>
              </a:rPr>
              <a:t>Lück  </a:t>
            </a:r>
            <a:r>
              <a:rPr lang="en-US" sz="1400" b="0" strike="noStrike" spc="-1">
                <a:solidFill>
                  <a:srgbClr val="EEF3FD"/>
                </a:solidFill>
                <a:latin typeface="Calibri"/>
                <a:ea typeface="Calibri"/>
              </a:rPr>
              <a:t>— Gestão escolar</a:t>
            </a:r>
            <a:endParaRPr lang="pt-BR" sz="1400" b="0" strike="noStrike" spc="-1">
              <a:latin typeface="Arial"/>
            </a:endParaRPr>
          </a:p>
        </p:txBody>
      </p:sp>
      <p:sp>
        <p:nvSpPr>
          <p:cNvPr id="147" name="Google Shape;144;p6"/>
          <p:cNvSpPr/>
          <p:nvPr/>
        </p:nvSpPr>
        <p:spPr>
          <a:xfrm>
            <a:off x="457200" y="647388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5B6584"/>
                </a:solidFill>
                <a:latin typeface="Calibri"/>
                <a:ea typeface="Calibri"/>
              </a:rPr>
              <a:t>III Encontro de Pesquisa da ENAP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148" name="Google Shape;145;p6"/>
          <p:cNvSpPr/>
          <p:nvPr/>
        </p:nvSpPr>
        <p:spPr>
          <a:xfrm>
            <a:off x="1127736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5B6584"/>
                </a:solidFill>
                <a:latin typeface="Calibri"/>
                <a:ea typeface="Calibri"/>
              </a:rPr>
              <a:t>6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51;p7"/>
          <p:cNvSpPr/>
          <p:nvPr/>
        </p:nvSpPr>
        <p:spPr>
          <a:xfrm>
            <a:off x="640080" y="384120"/>
            <a:ext cx="109112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200" b="1" strike="noStrike" spc="-1">
                <a:solidFill>
                  <a:srgbClr val="1E2761"/>
                </a:solidFill>
                <a:latin typeface="Cambria"/>
                <a:ea typeface="Cambria"/>
              </a:rPr>
              <a:t>Lacuna na literatura</a:t>
            </a:r>
            <a:endParaRPr lang="pt-BR" sz="3200" b="0" strike="noStrike" spc="-1">
              <a:latin typeface="Arial"/>
            </a:endParaRPr>
          </a:p>
        </p:txBody>
      </p:sp>
      <p:sp>
        <p:nvSpPr>
          <p:cNvPr id="150" name="Google Shape;152;p7"/>
          <p:cNvSpPr/>
          <p:nvPr/>
        </p:nvSpPr>
        <p:spPr>
          <a:xfrm>
            <a:off x="640080" y="1463040"/>
            <a:ext cx="4937400" cy="4205880"/>
          </a:xfrm>
          <a:prstGeom prst="roundRect">
            <a:avLst>
              <a:gd name="adj" fmla="val 1739"/>
            </a:avLst>
          </a:prstGeom>
          <a:solidFill>
            <a:srgbClr val="E4F4E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1" name="Google Shape;153;p7"/>
          <p:cNvSpPr/>
          <p:nvPr/>
        </p:nvSpPr>
        <p:spPr>
          <a:xfrm>
            <a:off x="1005840" y="1737360"/>
            <a:ext cx="4205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1B8A5A"/>
                </a:solidFill>
                <a:latin typeface="Calibri"/>
                <a:ea typeface="Calibri"/>
              </a:rPr>
              <a:t>A literatura estuda</a:t>
            </a:r>
            <a:endParaRPr lang="pt-BR" sz="1600" b="0" strike="noStrike" spc="-1">
              <a:latin typeface="Arial"/>
            </a:endParaRPr>
          </a:p>
        </p:txBody>
      </p:sp>
      <p:pic>
        <p:nvPicPr>
          <p:cNvPr id="152" name="Google Shape;154;p7" descr="preencoded.png"/>
          <p:cNvPicPr/>
          <p:nvPr/>
        </p:nvPicPr>
        <p:blipFill>
          <a:blip r:embed="rId3"/>
          <a:stretch/>
        </p:blipFill>
        <p:spPr>
          <a:xfrm>
            <a:off x="1051560" y="248724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153" name="Google Shape;155;p7"/>
          <p:cNvSpPr/>
          <p:nvPr/>
        </p:nvSpPr>
        <p:spPr>
          <a:xfrm>
            <a:off x="1463040" y="2468880"/>
            <a:ext cx="37486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1294A"/>
                </a:solidFill>
                <a:latin typeface="Calibri"/>
                <a:ea typeface="Calibri"/>
              </a:rPr>
              <a:t>Liderança</a:t>
            </a:r>
            <a:endParaRPr lang="pt-BR" sz="1400" b="0" strike="noStrike" spc="-1">
              <a:latin typeface="Arial"/>
            </a:endParaRPr>
          </a:p>
        </p:txBody>
      </p:sp>
      <p:pic>
        <p:nvPicPr>
          <p:cNvPr id="154" name="Google Shape;156;p7" descr="preencoded.png"/>
          <p:cNvPicPr/>
          <p:nvPr/>
        </p:nvPicPr>
        <p:blipFill>
          <a:blip r:embed="rId3"/>
          <a:stretch/>
        </p:blipFill>
        <p:spPr>
          <a:xfrm>
            <a:off x="1051560" y="305424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155" name="Google Shape;157;p7"/>
          <p:cNvSpPr/>
          <p:nvPr/>
        </p:nvSpPr>
        <p:spPr>
          <a:xfrm>
            <a:off x="1463040" y="3035880"/>
            <a:ext cx="37486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1294A"/>
                </a:solidFill>
                <a:latin typeface="Calibri"/>
                <a:ea typeface="Calibri"/>
              </a:rPr>
              <a:t>Competências</a:t>
            </a:r>
            <a:endParaRPr lang="pt-BR" sz="1400" b="0" strike="noStrike" spc="-1">
              <a:latin typeface="Arial"/>
            </a:endParaRPr>
          </a:p>
        </p:txBody>
      </p:sp>
      <p:pic>
        <p:nvPicPr>
          <p:cNvPr id="156" name="Google Shape;158;p7" descr="preencoded.png"/>
          <p:cNvPicPr/>
          <p:nvPr/>
        </p:nvPicPr>
        <p:blipFill>
          <a:blip r:embed="rId3"/>
          <a:stretch/>
        </p:blipFill>
        <p:spPr>
          <a:xfrm>
            <a:off x="1051560" y="362088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157" name="Google Shape;159;p7"/>
          <p:cNvSpPr/>
          <p:nvPr/>
        </p:nvSpPr>
        <p:spPr>
          <a:xfrm>
            <a:off x="1463040" y="3602880"/>
            <a:ext cx="37486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1294A"/>
                </a:solidFill>
                <a:latin typeface="Calibri"/>
                <a:ea typeface="Calibri"/>
              </a:rPr>
              <a:t>Desempenho</a:t>
            </a:r>
            <a:endParaRPr lang="pt-BR" sz="1400" b="0" strike="noStrike" spc="-1">
              <a:latin typeface="Arial"/>
            </a:endParaRPr>
          </a:p>
        </p:txBody>
      </p:sp>
      <p:pic>
        <p:nvPicPr>
          <p:cNvPr id="158" name="Google Shape;160;p7" descr="preencoded.png"/>
          <p:cNvPicPr/>
          <p:nvPr/>
        </p:nvPicPr>
        <p:blipFill>
          <a:blip r:embed="rId3"/>
          <a:stretch/>
        </p:blipFill>
        <p:spPr>
          <a:xfrm>
            <a:off x="1051560" y="418788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159" name="Google Shape;161;p7"/>
          <p:cNvSpPr/>
          <p:nvPr/>
        </p:nvSpPr>
        <p:spPr>
          <a:xfrm>
            <a:off x="1463040" y="4169520"/>
            <a:ext cx="37486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1294A"/>
                </a:solidFill>
                <a:latin typeface="Calibri"/>
                <a:ea typeface="Calibri"/>
              </a:rPr>
              <a:t>Motivação</a:t>
            </a:r>
            <a:endParaRPr lang="pt-BR" sz="1400" b="0" strike="noStrike" spc="-1">
              <a:latin typeface="Arial"/>
            </a:endParaRPr>
          </a:p>
        </p:txBody>
      </p:sp>
      <p:pic>
        <p:nvPicPr>
          <p:cNvPr id="160" name="Google Shape;162;p7" descr="preencoded.png"/>
          <p:cNvPicPr/>
          <p:nvPr/>
        </p:nvPicPr>
        <p:blipFill>
          <a:blip r:embed="rId3"/>
          <a:stretch/>
        </p:blipFill>
        <p:spPr>
          <a:xfrm>
            <a:off x="1051560" y="475488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161" name="Google Shape;163;p7"/>
          <p:cNvSpPr/>
          <p:nvPr/>
        </p:nvSpPr>
        <p:spPr>
          <a:xfrm>
            <a:off x="1463040" y="4736520"/>
            <a:ext cx="37486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1294A"/>
                </a:solidFill>
                <a:latin typeface="Calibri"/>
                <a:ea typeface="Calibri"/>
              </a:rPr>
              <a:t>Gestão estratégica</a:t>
            </a:r>
            <a:endParaRPr lang="pt-BR" sz="1400" b="0" strike="noStrike" spc="-1">
              <a:latin typeface="Arial"/>
            </a:endParaRPr>
          </a:p>
        </p:txBody>
      </p:sp>
      <p:sp>
        <p:nvSpPr>
          <p:cNvPr id="162" name="Google Shape;164;p7"/>
          <p:cNvSpPr/>
          <p:nvPr/>
        </p:nvSpPr>
        <p:spPr>
          <a:xfrm>
            <a:off x="6080760" y="1463040"/>
            <a:ext cx="4937400" cy="4205880"/>
          </a:xfrm>
          <a:prstGeom prst="roundRect">
            <a:avLst>
              <a:gd name="adj" fmla="val 1739"/>
            </a:avLst>
          </a:prstGeom>
          <a:solidFill>
            <a:srgbClr val="FBEAE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3" name="Google Shape;165;p7"/>
          <p:cNvSpPr/>
          <p:nvPr/>
        </p:nvSpPr>
        <p:spPr>
          <a:xfrm>
            <a:off x="6446520" y="1737360"/>
            <a:ext cx="420588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B0405A"/>
                </a:solidFill>
                <a:latin typeface="Calibri"/>
                <a:ea typeface="Calibri"/>
              </a:rPr>
              <a:t>Mas pouco investiga</a:t>
            </a:r>
            <a:endParaRPr lang="pt-BR" sz="1600" b="0" strike="noStrike" spc="-1">
              <a:latin typeface="Arial"/>
            </a:endParaRPr>
          </a:p>
        </p:txBody>
      </p:sp>
      <p:pic>
        <p:nvPicPr>
          <p:cNvPr id="164" name="Google Shape;166;p7" descr="preencoded.png"/>
          <p:cNvPicPr/>
          <p:nvPr/>
        </p:nvPicPr>
        <p:blipFill>
          <a:blip r:embed="rId4"/>
          <a:stretch/>
        </p:blipFill>
        <p:spPr>
          <a:xfrm>
            <a:off x="6492240" y="248724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165" name="Google Shape;167;p7"/>
          <p:cNvSpPr/>
          <p:nvPr/>
        </p:nvSpPr>
        <p:spPr>
          <a:xfrm>
            <a:off x="6903720" y="2468880"/>
            <a:ext cx="37486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1294A"/>
                </a:solidFill>
                <a:latin typeface="Calibri"/>
                <a:ea typeface="Calibri"/>
              </a:rPr>
              <a:t>Frequência funcional</a:t>
            </a:r>
            <a:endParaRPr lang="pt-BR" sz="1400" b="0" strike="noStrike" spc="-1">
              <a:latin typeface="Arial"/>
            </a:endParaRPr>
          </a:p>
        </p:txBody>
      </p:sp>
      <p:pic>
        <p:nvPicPr>
          <p:cNvPr id="166" name="Google Shape;168;p7" descr="preencoded.png"/>
          <p:cNvPicPr/>
          <p:nvPr/>
        </p:nvPicPr>
        <p:blipFill>
          <a:blip r:embed="rId4"/>
          <a:stretch/>
        </p:blipFill>
        <p:spPr>
          <a:xfrm>
            <a:off x="6492240" y="312732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167" name="Google Shape;169;p7"/>
          <p:cNvSpPr/>
          <p:nvPr/>
        </p:nvSpPr>
        <p:spPr>
          <a:xfrm>
            <a:off x="6903720" y="3108960"/>
            <a:ext cx="37486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1294A"/>
                </a:solidFill>
                <a:latin typeface="Calibri"/>
                <a:ea typeface="Calibri"/>
              </a:rPr>
              <a:t>Livros de ponto</a:t>
            </a:r>
            <a:endParaRPr lang="pt-BR" sz="1400" b="0" strike="noStrike" spc="-1">
              <a:latin typeface="Arial"/>
            </a:endParaRPr>
          </a:p>
        </p:txBody>
      </p:sp>
      <p:pic>
        <p:nvPicPr>
          <p:cNvPr id="168" name="Google Shape;170;p7" descr="preencoded.png"/>
          <p:cNvPicPr/>
          <p:nvPr/>
        </p:nvPicPr>
        <p:blipFill>
          <a:blip r:embed="rId4"/>
          <a:stretch/>
        </p:blipFill>
        <p:spPr>
          <a:xfrm>
            <a:off x="6492240" y="376740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169" name="Google Shape;171;p7"/>
          <p:cNvSpPr/>
          <p:nvPr/>
        </p:nvSpPr>
        <p:spPr>
          <a:xfrm>
            <a:off x="6903720" y="3749040"/>
            <a:ext cx="37486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1294A"/>
                </a:solidFill>
                <a:latin typeface="Calibri"/>
                <a:ea typeface="Calibri"/>
              </a:rPr>
              <a:t>Burocracia cotidiana</a:t>
            </a:r>
            <a:endParaRPr lang="pt-BR" sz="1400" b="0" strike="noStrike" spc="-1">
              <a:latin typeface="Arial"/>
            </a:endParaRPr>
          </a:p>
        </p:txBody>
      </p:sp>
      <p:pic>
        <p:nvPicPr>
          <p:cNvPr id="170" name="Google Shape;172;p7" descr="preencoded.png"/>
          <p:cNvPicPr/>
          <p:nvPr/>
        </p:nvPicPr>
        <p:blipFill>
          <a:blip r:embed="rId4"/>
          <a:stretch/>
        </p:blipFill>
        <p:spPr>
          <a:xfrm>
            <a:off x="6492240" y="440748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171" name="Google Shape;173;p7"/>
          <p:cNvSpPr/>
          <p:nvPr/>
        </p:nvSpPr>
        <p:spPr>
          <a:xfrm>
            <a:off x="6903720" y="4389120"/>
            <a:ext cx="37486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1294A"/>
                </a:solidFill>
                <a:latin typeface="Calibri"/>
                <a:ea typeface="Calibri"/>
              </a:rPr>
              <a:t>Capacidade administrativa das escolas</a:t>
            </a:r>
            <a:endParaRPr lang="pt-BR" sz="1400" b="0" strike="noStrike" spc="-1">
              <a:latin typeface="Arial"/>
            </a:endParaRPr>
          </a:p>
        </p:txBody>
      </p:sp>
      <p:sp>
        <p:nvSpPr>
          <p:cNvPr id="172" name="Google Shape;174;p7"/>
          <p:cNvSpPr/>
          <p:nvPr/>
        </p:nvSpPr>
        <p:spPr>
          <a:xfrm>
            <a:off x="457200" y="647388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5B6584"/>
                </a:solidFill>
                <a:latin typeface="Calibri"/>
                <a:ea typeface="Calibri"/>
              </a:rPr>
              <a:t>III Encontro de Pesquisa da ENAP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173" name="Google Shape;175;p7"/>
          <p:cNvSpPr/>
          <p:nvPr/>
        </p:nvSpPr>
        <p:spPr>
          <a:xfrm>
            <a:off x="1127736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5B6584"/>
                </a:solidFill>
                <a:latin typeface="Calibri"/>
                <a:ea typeface="Calibri"/>
              </a:rPr>
              <a:t>7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81;p8"/>
          <p:cNvSpPr/>
          <p:nvPr/>
        </p:nvSpPr>
        <p:spPr>
          <a:xfrm>
            <a:off x="5592960" y="960120"/>
            <a:ext cx="1005480" cy="1005480"/>
          </a:xfrm>
          <a:prstGeom prst="ellipse">
            <a:avLst/>
          </a:prstGeom>
          <a:solidFill>
            <a:srgbClr val="2B357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75" name="Google Shape;182;p8" descr="preencoded.png"/>
          <p:cNvPicPr/>
          <p:nvPr/>
        </p:nvPicPr>
        <p:blipFill>
          <a:blip r:embed="rId3"/>
          <a:stretch/>
        </p:blipFill>
        <p:spPr>
          <a:xfrm>
            <a:off x="5844240" y="1211760"/>
            <a:ext cx="502560" cy="502560"/>
          </a:xfrm>
          <a:prstGeom prst="rect">
            <a:avLst/>
          </a:prstGeom>
          <a:ln w="0">
            <a:noFill/>
          </a:ln>
        </p:spPr>
      </p:pic>
      <p:sp>
        <p:nvSpPr>
          <p:cNvPr id="176" name="Google Shape;183;p8"/>
          <p:cNvSpPr/>
          <p:nvPr/>
        </p:nvSpPr>
        <p:spPr>
          <a:xfrm>
            <a:off x="822960" y="2148840"/>
            <a:ext cx="1051524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2200" b="1" strike="noStrike" spc="-1">
                <a:solidFill>
                  <a:srgbClr val="CADCFC"/>
                </a:solidFill>
                <a:latin typeface="Calibri"/>
                <a:ea typeface="Calibri"/>
              </a:rPr>
              <a:t>Problema da pesquisa</a:t>
            </a:r>
            <a:endParaRPr lang="pt-BR" sz="2200" b="0" strike="noStrike" spc="-1">
              <a:latin typeface="Arial"/>
            </a:endParaRPr>
          </a:p>
        </p:txBody>
      </p:sp>
      <p:sp>
        <p:nvSpPr>
          <p:cNvPr id="177" name="Google Shape;184;p8"/>
          <p:cNvSpPr/>
          <p:nvPr/>
        </p:nvSpPr>
        <p:spPr>
          <a:xfrm>
            <a:off x="1463040" y="2743200"/>
            <a:ext cx="9235080" cy="237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25000"/>
              </a:lnSpc>
              <a:tabLst>
                <a:tab pos="0" algn="l"/>
              </a:tabLst>
            </a:pPr>
            <a:r>
              <a:rPr lang="en-US" sz="2700" b="0" i="1" strike="noStrike" spc="-1">
                <a:solidFill>
                  <a:srgbClr val="FFFFFF"/>
                </a:solidFill>
                <a:latin typeface="Cambria"/>
                <a:ea typeface="Cambria"/>
              </a:rPr>
              <a:t>Como as escolas públicas estaduais operacionalizam o controle da frequência funcional, e como burocracia, controle administrativo e capacidade administrativa influenciam esse processo?</a:t>
            </a:r>
            <a:endParaRPr lang="pt-BR" sz="2700" b="0" strike="noStrike" spc="-1">
              <a:latin typeface="Arial"/>
            </a:endParaRPr>
          </a:p>
        </p:txBody>
      </p:sp>
      <p:sp>
        <p:nvSpPr>
          <p:cNvPr id="178" name="Google Shape;185;p8"/>
          <p:cNvSpPr/>
          <p:nvPr/>
        </p:nvSpPr>
        <p:spPr>
          <a:xfrm>
            <a:off x="457200" y="647388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8E97C0"/>
                </a:solidFill>
                <a:latin typeface="Calibri"/>
                <a:ea typeface="Calibri"/>
              </a:rPr>
              <a:t>III Encontro de Pesquisa da ENAP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179" name="Google Shape;186;p8"/>
          <p:cNvSpPr/>
          <p:nvPr/>
        </p:nvSpPr>
        <p:spPr>
          <a:xfrm>
            <a:off x="1127736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8E97C0"/>
                </a:solidFill>
                <a:latin typeface="Calibri"/>
                <a:ea typeface="Calibri"/>
              </a:rPr>
              <a:t>8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92;p9"/>
          <p:cNvSpPr/>
          <p:nvPr/>
        </p:nvSpPr>
        <p:spPr>
          <a:xfrm>
            <a:off x="640080" y="384120"/>
            <a:ext cx="1091124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000" b="1" strike="noStrike" spc="-1">
                <a:solidFill>
                  <a:srgbClr val="1E2761"/>
                </a:solidFill>
                <a:latin typeface="Cambria"/>
                <a:ea typeface="Cambria"/>
              </a:rPr>
              <a:t>Objetivos</a:t>
            </a:r>
            <a:endParaRPr lang="pt-BR" sz="3000" b="0" strike="noStrike" spc="-1">
              <a:latin typeface="Arial"/>
            </a:endParaRPr>
          </a:p>
        </p:txBody>
      </p:sp>
      <p:cxnSp>
        <p:nvCxnSpPr>
          <p:cNvPr id="181" name="Google Shape;193;p9"/>
          <p:cNvCxnSpPr/>
          <p:nvPr/>
        </p:nvCxnSpPr>
        <p:spPr>
          <a:xfrm>
            <a:off x="6095520" y="1716120"/>
            <a:ext cx="360" cy="2033280"/>
          </a:xfrm>
          <a:prstGeom prst="straightConnector1">
            <a:avLst/>
          </a:prstGeom>
          <a:ln w="19050">
            <a:solidFill>
              <a:srgbClr val="CADCFC"/>
            </a:solidFill>
            <a:round/>
          </a:ln>
        </p:spPr>
      </p:cxnSp>
      <p:cxnSp>
        <p:nvCxnSpPr>
          <p:cNvPr id="182" name="Google Shape;194;p9"/>
          <p:cNvCxnSpPr/>
          <p:nvPr/>
        </p:nvCxnSpPr>
        <p:spPr>
          <a:xfrm>
            <a:off x="6095520" y="2732400"/>
            <a:ext cx="2257560" cy="1017000"/>
          </a:xfrm>
          <a:prstGeom prst="straightConnector1">
            <a:avLst/>
          </a:prstGeom>
          <a:ln w="19050">
            <a:solidFill>
              <a:srgbClr val="CADCFC"/>
            </a:solidFill>
            <a:round/>
          </a:ln>
        </p:spPr>
      </p:cxnSp>
      <p:cxnSp>
        <p:nvCxnSpPr>
          <p:cNvPr id="183" name="Google Shape;195;p9"/>
          <p:cNvCxnSpPr/>
          <p:nvPr/>
        </p:nvCxnSpPr>
        <p:spPr>
          <a:xfrm>
            <a:off x="6095520" y="3749040"/>
            <a:ext cx="2257560" cy="1016640"/>
          </a:xfrm>
          <a:prstGeom prst="straightConnector1">
            <a:avLst/>
          </a:prstGeom>
          <a:ln w="19050">
            <a:solidFill>
              <a:srgbClr val="CADCFC"/>
            </a:solidFill>
            <a:round/>
          </a:ln>
        </p:spPr>
      </p:cxnSp>
      <p:cxnSp>
        <p:nvCxnSpPr>
          <p:cNvPr id="184" name="Google Shape;196;p9"/>
          <p:cNvCxnSpPr/>
          <p:nvPr/>
        </p:nvCxnSpPr>
        <p:spPr>
          <a:xfrm>
            <a:off x="6095520" y="3749040"/>
            <a:ext cx="360" cy="2032920"/>
          </a:xfrm>
          <a:prstGeom prst="straightConnector1">
            <a:avLst/>
          </a:prstGeom>
          <a:ln w="19050">
            <a:solidFill>
              <a:srgbClr val="CADCFC"/>
            </a:solidFill>
            <a:round/>
          </a:ln>
        </p:spPr>
      </p:cxnSp>
      <p:cxnSp>
        <p:nvCxnSpPr>
          <p:cNvPr id="185" name="Google Shape;197;p9"/>
          <p:cNvCxnSpPr/>
          <p:nvPr/>
        </p:nvCxnSpPr>
        <p:spPr>
          <a:xfrm>
            <a:off x="3838680" y="3749040"/>
            <a:ext cx="2257200" cy="1016640"/>
          </a:xfrm>
          <a:prstGeom prst="straightConnector1">
            <a:avLst/>
          </a:prstGeom>
          <a:ln w="19050">
            <a:solidFill>
              <a:srgbClr val="CADCFC"/>
            </a:solidFill>
            <a:round/>
          </a:ln>
        </p:spPr>
      </p:cxnSp>
      <p:cxnSp>
        <p:nvCxnSpPr>
          <p:cNvPr id="186" name="Google Shape;198;p9"/>
          <p:cNvCxnSpPr/>
          <p:nvPr/>
        </p:nvCxnSpPr>
        <p:spPr>
          <a:xfrm>
            <a:off x="3838680" y="2732400"/>
            <a:ext cx="2257200" cy="1017000"/>
          </a:xfrm>
          <a:prstGeom prst="straightConnector1">
            <a:avLst/>
          </a:prstGeom>
          <a:ln w="19050">
            <a:solidFill>
              <a:srgbClr val="CADCFC"/>
            </a:solidFill>
            <a:round/>
          </a:ln>
        </p:spPr>
      </p:cxnSp>
      <p:sp>
        <p:nvSpPr>
          <p:cNvPr id="187" name="Google Shape;199;p9"/>
          <p:cNvSpPr/>
          <p:nvPr/>
        </p:nvSpPr>
        <p:spPr>
          <a:xfrm>
            <a:off x="5135760" y="2788920"/>
            <a:ext cx="1919880" cy="1919880"/>
          </a:xfrm>
          <a:prstGeom prst="ellipse">
            <a:avLst/>
          </a:prstGeom>
          <a:solidFill>
            <a:srgbClr val="1E2761"/>
          </a:solidFill>
          <a:ln w="0">
            <a:noFill/>
          </a:ln>
          <a:effectLst>
            <a:outerShdw blurRad="101520" dist="38160" dir="5400000" algn="bl" rotWithShape="0">
              <a:srgbClr val="000000">
                <a:alpha val="1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8" name="Google Shape;200;p9"/>
          <p:cNvSpPr/>
          <p:nvPr/>
        </p:nvSpPr>
        <p:spPr>
          <a:xfrm>
            <a:off x="5135760" y="2788920"/>
            <a:ext cx="1919880" cy="191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Calibri"/>
                <a:ea typeface="Calibri"/>
              </a:rPr>
              <a:t>Objetivo</a:t>
            </a:r>
            <a:endParaRPr lang="pt-BR" sz="16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Calibri"/>
                <a:ea typeface="Calibri"/>
              </a:rPr>
              <a:t>Geral</a:t>
            </a:r>
            <a:endParaRPr lang="pt-BR" sz="1600" b="0" strike="noStrike" spc="-1">
              <a:latin typeface="Arial"/>
            </a:endParaRPr>
          </a:p>
        </p:txBody>
      </p:sp>
      <p:sp>
        <p:nvSpPr>
          <p:cNvPr id="189" name="Google Shape;201;p9"/>
          <p:cNvSpPr/>
          <p:nvPr/>
        </p:nvSpPr>
        <p:spPr>
          <a:xfrm>
            <a:off x="5387040" y="1007640"/>
            <a:ext cx="1416960" cy="1416960"/>
          </a:xfrm>
          <a:prstGeom prst="ellipse">
            <a:avLst/>
          </a:prstGeom>
          <a:solidFill>
            <a:srgbClr val="EEF3FD"/>
          </a:solidFill>
          <a:ln w="12700">
            <a:solidFill>
              <a:srgbClr val="CADCF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0" name="Google Shape;202;p9"/>
          <p:cNvSpPr/>
          <p:nvPr/>
        </p:nvSpPr>
        <p:spPr>
          <a:xfrm>
            <a:off x="5432760" y="1007640"/>
            <a:ext cx="1325520" cy="14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550" b="1" strike="noStrike" spc="-1">
                <a:solidFill>
                  <a:srgbClr val="1E2761"/>
                </a:solidFill>
                <a:latin typeface="Calibri"/>
                <a:ea typeface="Calibri"/>
              </a:rPr>
              <a:t>Práticas</a:t>
            </a:r>
            <a:endParaRPr lang="pt-BR" sz="1550" b="0" strike="noStrike" spc="-1">
              <a:latin typeface="Arial"/>
            </a:endParaRPr>
          </a:p>
        </p:txBody>
      </p:sp>
      <p:sp>
        <p:nvSpPr>
          <p:cNvPr id="191" name="Google Shape;203;p9"/>
          <p:cNvSpPr/>
          <p:nvPr/>
        </p:nvSpPr>
        <p:spPr>
          <a:xfrm>
            <a:off x="7644240" y="2023920"/>
            <a:ext cx="1416960" cy="1416960"/>
          </a:xfrm>
          <a:prstGeom prst="ellipse">
            <a:avLst/>
          </a:prstGeom>
          <a:solidFill>
            <a:srgbClr val="EEF3FD"/>
          </a:solidFill>
          <a:ln w="12700">
            <a:solidFill>
              <a:srgbClr val="CADCF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2" name="Google Shape;204;p9"/>
          <p:cNvSpPr/>
          <p:nvPr/>
        </p:nvSpPr>
        <p:spPr>
          <a:xfrm>
            <a:off x="7689960" y="2023920"/>
            <a:ext cx="1325520" cy="14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50" b="1" strike="noStrike" spc="-1">
                <a:solidFill>
                  <a:srgbClr val="1E2761"/>
                </a:solidFill>
                <a:latin typeface="Calibri"/>
                <a:ea typeface="Calibri"/>
              </a:rPr>
              <a:t>Dificuldades</a:t>
            </a:r>
            <a:endParaRPr lang="pt-BR" sz="1350" b="0" strike="noStrike" spc="-1">
              <a:latin typeface="Arial"/>
            </a:endParaRPr>
          </a:p>
        </p:txBody>
      </p:sp>
      <p:sp>
        <p:nvSpPr>
          <p:cNvPr id="193" name="Google Shape;205;p9"/>
          <p:cNvSpPr/>
          <p:nvPr/>
        </p:nvSpPr>
        <p:spPr>
          <a:xfrm>
            <a:off x="7644240" y="4056840"/>
            <a:ext cx="1416960" cy="1416960"/>
          </a:xfrm>
          <a:prstGeom prst="ellipse">
            <a:avLst/>
          </a:prstGeom>
          <a:solidFill>
            <a:srgbClr val="EEF3FD"/>
          </a:solidFill>
          <a:ln w="12700">
            <a:solidFill>
              <a:srgbClr val="CADCF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4" name="Google Shape;206;p9"/>
          <p:cNvSpPr/>
          <p:nvPr/>
        </p:nvSpPr>
        <p:spPr>
          <a:xfrm>
            <a:off x="7689960" y="4056840"/>
            <a:ext cx="1325520" cy="14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50" b="1" strike="noStrike" spc="-1">
                <a:solidFill>
                  <a:srgbClr val="1E2761"/>
                </a:solidFill>
                <a:latin typeface="Calibri"/>
                <a:ea typeface="Calibri"/>
              </a:rPr>
              <a:t>Liderança</a:t>
            </a:r>
            <a:endParaRPr lang="pt-BR" sz="1350" b="0" strike="noStrike" spc="-1">
              <a:latin typeface="Arial"/>
            </a:endParaRPr>
          </a:p>
        </p:txBody>
      </p:sp>
      <p:sp>
        <p:nvSpPr>
          <p:cNvPr id="195" name="Google Shape;207;p9"/>
          <p:cNvSpPr/>
          <p:nvPr/>
        </p:nvSpPr>
        <p:spPr>
          <a:xfrm>
            <a:off x="5387040" y="5073120"/>
            <a:ext cx="1416960" cy="1416960"/>
          </a:xfrm>
          <a:prstGeom prst="ellipse">
            <a:avLst/>
          </a:prstGeom>
          <a:solidFill>
            <a:srgbClr val="EEF3FD"/>
          </a:solidFill>
          <a:ln w="12700">
            <a:solidFill>
              <a:srgbClr val="CADCF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6" name="Google Shape;208;p9"/>
          <p:cNvSpPr/>
          <p:nvPr/>
        </p:nvSpPr>
        <p:spPr>
          <a:xfrm>
            <a:off x="5432760" y="5073120"/>
            <a:ext cx="1325520" cy="14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450" b="1" strike="noStrike" spc="-1">
                <a:solidFill>
                  <a:srgbClr val="1E2761"/>
                </a:solidFill>
                <a:latin typeface="Calibri"/>
                <a:ea typeface="Calibri"/>
              </a:rPr>
              <a:t>Tecnologias</a:t>
            </a:r>
            <a:endParaRPr lang="pt-BR" sz="1450" b="0" strike="noStrike" spc="-1">
              <a:latin typeface="Arial"/>
            </a:endParaRPr>
          </a:p>
        </p:txBody>
      </p:sp>
      <p:sp>
        <p:nvSpPr>
          <p:cNvPr id="197" name="Google Shape;209;p9"/>
          <p:cNvSpPr/>
          <p:nvPr/>
        </p:nvSpPr>
        <p:spPr>
          <a:xfrm>
            <a:off x="3130200" y="4056840"/>
            <a:ext cx="1416960" cy="1416960"/>
          </a:xfrm>
          <a:prstGeom prst="ellipse">
            <a:avLst/>
          </a:prstGeom>
          <a:solidFill>
            <a:srgbClr val="EEF3FD"/>
          </a:solidFill>
          <a:ln w="12700">
            <a:solidFill>
              <a:srgbClr val="CADCF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8" name="Google Shape;210;p9"/>
          <p:cNvSpPr/>
          <p:nvPr/>
        </p:nvSpPr>
        <p:spPr>
          <a:xfrm>
            <a:off x="3175920" y="4056840"/>
            <a:ext cx="1325520" cy="14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450" b="1" strike="noStrike" spc="-1">
                <a:solidFill>
                  <a:srgbClr val="1E2761"/>
                </a:solidFill>
                <a:latin typeface="Calibri"/>
                <a:ea typeface="Calibri"/>
              </a:rPr>
              <a:t>Burocracia</a:t>
            </a:r>
            <a:endParaRPr lang="pt-BR" sz="1450" b="0" strike="noStrike" spc="-1">
              <a:latin typeface="Arial"/>
            </a:endParaRPr>
          </a:p>
        </p:txBody>
      </p:sp>
      <p:sp>
        <p:nvSpPr>
          <p:cNvPr id="199" name="Google Shape;211;p9"/>
          <p:cNvSpPr/>
          <p:nvPr/>
        </p:nvSpPr>
        <p:spPr>
          <a:xfrm>
            <a:off x="3130200" y="2023920"/>
            <a:ext cx="1416960" cy="1416960"/>
          </a:xfrm>
          <a:prstGeom prst="ellipse">
            <a:avLst/>
          </a:prstGeom>
          <a:solidFill>
            <a:srgbClr val="EEF3FD"/>
          </a:solidFill>
          <a:ln w="12700">
            <a:solidFill>
              <a:srgbClr val="CADCF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0" name="Google Shape;212;p9"/>
          <p:cNvSpPr/>
          <p:nvPr/>
        </p:nvSpPr>
        <p:spPr>
          <a:xfrm>
            <a:off x="3175920" y="2023920"/>
            <a:ext cx="1325520" cy="14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1E2761"/>
                </a:solidFill>
                <a:latin typeface="Calibri"/>
                <a:ea typeface="Calibri"/>
              </a:rPr>
              <a:t>Capacidade</a:t>
            </a:r>
            <a:endParaRPr lang="pt-BR" sz="125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250" b="1" strike="noStrike" spc="-1">
                <a:solidFill>
                  <a:srgbClr val="1E2761"/>
                </a:solidFill>
                <a:latin typeface="Calibri"/>
                <a:ea typeface="Calibri"/>
              </a:rPr>
              <a:t>Administrativa</a:t>
            </a:r>
            <a:endParaRPr lang="pt-BR" sz="1250" b="0" strike="noStrike" spc="-1">
              <a:latin typeface="Arial"/>
            </a:endParaRPr>
          </a:p>
        </p:txBody>
      </p:sp>
      <p:sp>
        <p:nvSpPr>
          <p:cNvPr id="201" name="Google Shape;213;p9"/>
          <p:cNvSpPr/>
          <p:nvPr/>
        </p:nvSpPr>
        <p:spPr>
          <a:xfrm>
            <a:off x="457200" y="647388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5B6584"/>
                </a:solidFill>
                <a:latin typeface="Calibri"/>
                <a:ea typeface="Calibri"/>
              </a:rPr>
              <a:t>III Encontro de Pesquisa da ENAP</a:t>
            </a:r>
            <a:endParaRPr lang="pt-BR" sz="900" b="0" strike="noStrike" spc="-1">
              <a:latin typeface="Arial"/>
            </a:endParaRPr>
          </a:p>
        </p:txBody>
      </p:sp>
      <p:sp>
        <p:nvSpPr>
          <p:cNvPr id="202" name="Google Shape;214;p9"/>
          <p:cNvSpPr/>
          <p:nvPr/>
        </p:nvSpPr>
        <p:spPr>
          <a:xfrm>
            <a:off x="11277360" y="64738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900" b="0" strike="noStrike" spc="-1">
                <a:solidFill>
                  <a:srgbClr val="5B6584"/>
                </a:solidFill>
                <a:latin typeface="Calibri"/>
                <a:ea typeface="Calibri"/>
              </a:rPr>
              <a:t>9</a:t>
            </a:r>
            <a:endParaRPr lang="pt-BR" sz="9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2230D36C048DA42B5B597D7A7006077" ma:contentTypeVersion="17" ma:contentTypeDescription="Crie um novo documento." ma:contentTypeScope="" ma:versionID="2b77902f318c931e5631018bf9817abb">
  <xsd:schema xmlns:xsd="http://www.w3.org/2001/XMLSchema" xmlns:xs="http://www.w3.org/2001/XMLSchema" xmlns:p="http://schemas.microsoft.com/office/2006/metadata/properties" xmlns:ns2="ee1fe255-0615-48a1-ba91-393d348c971f" xmlns:ns3="054ebd02-de20-4f3d-bcfc-d74775f94674" targetNamespace="http://schemas.microsoft.com/office/2006/metadata/properties" ma:root="true" ma:fieldsID="eac2c798558cf38cce49821b33d31573" ns2:_="" ns3:_="">
    <xsd:import namespace="ee1fe255-0615-48a1-ba91-393d348c971f"/>
    <xsd:import namespace="054ebd02-de20-4f3d-bcfc-d74775f94674"/>
    <xsd:element name="properties">
      <xsd:complexType>
        <xsd:sequence>
          <xsd:element name="documentManagement">
            <xsd:complexType>
              <xsd:all>
                <xsd:element ref="ns2:MigrationSource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BillingMetadata" minOccurs="0"/>
                <xsd:element ref="ns3:MediaServiceLocation" minOccurs="0"/>
                <xsd:element ref="ns3:Nome_x0020_completo"/>
                <xsd:element ref="ns3:Link_x0020_do_x0020_Curr_x00ed_culo_x0020_Lattes" minOccurs="0"/>
                <xsd:element ref="ns3:Link_x0020_da_x0020_publica_x00e7__x00e3_o_x0020_do_x0020_TCC_x0020_no_x0020_Reposit_x00f3_rio_x0020_da_x0020_Enap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1fe255-0615-48a1-ba91-393d348c971f" elementFormDefault="qualified">
    <xsd:import namespace="http://schemas.microsoft.com/office/2006/documentManagement/types"/>
    <xsd:import namespace="http://schemas.microsoft.com/office/infopath/2007/PartnerControls"/>
    <xsd:element name="MigrationSourceID" ma:index="8" nillable="true" ma:displayName="MigrationSourceID" ma:internalName="MigrationSourceID" ma:readOnly="true">
      <xsd:simpleType>
        <xsd:restriction base="dms:Text"/>
      </xsd:simpleType>
    </xsd:element>
    <xsd:element name="TaxCatchAll" ma:index="18" nillable="true" ma:displayName="Taxonomy Catch All Column" ma:hidden="true" ma:list="{5e75a7cf-954a-478a-8da0-7542fd2a84f0}" ma:internalName="TaxCatchAll" ma:showField="CatchAllData" ma:web="ee1fe255-0615-48a1-ba91-393d348c97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4ebd02-de20-4f3d-bcfc-d74775f946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Marcações de imagem" ma:readOnly="false" ma:fieldId="{5cf76f15-5ced-4ddc-b409-7134ff3c332f}" ma:taxonomyMulti="true" ma:sspId="db2b1072-0813-4abd-a7c6-700b29b2f1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Nome_x0020_completo" ma:index="22" ma:displayName="Nome completo" ma:internalName="Nome_x0020_completo">
      <xsd:simpleType>
        <xsd:restriction base="dms:Text">
          <xsd:maxLength value="255"/>
        </xsd:restriction>
      </xsd:simpleType>
    </xsd:element>
    <xsd:element name="Link_x0020_do_x0020_Curr_x00ed_culo_x0020_Lattes" ma:index="23" nillable="true" ma:displayName="Link do Currículo Lattes" ma:internalName="Link_x0020_do_x0020_Curr_x00ed_culo_x0020_Lattes">
      <xsd:simpleType>
        <xsd:restriction base="dms:Text"/>
      </xsd:simpleType>
    </xsd:element>
    <xsd:element name="Link_x0020_da_x0020_publica_x00e7__x00e3_o_x0020_do_x0020_TCC_x0020_no_x0020_Reposit_x00f3_rio_x0020_da_x0020_Enap" ma:index="24" nillable="true" ma:displayName="Link da publicação do TCC no Repositório da Enap" ma:internalName="Link_x0020_da_x0020_publica_x00e7__x00e3_o_x0020_do_x0020_TCC_x0020_no_x0020_Reposit_x00f3_rio_x0020_da_x0020_Enap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ink_x0020_do_x0020_Curr_x00ed_culo_x0020_Lattes xmlns="054ebd02-de20-4f3d-bcfc-d74775f94674" xsi:nil="true"/>
    <lcf76f155ced4ddcb4097134ff3c332f xmlns="054ebd02-de20-4f3d-bcfc-d74775f94674">
      <Terms xmlns="http://schemas.microsoft.com/office/infopath/2007/PartnerControls"/>
    </lcf76f155ced4ddcb4097134ff3c332f>
    <Link_x0020_da_x0020_publica_x00e7__x00e3_o_x0020_do_x0020_TCC_x0020_no_x0020_Reposit_x00f3_rio_x0020_da_x0020_Enap xmlns="054ebd02-de20-4f3d-bcfc-d74775f94674" xsi:nil="true"/>
    <TaxCatchAll xmlns="ee1fe255-0615-48a1-ba91-393d348c971f" xsi:nil="true"/>
    <Nome_x0020_completo xmlns="054ebd02-de20-4f3d-bcfc-d74775f94674"/>
  </documentManagement>
</p:properties>
</file>

<file path=customXml/itemProps1.xml><?xml version="1.0" encoding="utf-8"?>
<ds:datastoreItem xmlns:ds="http://schemas.openxmlformats.org/officeDocument/2006/customXml" ds:itemID="{137634B3-85C2-4945-BF1E-98B8C3C9AF5B}"/>
</file>

<file path=customXml/itemProps2.xml><?xml version="1.0" encoding="utf-8"?>
<ds:datastoreItem xmlns:ds="http://schemas.openxmlformats.org/officeDocument/2006/customXml" ds:itemID="{E66309EA-138D-4340-9D23-E108FB18ADD0}"/>
</file>

<file path=customXml/itemProps3.xml><?xml version="1.0" encoding="utf-8"?>
<ds:datastoreItem xmlns:ds="http://schemas.openxmlformats.org/officeDocument/2006/customXml" ds:itemID="{741BD8EA-3C4A-4FFE-AB96-6A1DE4CB79B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545</Words>
  <Application>Microsoft Office PowerPoint</Application>
  <PresentationFormat>Widescreen</PresentationFormat>
  <Paragraphs>193</Paragraphs>
  <Slides>18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Cambria</vt:lpstr>
      <vt:lpstr>DejaVu Sans</vt:lpstr>
      <vt:lpstr>Symbol</vt:lpstr>
      <vt:lpstr>Times New Roman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PptxGenJS</dc:creator>
  <dc:description/>
  <cp:lastModifiedBy>Lidiane Miriam da Silva Césario</cp:lastModifiedBy>
  <cp:revision>2</cp:revision>
  <dcterms:created xsi:type="dcterms:W3CDTF">2026-07-01T18:22:57Z</dcterms:created>
  <dcterms:modified xsi:type="dcterms:W3CDTF">2026-08-06T14:33:26Z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0x01010012230D36C048DA42B5B597D7A7006077</vt:lpwstr>
  </property>
</Properties>
</file>