
<file path=[Content_Types].xml><?xml version="1.0" encoding="utf-8"?>
<Types xmlns="http://schemas.openxmlformats.org/package/2006/content-types">
  <Default Extension="jpeg" ContentType="image/jpeg"/>
  <Default Extension="mp4" ContentType="video/unknown"/>
  <Default Extension="png" ContentType="image/png"/>
  <Default Extension="rels" ContentType="application/vnd.openxmlformats-package.relationships+xml"/>
  <Default Extension="xml" ContentType="application/xml"/>
  <Override PartName="/ppt/diagrams/data1.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3.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1.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xml" ContentType="application/vnd.openxmlformats-officedocument.presentationml.slide+xml"/>
  <Override PartName="/ppt/slideLayouts/slideLayout3.xml" ContentType="application/vnd.openxmlformats-officedocument.presentationml.slideLayout+xml"/>
  <Override PartName="/ppt/notesSlides/notesSlide31.xml" ContentType="application/vnd.openxmlformats-officedocument.presentationml.notes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notesSlides/notesSlide3.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9.xml" ContentType="application/vnd.openxmlformats-officedocument.presentationml.notesSlide+xml"/>
  <Override PartName="/ppt/notesSlides/notesSlide2.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4.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Layouts/slideLayout1.xml" ContentType="application/vnd.openxmlformats-officedocument.presentationml.slideLayout+xml"/>
  <Override PartName="/ppt/notesSlides/notesSlide7.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20.xml" ContentType="application/vnd.openxmlformats-officedocument.presentationml.notesSlide+xml"/>
  <Override PartName="/ppt/slideLayouts/slideLayout2.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2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28.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1.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colors5.xml" ContentType="application/vnd.openxmlformats-officedocument.drawingml.diagramColors+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quickStyle5.xml" ContentType="application/vnd.openxmlformats-officedocument.drawingml.diagramStyle+xml"/>
  <Override PartName="/ppt/diagrams/colors4.xml" ContentType="application/vnd.openxmlformats-officedocument.drawingml.diagramColors+xml"/>
  <Override PartName="/ppt/notesMasters/notesMaster1.xml" ContentType="application/vnd.openxmlformats-officedocument.presentationml.notesMaster+xml"/>
  <Override PartName="/ppt/diagrams/layout5.xml" ContentType="application/vnd.openxmlformats-officedocument.drawingml.diagramLayout+xml"/>
  <Override PartName="/ppt/diagrams/drawing5.xml" ContentType="application/vnd.ms-office.drawingml.diagramDrawing+xml"/>
  <Override PartName="/ppt/diagrams/quickStyle4.xml" ContentType="application/vnd.openxmlformats-officedocument.drawingml.diagramStyle+xml"/>
  <Override PartName="/ppt/diagrams/drawing4.xml" ContentType="application/vnd.ms-office.drawingml.diagramDrawing+xml"/>
  <Override PartName="/ppt/theme/theme1.xml" ContentType="application/vnd.openxmlformats-officedocument.theme+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4.xml" ContentType="application/vnd.openxmlformats-officedocument.drawingml.diagramLayout+xml"/>
  <Override PartName="/ppt/diagrams/quickStyle3.xml" ContentType="application/vnd.openxmlformats-officedocument.drawingml.diagramStyle+xml"/>
  <Override PartName="/ppt/diagrams/drawing3.xml" ContentType="application/vnd.ms-office.drawingml.diagramDrawing+xml"/>
  <Override PartName="/ppt/diagrams/layout3.xml" ContentType="application/vnd.openxmlformats-officedocument.drawingml.diagramLayout+xml"/>
  <Override PartName="/ppt/diagrams/colors3.xml" ContentType="application/vnd.openxmlformats-officedocument.drawingml.diagramColor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3"/>
  </p:notesMasterIdLst>
  <p:sldIdLst>
    <p:sldId id="256" r:id="rId2"/>
    <p:sldId id="282" r:id="rId3"/>
    <p:sldId id="263" r:id="rId4"/>
    <p:sldId id="294" r:id="rId5"/>
    <p:sldId id="276" r:id="rId6"/>
    <p:sldId id="304" r:id="rId7"/>
    <p:sldId id="310" r:id="rId8"/>
    <p:sldId id="287" r:id="rId9"/>
    <p:sldId id="265" r:id="rId10"/>
    <p:sldId id="264" r:id="rId11"/>
    <p:sldId id="279" r:id="rId12"/>
    <p:sldId id="266" r:id="rId13"/>
    <p:sldId id="288" r:id="rId14"/>
    <p:sldId id="283" r:id="rId15"/>
    <p:sldId id="280" r:id="rId16"/>
    <p:sldId id="301" r:id="rId17"/>
    <p:sldId id="306" r:id="rId18"/>
    <p:sldId id="305" r:id="rId19"/>
    <p:sldId id="313" r:id="rId20"/>
    <p:sldId id="299" r:id="rId21"/>
    <p:sldId id="307" r:id="rId22"/>
    <p:sldId id="314" r:id="rId23"/>
    <p:sldId id="315" r:id="rId24"/>
    <p:sldId id="284" r:id="rId25"/>
    <p:sldId id="303" r:id="rId26"/>
    <p:sldId id="308" r:id="rId27"/>
    <p:sldId id="312" r:id="rId28"/>
    <p:sldId id="316" r:id="rId29"/>
    <p:sldId id="317" r:id="rId30"/>
    <p:sldId id="295" r:id="rId31"/>
    <p:sldId id="297" r:id="rId32"/>
  </p:sldIdLst>
  <p:sldSz cx="9144000" cy="6858000" type="screen4x3"/>
  <p:notesSz cx="7104063" cy="10234613"/>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224">
          <p15:clr>
            <a:srgbClr val="A4A3A4"/>
          </p15:clr>
        </p15:guide>
        <p15:guide id="2" pos="223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CC00"/>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FE408A-040D-3089-AFEB-BFDB3D152E4A}" v="51" dt="2026-07-04T14:36:04.537"/>
    <p1510:client id="{6EF63393-2FCB-F98F-7028-3D09F78F0FE2}" v="78" dt="2026-07-04T15:17:38.472"/>
    <p1510:client id="{71A201BD-28F3-FAD2-DDD7-292773B41A4A}" v="2" dt="2026-07-04T15:20:04.327"/>
    <p1510:client id="{A41654BD-96B6-4E95-A2D5-92C9ECBB5162}" v="3" dt="2026-07-04T14:18:19.558"/>
    <p1510:client id="{C69DC972-3461-D159-734D-30B4575780B6}" v="2" dt="2026-07-04T14:24:40.010"/>
    <p1510:client id="{CE97488F-E6D6-5084-5F46-1D845C9BD409}" v="41" dt="2026-07-04T14:00:06.379"/>
    <p1510:client id="{E56D4615-5497-70CF-E615-9FAF10F39573}" v="54" dt="2026-07-04T14:58:51.704"/>
    <p1510:client id="{E7A65C3B-3B51-4BFB-F492-223EC8775485}" v="41" dt="2026-07-04T14:09:42.995"/>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Estilo Mé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146" autoAdjust="0"/>
  </p:normalViewPr>
  <p:slideViewPr>
    <p:cSldViewPr snapToGrid="0">
      <p:cViewPr>
        <p:scale>
          <a:sx n="50" d="100"/>
          <a:sy n="50" d="100"/>
        </p:scale>
        <p:origin x="-3778" y="-451"/>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3224"/>
        <p:guide pos="223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1.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1F1ED7-8A8D-4B46-9B96-EE2468174A4A}"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3ADA1663-03CE-4A13-8E55-ED22A61C406F}">
      <dgm:prSet/>
      <dgm:spPr/>
      <dgm:t>
        <a:bodyPr/>
        <a:lstStyle/>
        <a:p>
          <a:pPr algn="ctr"/>
          <a:r>
            <a:rPr lang="pt-BR"/>
            <a:t>Abordagem qualitativa</a:t>
          </a:r>
          <a:endParaRPr lang="en-US"/>
        </a:p>
      </dgm:t>
    </dgm:pt>
    <dgm:pt modelId="{4C7CDFD5-1E5E-4B03-A298-8693847DD14D}" type="parTrans" cxnId="{29E84008-C6DB-4017-89DB-448EB32EE352}">
      <dgm:prSet/>
      <dgm:spPr/>
      <dgm:t>
        <a:bodyPr/>
        <a:lstStyle/>
        <a:p>
          <a:endParaRPr lang="en-US"/>
        </a:p>
      </dgm:t>
    </dgm:pt>
    <dgm:pt modelId="{41DAB24C-A177-4F4F-A77B-2C5C20CFEFC3}" type="sibTrans" cxnId="{29E84008-C6DB-4017-89DB-448EB32EE352}">
      <dgm:prSet/>
      <dgm:spPr/>
      <dgm:t>
        <a:bodyPr/>
        <a:lstStyle/>
        <a:p>
          <a:endParaRPr lang="en-US"/>
        </a:p>
      </dgm:t>
    </dgm:pt>
    <dgm:pt modelId="{D4414DD0-177F-4347-A834-5B6CF3761153}">
      <dgm:prSet custT="1"/>
      <dgm:spPr/>
      <dgm:t>
        <a:bodyPr/>
        <a:lstStyle/>
        <a:p>
          <a:pPr algn="ctr"/>
          <a:r>
            <a:rPr lang="pt-BR" sz="2000"/>
            <a:t>Análise documental de relatórios de auditorias, acórdãos, votos, decisões e publicações técnico-normativas, como referenciais teóricos, guias e manuais </a:t>
          </a:r>
          <a:endParaRPr lang="en-US" sz="2000"/>
        </a:p>
      </dgm:t>
    </dgm:pt>
    <dgm:pt modelId="{64E2ACA4-DC27-4CAB-8B0C-BFF70C856828}" type="parTrans" cxnId="{4F462903-5FE1-4679-91FE-FD2E702BCAF2}">
      <dgm:prSet/>
      <dgm:spPr/>
      <dgm:t>
        <a:bodyPr/>
        <a:lstStyle/>
        <a:p>
          <a:endParaRPr lang="pt-BR"/>
        </a:p>
      </dgm:t>
    </dgm:pt>
    <dgm:pt modelId="{40CF843D-7D51-48EC-9C42-10A1B7E6510D}" type="sibTrans" cxnId="{4F462903-5FE1-4679-91FE-FD2E702BCAF2}">
      <dgm:prSet/>
      <dgm:spPr/>
      <dgm:t>
        <a:bodyPr/>
        <a:lstStyle/>
        <a:p>
          <a:endParaRPr lang="pt-BR"/>
        </a:p>
      </dgm:t>
    </dgm:pt>
    <dgm:pt modelId="{194EFE40-08BF-4F95-8A5F-2D399AFA1B9C}" type="pres">
      <dgm:prSet presAssocID="{1B1F1ED7-8A8D-4B46-9B96-EE2468174A4A}" presName="hierChild1" presStyleCnt="0">
        <dgm:presLayoutVars>
          <dgm:chPref val="1"/>
          <dgm:dir/>
          <dgm:animOne val="branch"/>
          <dgm:animLvl val="lvl"/>
          <dgm:resizeHandles/>
        </dgm:presLayoutVars>
      </dgm:prSet>
      <dgm:spPr/>
      <dgm:t>
        <a:bodyPr/>
        <a:lstStyle/>
        <a:p>
          <a:endParaRPr lang="pt-BR"/>
        </a:p>
      </dgm:t>
    </dgm:pt>
    <dgm:pt modelId="{1875C099-B29F-43F5-BAED-CD0BD3573B39}" type="pres">
      <dgm:prSet presAssocID="{3ADA1663-03CE-4A13-8E55-ED22A61C406F}" presName="hierRoot1" presStyleCnt="0"/>
      <dgm:spPr/>
    </dgm:pt>
    <dgm:pt modelId="{A36B34C7-F23D-47EA-87F2-44EF0DFE3C46}" type="pres">
      <dgm:prSet presAssocID="{3ADA1663-03CE-4A13-8E55-ED22A61C406F}" presName="composite" presStyleCnt="0"/>
      <dgm:spPr/>
    </dgm:pt>
    <dgm:pt modelId="{4DCC8AE0-7B13-49EB-9EA0-85AD14A0DD03}" type="pres">
      <dgm:prSet presAssocID="{3ADA1663-03CE-4A13-8E55-ED22A61C406F}" presName="background" presStyleLbl="node0" presStyleIdx="0" presStyleCnt="2"/>
      <dgm:spPr/>
    </dgm:pt>
    <dgm:pt modelId="{6AD6E0F2-194C-48ED-8BED-802DEA330B9E}" type="pres">
      <dgm:prSet presAssocID="{3ADA1663-03CE-4A13-8E55-ED22A61C406F}" presName="text" presStyleLbl="fgAcc0" presStyleIdx="0" presStyleCnt="2">
        <dgm:presLayoutVars>
          <dgm:chPref val="3"/>
        </dgm:presLayoutVars>
      </dgm:prSet>
      <dgm:spPr/>
      <dgm:t>
        <a:bodyPr/>
        <a:lstStyle/>
        <a:p>
          <a:endParaRPr lang="pt-BR"/>
        </a:p>
      </dgm:t>
    </dgm:pt>
    <dgm:pt modelId="{26BEFE3E-3522-4BCA-BDB3-F013721B73D2}" type="pres">
      <dgm:prSet presAssocID="{3ADA1663-03CE-4A13-8E55-ED22A61C406F}" presName="hierChild2" presStyleCnt="0"/>
      <dgm:spPr/>
    </dgm:pt>
    <dgm:pt modelId="{6B73761D-6D76-4026-8576-CD232BABD658}" type="pres">
      <dgm:prSet presAssocID="{D4414DD0-177F-4347-A834-5B6CF3761153}" presName="hierRoot1" presStyleCnt="0"/>
      <dgm:spPr/>
    </dgm:pt>
    <dgm:pt modelId="{78DE9C6D-2654-4BF6-B6CF-17D41A662550}" type="pres">
      <dgm:prSet presAssocID="{D4414DD0-177F-4347-A834-5B6CF3761153}" presName="composite" presStyleCnt="0"/>
      <dgm:spPr/>
    </dgm:pt>
    <dgm:pt modelId="{ADDEC42E-9B9C-4B86-9B87-E9A524E27270}" type="pres">
      <dgm:prSet presAssocID="{D4414DD0-177F-4347-A834-5B6CF3761153}" presName="background" presStyleLbl="node0" presStyleIdx="1" presStyleCnt="2"/>
      <dgm:spPr/>
    </dgm:pt>
    <dgm:pt modelId="{8269B1D0-4414-45A0-B9FB-4BB10DE73516}" type="pres">
      <dgm:prSet presAssocID="{D4414DD0-177F-4347-A834-5B6CF3761153}" presName="text" presStyleLbl="fgAcc0" presStyleIdx="1" presStyleCnt="2">
        <dgm:presLayoutVars>
          <dgm:chPref val="3"/>
        </dgm:presLayoutVars>
      </dgm:prSet>
      <dgm:spPr/>
      <dgm:t>
        <a:bodyPr/>
        <a:lstStyle/>
        <a:p>
          <a:endParaRPr lang="pt-BR"/>
        </a:p>
      </dgm:t>
    </dgm:pt>
    <dgm:pt modelId="{E415782F-3F11-45BE-87D8-4D494A75161A}" type="pres">
      <dgm:prSet presAssocID="{D4414DD0-177F-4347-A834-5B6CF3761153}" presName="hierChild2" presStyleCnt="0"/>
      <dgm:spPr/>
    </dgm:pt>
  </dgm:ptLst>
  <dgm:cxnLst>
    <dgm:cxn modelId="{B3D45CC5-4266-4224-B288-C306C6C20A32}" type="presOf" srcId="{D4414DD0-177F-4347-A834-5B6CF3761153}" destId="{8269B1D0-4414-45A0-B9FB-4BB10DE73516}" srcOrd="0" destOrd="0" presId="urn:microsoft.com/office/officeart/2005/8/layout/hierarchy1"/>
    <dgm:cxn modelId="{DD40C5DC-8FE3-464A-AAE5-C27DE8C9C889}" type="presOf" srcId="{1B1F1ED7-8A8D-4B46-9B96-EE2468174A4A}" destId="{194EFE40-08BF-4F95-8A5F-2D399AFA1B9C}" srcOrd="0" destOrd="0" presId="urn:microsoft.com/office/officeart/2005/8/layout/hierarchy1"/>
    <dgm:cxn modelId="{C5FF6A71-DBAA-4AF1-A33C-C62DC4324D4F}" type="presOf" srcId="{3ADA1663-03CE-4A13-8E55-ED22A61C406F}" destId="{6AD6E0F2-194C-48ED-8BED-802DEA330B9E}" srcOrd="0" destOrd="0" presId="urn:microsoft.com/office/officeart/2005/8/layout/hierarchy1"/>
    <dgm:cxn modelId="{29E84008-C6DB-4017-89DB-448EB32EE352}" srcId="{1B1F1ED7-8A8D-4B46-9B96-EE2468174A4A}" destId="{3ADA1663-03CE-4A13-8E55-ED22A61C406F}" srcOrd="0" destOrd="0" parTransId="{4C7CDFD5-1E5E-4B03-A298-8693847DD14D}" sibTransId="{41DAB24C-A177-4F4F-A77B-2C5C20CFEFC3}"/>
    <dgm:cxn modelId="{4F462903-5FE1-4679-91FE-FD2E702BCAF2}" srcId="{1B1F1ED7-8A8D-4B46-9B96-EE2468174A4A}" destId="{D4414DD0-177F-4347-A834-5B6CF3761153}" srcOrd="1" destOrd="0" parTransId="{64E2ACA4-DC27-4CAB-8B0C-BFF70C856828}" sibTransId="{40CF843D-7D51-48EC-9C42-10A1B7E6510D}"/>
    <dgm:cxn modelId="{CFB29936-2DC8-47C2-8B02-043AF873D8D0}" type="presParOf" srcId="{194EFE40-08BF-4F95-8A5F-2D399AFA1B9C}" destId="{1875C099-B29F-43F5-BAED-CD0BD3573B39}" srcOrd="0" destOrd="0" presId="urn:microsoft.com/office/officeart/2005/8/layout/hierarchy1"/>
    <dgm:cxn modelId="{CAC1789C-AA34-4C67-BCBD-70AC8B2FC282}" type="presParOf" srcId="{1875C099-B29F-43F5-BAED-CD0BD3573B39}" destId="{A36B34C7-F23D-47EA-87F2-44EF0DFE3C46}" srcOrd="0" destOrd="0" presId="urn:microsoft.com/office/officeart/2005/8/layout/hierarchy1"/>
    <dgm:cxn modelId="{255EFCE4-BFAF-457B-AD8C-755954DBF2FE}" type="presParOf" srcId="{A36B34C7-F23D-47EA-87F2-44EF0DFE3C46}" destId="{4DCC8AE0-7B13-49EB-9EA0-85AD14A0DD03}" srcOrd="0" destOrd="0" presId="urn:microsoft.com/office/officeart/2005/8/layout/hierarchy1"/>
    <dgm:cxn modelId="{B0ADDA03-5F98-413E-895C-3EC678E3B663}" type="presParOf" srcId="{A36B34C7-F23D-47EA-87F2-44EF0DFE3C46}" destId="{6AD6E0F2-194C-48ED-8BED-802DEA330B9E}" srcOrd="1" destOrd="0" presId="urn:microsoft.com/office/officeart/2005/8/layout/hierarchy1"/>
    <dgm:cxn modelId="{6BD48B96-7566-46B1-A495-60CEFC52F093}" type="presParOf" srcId="{1875C099-B29F-43F5-BAED-CD0BD3573B39}" destId="{26BEFE3E-3522-4BCA-BDB3-F013721B73D2}" srcOrd="1" destOrd="0" presId="urn:microsoft.com/office/officeart/2005/8/layout/hierarchy1"/>
    <dgm:cxn modelId="{0FFD8965-0966-44C0-851F-911B82CA89A3}" type="presParOf" srcId="{194EFE40-08BF-4F95-8A5F-2D399AFA1B9C}" destId="{6B73761D-6D76-4026-8576-CD232BABD658}" srcOrd="1" destOrd="0" presId="urn:microsoft.com/office/officeart/2005/8/layout/hierarchy1"/>
    <dgm:cxn modelId="{FB0E319A-F2AE-4534-AED9-1851571A6D58}" type="presParOf" srcId="{6B73761D-6D76-4026-8576-CD232BABD658}" destId="{78DE9C6D-2654-4BF6-B6CF-17D41A662550}" srcOrd="0" destOrd="0" presId="urn:microsoft.com/office/officeart/2005/8/layout/hierarchy1"/>
    <dgm:cxn modelId="{85BA29B0-3542-4231-A085-1DAF472A6A4A}" type="presParOf" srcId="{78DE9C6D-2654-4BF6-B6CF-17D41A662550}" destId="{ADDEC42E-9B9C-4B86-9B87-E9A524E27270}" srcOrd="0" destOrd="0" presId="urn:microsoft.com/office/officeart/2005/8/layout/hierarchy1"/>
    <dgm:cxn modelId="{CD2E3EE4-4570-49F0-8055-EC8C7645FF88}" type="presParOf" srcId="{78DE9C6D-2654-4BF6-B6CF-17D41A662550}" destId="{8269B1D0-4414-45A0-B9FB-4BB10DE73516}" srcOrd="1" destOrd="0" presId="urn:microsoft.com/office/officeart/2005/8/layout/hierarchy1"/>
    <dgm:cxn modelId="{1B7864BF-85A6-4576-AB9C-20AA518B2E06}" type="presParOf" srcId="{6B73761D-6D76-4026-8576-CD232BABD658}" destId="{E415782F-3F11-45BE-87D8-4D494A75161A}"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DD59D5-4468-4D0B-AA4A-C3CE9AEE65E4}"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B4707C62-8E13-4503-8151-9AA1A00ECFF7}">
      <dgm:prSet custT="1"/>
      <dgm:spPr/>
      <dgm:t>
        <a:bodyPr/>
        <a:lstStyle/>
        <a:p>
          <a:r>
            <a:rPr lang="pt-BR" sz="3000"/>
            <a:t>“Para quem a organização é eficiente ou econômica?”</a:t>
          </a:r>
          <a:endParaRPr lang="en-US" sz="3000"/>
        </a:p>
      </dgm:t>
    </dgm:pt>
    <dgm:pt modelId="{9AEC6E84-9470-46EA-A54C-50365D6D219C}" type="parTrans" cxnId="{5C12525A-27F3-43E9-A351-6F4DB582F93C}">
      <dgm:prSet/>
      <dgm:spPr/>
      <dgm:t>
        <a:bodyPr/>
        <a:lstStyle/>
        <a:p>
          <a:endParaRPr lang="en-US"/>
        </a:p>
      </dgm:t>
    </dgm:pt>
    <dgm:pt modelId="{35696971-4F84-4697-94AB-30A8B182F521}" type="sibTrans" cxnId="{5C12525A-27F3-43E9-A351-6F4DB582F93C}">
      <dgm:prSet/>
      <dgm:spPr/>
      <dgm:t>
        <a:bodyPr/>
        <a:lstStyle/>
        <a:p>
          <a:endParaRPr lang="en-US"/>
        </a:p>
      </dgm:t>
    </dgm:pt>
    <dgm:pt modelId="{E7F56E16-938D-410C-935C-6FFFF2B4D40D}">
      <dgm:prSet custT="1"/>
      <dgm:spPr/>
      <dgm:t>
        <a:bodyPr/>
        <a:lstStyle/>
        <a:p>
          <a:r>
            <a:rPr lang="pt-BR" sz="3000"/>
            <a:t>“Para quem os serviços são prestados de forma justa?”</a:t>
          </a:r>
          <a:endParaRPr lang="en-US" sz="3000"/>
        </a:p>
      </dgm:t>
    </dgm:pt>
    <dgm:pt modelId="{00622002-7A31-468C-BDEF-CB345585D557}" type="parTrans" cxnId="{4E4F1597-A91B-40C4-ADA8-9A43EC8F4B39}">
      <dgm:prSet/>
      <dgm:spPr/>
      <dgm:t>
        <a:bodyPr/>
        <a:lstStyle/>
        <a:p>
          <a:endParaRPr lang="en-US"/>
        </a:p>
      </dgm:t>
    </dgm:pt>
    <dgm:pt modelId="{E21A76A1-9B7B-4922-BC34-BEDDF843603A}" type="sibTrans" cxnId="{4E4F1597-A91B-40C4-ADA8-9A43EC8F4B39}">
      <dgm:prSet/>
      <dgm:spPr/>
      <dgm:t>
        <a:bodyPr/>
        <a:lstStyle/>
        <a:p>
          <a:endParaRPr lang="en-US"/>
        </a:p>
      </dgm:t>
    </dgm:pt>
    <dgm:pt modelId="{982F66AA-FEA2-4CCF-B4BE-54C22C734F0B}" type="pres">
      <dgm:prSet presAssocID="{6BDD59D5-4468-4D0B-AA4A-C3CE9AEE65E4}" presName="hierChild1" presStyleCnt="0">
        <dgm:presLayoutVars>
          <dgm:chPref val="1"/>
          <dgm:dir/>
          <dgm:animOne val="branch"/>
          <dgm:animLvl val="lvl"/>
          <dgm:resizeHandles/>
        </dgm:presLayoutVars>
      </dgm:prSet>
      <dgm:spPr/>
      <dgm:t>
        <a:bodyPr/>
        <a:lstStyle/>
        <a:p>
          <a:endParaRPr lang="pt-BR"/>
        </a:p>
      </dgm:t>
    </dgm:pt>
    <dgm:pt modelId="{59DF6F4F-8611-4F24-9DE3-E2C8ABEF6AD4}" type="pres">
      <dgm:prSet presAssocID="{B4707C62-8E13-4503-8151-9AA1A00ECFF7}" presName="hierRoot1" presStyleCnt="0"/>
      <dgm:spPr/>
    </dgm:pt>
    <dgm:pt modelId="{0C27E7BA-17B2-45C3-9DF5-05EE1F07FEEA}" type="pres">
      <dgm:prSet presAssocID="{B4707C62-8E13-4503-8151-9AA1A00ECFF7}" presName="composite" presStyleCnt="0"/>
      <dgm:spPr/>
    </dgm:pt>
    <dgm:pt modelId="{E686E04F-451A-4A98-8FDD-2BB5FA739B63}" type="pres">
      <dgm:prSet presAssocID="{B4707C62-8E13-4503-8151-9AA1A00ECFF7}" presName="background" presStyleLbl="node0" presStyleIdx="0" presStyleCnt="2"/>
      <dgm:spPr/>
    </dgm:pt>
    <dgm:pt modelId="{14A41E48-E7DB-4CD5-BBEA-2F6F81E6F631}" type="pres">
      <dgm:prSet presAssocID="{B4707C62-8E13-4503-8151-9AA1A00ECFF7}" presName="text" presStyleLbl="fgAcc0" presStyleIdx="0" presStyleCnt="2">
        <dgm:presLayoutVars>
          <dgm:chPref val="3"/>
        </dgm:presLayoutVars>
      </dgm:prSet>
      <dgm:spPr/>
      <dgm:t>
        <a:bodyPr/>
        <a:lstStyle/>
        <a:p>
          <a:endParaRPr lang="pt-BR"/>
        </a:p>
      </dgm:t>
    </dgm:pt>
    <dgm:pt modelId="{906065BA-08CD-4C93-A257-ABCEED28B9CE}" type="pres">
      <dgm:prSet presAssocID="{B4707C62-8E13-4503-8151-9AA1A00ECFF7}" presName="hierChild2" presStyleCnt="0"/>
      <dgm:spPr/>
    </dgm:pt>
    <dgm:pt modelId="{B2A183D6-C52B-497A-8D0F-8E8C4F335B05}" type="pres">
      <dgm:prSet presAssocID="{E7F56E16-938D-410C-935C-6FFFF2B4D40D}" presName="hierRoot1" presStyleCnt="0"/>
      <dgm:spPr/>
    </dgm:pt>
    <dgm:pt modelId="{F17807B3-7AFA-4308-8C54-26BCC81CC756}" type="pres">
      <dgm:prSet presAssocID="{E7F56E16-938D-410C-935C-6FFFF2B4D40D}" presName="composite" presStyleCnt="0"/>
      <dgm:spPr/>
    </dgm:pt>
    <dgm:pt modelId="{ED46D8F3-07CA-4530-B1A0-A16AC736EEEA}" type="pres">
      <dgm:prSet presAssocID="{E7F56E16-938D-410C-935C-6FFFF2B4D40D}" presName="background" presStyleLbl="node0" presStyleIdx="1" presStyleCnt="2"/>
      <dgm:spPr/>
    </dgm:pt>
    <dgm:pt modelId="{F33329F3-A2E7-4C14-A23B-9CF9ABD3906E}" type="pres">
      <dgm:prSet presAssocID="{E7F56E16-938D-410C-935C-6FFFF2B4D40D}" presName="text" presStyleLbl="fgAcc0" presStyleIdx="1" presStyleCnt="2">
        <dgm:presLayoutVars>
          <dgm:chPref val="3"/>
        </dgm:presLayoutVars>
      </dgm:prSet>
      <dgm:spPr/>
      <dgm:t>
        <a:bodyPr/>
        <a:lstStyle/>
        <a:p>
          <a:endParaRPr lang="pt-BR"/>
        </a:p>
      </dgm:t>
    </dgm:pt>
    <dgm:pt modelId="{699F1D1E-96C2-40CA-BF4B-07911674E267}" type="pres">
      <dgm:prSet presAssocID="{E7F56E16-938D-410C-935C-6FFFF2B4D40D}" presName="hierChild2" presStyleCnt="0"/>
      <dgm:spPr/>
    </dgm:pt>
  </dgm:ptLst>
  <dgm:cxnLst>
    <dgm:cxn modelId="{5A83046B-B10A-47E7-B48A-B6ED262F47A2}" type="presOf" srcId="{6BDD59D5-4468-4D0B-AA4A-C3CE9AEE65E4}" destId="{982F66AA-FEA2-4CCF-B4BE-54C22C734F0B}" srcOrd="0" destOrd="0" presId="urn:microsoft.com/office/officeart/2005/8/layout/hierarchy1"/>
    <dgm:cxn modelId="{4E4F1597-A91B-40C4-ADA8-9A43EC8F4B39}" srcId="{6BDD59D5-4468-4D0B-AA4A-C3CE9AEE65E4}" destId="{E7F56E16-938D-410C-935C-6FFFF2B4D40D}" srcOrd="1" destOrd="0" parTransId="{00622002-7A31-468C-BDEF-CB345585D557}" sibTransId="{E21A76A1-9B7B-4922-BC34-BEDDF843603A}"/>
    <dgm:cxn modelId="{F4A3AB7D-84C5-485B-8AF8-C2A6566CA1FA}" type="presOf" srcId="{E7F56E16-938D-410C-935C-6FFFF2B4D40D}" destId="{F33329F3-A2E7-4C14-A23B-9CF9ABD3906E}" srcOrd="0" destOrd="0" presId="urn:microsoft.com/office/officeart/2005/8/layout/hierarchy1"/>
    <dgm:cxn modelId="{0DF85ED1-6DC4-4C42-B7BC-8CCCBAD0329E}" type="presOf" srcId="{B4707C62-8E13-4503-8151-9AA1A00ECFF7}" destId="{14A41E48-E7DB-4CD5-BBEA-2F6F81E6F631}" srcOrd="0" destOrd="0" presId="urn:microsoft.com/office/officeart/2005/8/layout/hierarchy1"/>
    <dgm:cxn modelId="{5C12525A-27F3-43E9-A351-6F4DB582F93C}" srcId="{6BDD59D5-4468-4D0B-AA4A-C3CE9AEE65E4}" destId="{B4707C62-8E13-4503-8151-9AA1A00ECFF7}" srcOrd="0" destOrd="0" parTransId="{9AEC6E84-9470-46EA-A54C-50365D6D219C}" sibTransId="{35696971-4F84-4697-94AB-30A8B182F521}"/>
    <dgm:cxn modelId="{40506E20-C4D1-48E7-830E-DA27C9D16469}" type="presParOf" srcId="{982F66AA-FEA2-4CCF-B4BE-54C22C734F0B}" destId="{59DF6F4F-8611-4F24-9DE3-E2C8ABEF6AD4}" srcOrd="0" destOrd="0" presId="urn:microsoft.com/office/officeart/2005/8/layout/hierarchy1"/>
    <dgm:cxn modelId="{593D3034-69C5-4A2C-A07D-5DBA1620B49D}" type="presParOf" srcId="{59DF6F4F-8611-4F24-9DE3-E2C8ABEF6AD4}" destId="{0C27E7BA-17B2-45C3-9DF5-05EE1F07FEEA}" srcOrd="0" destOrd="0" presId="urn:microsoft.com/office/officeart/2005/8/layout/hierarchy1"/>
    <dgm:cxn modelId="{24A44D40-E7ED-48DA-A436-C7E2EBD59F1D}" type="presParOf" srcId="{0C27E7BA-17B2-45C3-9DF5-05EE1F07FEEA}" destId="{E686E04F-451A-4A98-8FDD-2BB5FA739B63}" srcOrd="0" destOrd="0" presId="urn:microsoft.com/office/officeart/2005/8/layout/hierarchy1"/>
    <dgm:cxn modelId="{B829E06D-7AB9-4194-81F3-DBF0A20A58E5}" type="presParOf" srcId="{0C27E7BA-17B2-45C3-9DF5-05EE1F07FEEA}" destId="{14A41E48-E7DB-4CD5-BBEA-2F6F81E6F631}" srcOrd="1" destOrd="0" presId="urn:microsoft.com/office/officeart/2005/8/layout/hierarchy1"/>
    <dgm:cxn modelId="{1B8AD903-4E84-4132-ADBB-E5467E306508}" type="presParOf" srcId="{59DF6F4F-8611-4F24-9DE3-E2C8ABEF6AD4}" destId="{906065BA-08CD-4C93-A257-ABCEED28B9CE}" srcOrd="1" destOrd="0" presId="urn:microsoft.com/office/officeart/2005/8/layout/hierarchy1"/>
    <dgm:cxn modelId="{E7F345B2-F67D-459D-B473-088C245FB874}" type="presParOf" srcId="{982F66AA-FEA2-4CCF-B4BE-54C22C734F0B}" destId="{B2A183D6-C52B-497A-8D0F-8E8C4F335B05}" srcOrd="1" destOrd="0" presId="urn:microsoft.com/office/officeart/2005/8/layout/hierarchy1"/>
    <dgm:cxn modelId="{AB172916-011C-4874-9AA3-BBFFDED5ECE9}" type="presParOf" srcId="{B2A183D6-C52B-497A-8D0F-8E8C4F335B05}" destId="{F17807B3-7AFA-4308-8C54-26BCC81CC756}" srcOrd="0" destOrd="0" presId="urn:microsoft.com/office/officeart/2005/8/layout/hierarchy1"/>
    <dgm:cxn modelId="{DEB138CB-0D3C-4CFF-897E-A4EBCA2559D6}" type="presParOf" srcId="{F17807B3-7AFA-4308-8C54-26BCC81CC756}" destId="{ED46D8F3-07CA-4530-B1A0-A16AC736EEEA}" srcOrd="0" destOrd="0" presId="urn:microsoft.com/office/officeart/2005/8/layout/hierarchy1"/>
    <dgm:cxn modelId="{F210C775-2F26-43B5-83D7-152A0D735853}" type="presParOf" srcId="{F17807B3-7AFA-4308-8C54-26BCC81CC756}" destId="{F33329F3-A2E7-4C14-A23B-9CF9ABD3906E}" srcOrd="1" destOrd="0" presId="urn:microsoft.com/office/officeart/2005/8/layout/hierarchy1"/>
    <dgm:cxn modelId="{01FED436-DC13-4E70-A2A8-C89C57EF7870}" type="presParOf" srcId="{B2A183D6-C52B-497A-8D0F-8E8C4F335B05}" destId="{699F1D1E-96C2-40CA-BF4B-07911674E26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CB3042-DC6F-47A3-9EF7-31F71C33BC3F}"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7BB38C8E-BBE6-4636-8E38-155B06DA17B0}">
      <dgm:prSet custT="1"/>
      <dgm:spPr>
        <a:solidFill>
          <a:schemeClr val="accent1"/>
        </a:solidFill>
      </dgm:spPr>
      <dgm:t>
        <a:bodyPr/>
        <a:lstStyle/>
        <a:p>
          <a:r>
            <a:rPr lang="pt-BR" sz="2400"/>
            <a:t>Tradicionalmente, as auditorias de desempenho analisam: </a:t>
          </a:r>
          <a:endParaRPr lang="en-US" sz="2400"/>
        </a:p>
      </dgm:t>
    </dgm:pt>
    <dgm:pt modelId="{06594944-523D-4A4E-B544-EC79BBA524F5}" type="parTrans" cxnId="{5DABCBDA-0B13-4682-92D2-E10D72C6EF09}">
      <dgm:prSet/>
      <dgm:spPr/>
      <dgm:t>
        <a:bodyPr/>
        <a:lstStyle/>
        <a:p>
          <a:endParaRPr lang="en-US"/>
        </a:p>
      </dgm:t>
    </dgm:pt>
    <dgm:pt modelId="{BEE97133-E4AD-4586-AA34-725C9D09D691}" type="sibTrans" cxnId="{5DABCBDA-0B13-4682-92D2-E10D72C6EF09}">
      <dgm:prSet/>
      <dgm:spPr/>
      <dgm:t>
        <a:bodyPr/>
        <a:lstStyle/>
        <a:p>
          <a:endParaRPr lang="en-US"/>
        </a:p>
      </dgm:t>
    </dgm:pt>
    <dgm:pt modelId="{FFCF273D-378D-482B-B908-C8F28D382A3A}">
      <dgm:prSet custT="1"/>
      <dgm:spPr/>
      <dgm:t>
        <a:bodyPr/>
        <a:lstStyle/>
        <a:p>
          <a:r>
            <a:rPr lang="pt-BR" sz="2400"/>
            <a:t>eficiência;</a:t>
          </a:r>
          <a:endParaRPr lang="en-US" sz="2400"/>
        </a:p>
      </dgm:t>
    </dgm:pt>
    <dgm:pt modelId="{AD5AD24C-259D-456A-9CF7-B2EBF8A1992C}" type="parTrans" cxnId="{075F3D8E-35D4-401F-B086-BD68749B6190}">
      <dgm:prSet/>
      <dgm:spPr/>
      <dgm:t>
        <a:bodyPr/>
        <a:lstStyle/>
        <a:p>
          <a:endParaRPr lang="en-US"/>
        </a:p>
      </dgm:t>
    </dgm:pt>
    <dgm:pt modelId="{84EF6D7F-2A5E-4C04-B691-B4299A65B5F6}" type="sibTrans" cxnId="{075F3D8E-35D4-401F-B086-BD68749B6190}">
      <dgm:prSet/>
      <dgm:spPr/>
      <dgm:t>
        <a:bodyPr/>
        <a:lstStyle/>
        <a:p>
          <a:endParaRPr lang="en-US"/>
        </a:p>
      </dgm:t>
    </dgm:pt>
    <dgm:pt modelId="{F816D922-63DF-47BF-B127-1C0CFA4E7E79}">
      <dgm:prSet custT="1"/>
      <dgm:spPr/>
      <dgm:t>
        <a:bodyPr/>
        <a:lstStyle/>
        <a:p>
          <a:r>
            <a:rPr lang="pt-BR" sz="2400"/>
            <a:t>eficácia;</a:t>
          </a:r>
          <a:endParaRPr lang="en-US" sz="2400"/>
        </a:p>
      </dgm:t>
    </dgm:pt>
    <dgm:pt modelId="{376C12A9-8440-4A22-A5F2-FFD54EA3136D}" type="parTrans" cxnId="{B61FFC4A-8EA6-4082-B8E3-D089DD1B8CAD}">
      <dgm:prSet/>
      <dgm:spPr/>
      <dgm:t>
        <a:bodyPr/>
        <a:lstStyle/>
        <a:p>
          <a:endParaRPr lang="en-US"/>
        </a:p>
      </dgm:t>
    </dgm:pt>
    <dgm:pt modelId="{3C2EEB74-BBFB-4694-8A6A-E9D311192D8F}" type="sibTrans" cxnId="{B61FFC4A-8EA6-4082-B8E3-D089DD1B8CAD}">
      <dgm:prSet/>
      <dgm:spPr/>
      <dgm:t>
        <a:bodyPr/>
        <a:lstStyle/>
        <a:p>
          <a:endParaRPr lang="en-US"/>
        </a:p>
      </dgm:t>
    </dgm:pt>
    <dgm:pt modelId="{7286170D-C210-4402-BE00-D88F20B4A9A6}">
      <dgm:prSet custT="1"/>
      <dgm:spPr/>
      <dgm:t>
        <a:bodyPr/>
        <a:lstStyle/>
        <a:p>
          <a:r>
            <a:rPr lang="pt-BR" sz="2400"/>
            <a:t>efetividade.</a:t>
          </a:r>
          <a:endParaRPr lang="en-US" sz="2400"/>
        </a:p>
      </dgm:t>
    </dgm:pt>
    <dgm:pt modelId="{2D915562-C5C4-479A-B97F-AA61A35BBEBD}" type="parTrans" cxnId="{DAAE43AB-A3EC-4B4E-B4B3-4BE99A400800}">
      <dgm:prSet/>
      <dgm:spPr/>
      <dgm:t>
        <a:bodyPr/>
        <a:lstStyle/>
        <a:p>
          <a:endParaRPr lang="en-US"/>
        </a:p>
      </dgm:t>
    </dgm:pt>
    <dgm:pt modelId="{C30B770A-1C1D-4998-9CFD-14E41581FB87}" type="sibTrans" cxnId="{DAAE43AB-A3EC-4B4E-B4B3-4BE99A400800}">
      <dgm:prSet/>
      <dgm:spPr/>
      <dgm:t>
        <a:bodyPr/>
        <a:lstStyle/>
        <a:p>
          <a:endParaRPr lang="en-US"/>
        </a:p>
      </dgm:t>
    </dgm:pt>
    <dgm:pt modelId="{D025BEA2-643C-49DF-9D29-8944224A1382}">
      <dgm:prSet custT="1"/>
      <dgm:spPr/>
      <dgm:t>
        <a:bodyPr/>
        <a:lstStyle/>
        <a:p>
          <a:r>
            <a:rPr lang="pt-BR" sz="2400"/>
            <a:t>economicidade;</a:t>
          </a:r>
          <a:endParaRPr lang="en-US" sz="2400"/>
        </a:p>
      </dgm:t>
    </dgm:pt>
    <dgm:pt modelId="{8E0A1DDC-4608-466B-ADAE-7BB2B49C58DC}" type="parTrans" cxnId="{45D28D14-CB9F-4384-8EE1-CF285402E906}">
      <dgm:prSet/>
      <dgm:spPr/>
      <dgm:t>
        <a:bodyPr/>
        <a:lstStyle/>
        <a:p>
          <a:endParaRPr lang="pt-BR"/>
        </a:p>
      </dgm:t>
    </dgm:pt>
    <dgm:pt modelId="{198E13EB-F044-4809-BC36-9D05FF290414}" type="sibTrans" cxnId="{45D28D14-CB9F-4384-8EE1-CF285402E906}">
      <dgm:prSet/>
      <dgm:spPr/>
      <dgm:t>
        <a:bodyPr/>
        <a:lstStyle/>
        <a:p>
          <a:endParaRPr lang="pt-BR"/>
        </a:p>
      </dgm:t>
    </dgm:pt>
    <dgm:pt modelId="{518EEB3D-1C7B-40FC-A5E3-80974B4B817C}" type="pres">
      <dgm:prSet presAssocID="{32CB3042-DC6F-47A3-9EF7-31F71C33BC3F}" presName="linear" presStyleCnt="0">
        <dgm:presLayoutVars>
          <dgm:animLvl val="lvl"/>
          <dgm:resizeHandles val="exact"/>
        </dgm:presLayoutVars>
      </dgm:prSet>
      <dgm:spPr/>
      <dgm:t>
        <a:bodyPr/>
        <a:lstStyle/>
        <a:p>
          <a:endParaRPr lang="pt-BR"/>
        </a:p>
      </dgm:t>
    </dgm:pt>
    <dgm:pt modelId="{C726CA5C-ACB6-481C-8412-5E90E460F57F}" type="pres">
      <dgm:prSet presAssocID="{7BB38C8E-BBE6-4636-8E38-155B06DA17B0}" presName="parentText" presStyleLbl="node1" presStyleIdx="0" presStyleCnt="1">
        <dgm:presLayoutVars>
          <dgm:chMax val="0"/>
          <dgm:bulletEnabled val="1"/>
        </dgm:presLayoutVars>
      </dgm:prSet>
      <dgm:spPr/>
      <dgm:t>
        <a:bodyPr/>
        <a:lstStyle/>
        <a:p>
          <a:endParaRPr lang="pt-BR"/>
        </a:p>
      </dgm:t>
    </dgm:pt>
    <dgm:pt modelId="{FAD5F69C-3249-48DA-AA2E-705287C9EA93}" type="pres">
      <dgm:prSet presAssocID="{7BB38C8E-BBE6-4636-8E38-155B06DA17B0}" presName="childText" presStyleLbl="revTx" presStyleIdx="0" presStyleCnt="1">
        <dgm:presLayoutVars>
          <dgm:bulletEnabled val="1"/>
        </dgm:presLayoutVars>
      </dgm:prSet>
      <dgm:spPr/>
      <dgm:t>
        <a:bodyPr/>
        <a:lstStyle/>
        <a:p>
          <a:endParaRPr lang="pt-BR"/>
        </a:p>
      </dgm:t>
    </dgm:pt>
  </dgm:ptLst>
  <dgm:cxnLst>
    <dgm:cxn modelId="{45D28D14-CB9F-4384-8EE1-CF285402E906}" srcId="{7BB38C8E-BBE6-4636-8E38-155B06DA17B0}" destId="{D025BEA2-643C-49DF-9D29-8944224A1382}" srcOrd="2" destOrd="0" parTransId="{8E0A1DDC-4608-466B-ADAE-7BB2B49C58DC}" sibTransId="{198E13EB-F044-4809-BC36-9D05FF290414}"/>
    <dgm:cxn modelId="{5DABCBDA-0B13-4682-92D2-E10D72C6EF09}" srcId="{32CB3042-DC6F-47A3-9EF7-31F71C33BC3F}" destId="{7BB38C8E-BBE6-4636-8E38-155B06DA17B0}" srcOrd="0" destOrd="0" parTransId="{06594944-523D-4A4E-B544-EC79BBA524F5}" sibTransId="{BEE97133-E4AD-4586-AA34-725C9D09D691}"/>
    <dgm:cxn modelId="{075F3D8E-35D4-401F-B086-BD68749B6190}" srcId="{7BB38C8E-BBE6-4636-8E38-155B06DA17B0}" destId="{FFCF273D-378D-482B-B908-C8F28D382A3A}" srcOrd="0" destOrd="0" parTransId="{AD5AD24C-259D-456A-9CF7-B2EBF8A1992C}" sibTransId="{84EF6D7F-2A5E-4C04-B691-B4299A65B5F6}"/>
    <dgm:cxn modelId="{53504D5E-E3C9-4F8F-8C6E-D71CB1BA6310}" type="presOf" srcId="{F816D922-63DF-47BF-B127-1C0CFA4E7E79}" destId="{FAD5F69C-3249-48DA-AA2E-705287C9EA93}" srcOrd="0" destOrd="1" presId="urn:microsoft.com/office/officeart/2005/8/layout/vList2"/>
    <dgm:cxn modelId="{BAA30545-D2B1-4EA2-8529-1F6FB56CD8C0}" type="presOf" srcId="{7BB38C8E-BBE6-4636-8E38-155B06DA17B0}" destId="{C726CA5C-ACB6-481C-8412-5E90E460F57F}" srcOrd="0" destOrd="0" presId="urn:microsoft.com/office/officeart/2005/8/layout/vList2"/>
    <dgm:cxn modelId="{0F9B59A5-2636-419B-B00E-9D73D1E21B58}" type="presOf" srcId="{32CB3042-DC6F-47A3-9EF7-31F71C33BC3F}" destId="{518EEB3D-1C7B-40FC-A5E3-80974B4B817C}" srcOrd="0" destOrd="0" presId="urn:microsoft.com/office/officeart/2005/8/layout/vList2"/>
    <dgm:cxn modelId="{B61FFC4A-8EA6-4082-B8E3-D089DD1B8CAD}" srcId="{7BB38C8E-BBE6-4636-8E38-155B06DA17B0}" destId="{F816D922-63DF-47BF-B127-1C0CFA4E7E79}" srcOrd="1" destOrd="0" parTransId="{376C12A9-8440-4A22-A5F2-FFD54EA3136D}" sibTransId="{3C2EEB74-BBFB-4694-8A6A-E9D311192D8F}"/>
    <dgm:cxn modelId="{52681265-40DE-47F3-95DC-9EE01D1E07F1}" type="presOf" srcId="{7286170D-C210-4402-BE00-D88F20B4A9A6}" destId="{FAD5F69C-3249-48DA-AA2E-705287C9EA93}" srcOrd="0" destOrd="3" presId="urn:microsoft.com/office/officeart/2005/8/layout/vList2"/>
    <dgm:cxn modelId="{125B14D1-B980-4C35-A11F-6CA5F70F7257}" type="presOf" srcId="{FFCF273D-378D-482B-B908-C8F28D382A3A}" destId="{FAD5F69C-3249-48DA-AA2E-705287C9EA93}" srcOrd="0" destOrd="0" presId="urn:microsoft.com/office/officeart/2005/8/layout/vList2"/>
    <dgm:cxn modelId="{DAAE43AB-A3EC-4B4E-B4B3-4BE99A400800}" srcId="{7BB38C8E-BBE6-4636-8E38-155B06DA17B0}" destId="{7286170D-C210-4402-BE00-D88F20B4A9A6}" srcOrd="3" destOrd="0" parTransId="{2D915562-C5C4-479A-B97F-AA61A35BBEBD}" sibTransId="{C30B770A-1C1D-4998-9CFD-14E41581FB87}"/>
    <dgm:cxn modelId="{1BDE2287-67AF-42DC-8AFA-8FCDD2FF1D67}" type="presOf" srcId="{D025BEA2-643C-49DF-9D29-8944224A1382}" destId="{FAD5F69C-3249-48DA-AA2E-705287C9EA93}" srcOrd="0" destOrd="2" presId="urn:microsoft.com/office/officeart/2005/8/layout/vList2"/>
    <dgm:cxn modelId="{74AC8B30-396C-4B6B-9337-A64C05EB999F}" type="presParOf" srcId="{518EEB3D-1C7B-40FC-A5E3-80974B4B817C}" destId="{C726CA5C-ACB6-481C-8412-5E90E460F57F}" srcOrd="0" destOrd="0" presId="urn:microsoft.com/office/officeart/2005/8/layout/vList2"/>
    <dgm:cxn modelId="{AD74A775-4EA5-4FEF-9E7C-C0403FCA9B94}" type="presParOf" srcId="{518EEB3D-1C7B-40FC-A5E3-80974B4B817C}" destId="{FAD5F69C-3249-48DA-AA2E-705287C9EA9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34629FD-8B20-4C1A-B8A1-353102EBD6FE}" type="doc">
      <dgm:prSet loTypeId="urn:microsoft.com/office/officeart/2005/8/layout/process5" loCatId="process" qsTypeId="urn:microsoft.com/office/officeart/2005/8/quickstyle/simple1" qsCatId="simple" csTypeId="urn:microsoft.com/office/officeart/2005/8/colors/accent0_3" csCatId="mainScheme"/>
      <dgm:spPr/>
      <dgm:t>
        <a:bodyPr/>
        <a:lstStyle/>
        <a:p>
          <a:endParaRPr lang="en-US"/>
        </a:p>
      </dgm:t>
    </dgm:pt>
    <dgm:pt modelId="{AF1A4FCA-5C84-4CFA-839B-B1415921FBD3}">
      <dgm:prSet/>
      <dgm:spPr/>
      <dgm:t>
        <a:bodyPr/>
        <a:lstStyle/>
        <a:p>
          <a:pPr>
            <a:lnSpc>
              <a:spcPct val="100000"/>
            </a:lnSpc>
          </a:pPr>
          <a:r>
            <a:rPr lang="pt-BR" b="1"/>
            <a:t>AMOSTRA POR RELEVÂNCIA TEMÁTICA</a:t>
          </a:r>
          <a:r>
            <a:rPr lang="pt-BR"/>
            <a:t>, considerando:</a:t>
          </a:r>
          <a:endParaRPr lang="en-US"/>
        </a:p>
      </dgm:t>
    </dgm:pt>
    <dgm:pt modelId="{54B822A7-213C-4E95-B8A2-A22E2B34F2B2}" type="parTrans" cxnId="{4C9B58CF-3A5E-4A7E-AD40-C82162D2A909}">
      <dgm:prSet/>
      <dgm:spPr/>
      <dgm:t>
        <a:bodyPr/>
        <a:lstStyle/>
        <a:p>
          <a:endParaRPr lang="en-US"/>
        </a:p>
      </dgm:t>
    </dgm:pt>
    <dgm:pt modelId="{4F76C282-BA5D-4D13-A20C-0145CED92144}" type="sibTrans" cxnId="{4C9B58CF-3A5E-4A7E-AD40-C82162D2A909}">
      <dgm:prSet/>
      <dgm:spPr/>
      <dgm:t>
        <a:bodyPr/>
        <a:lstStyle/>
        <a:p>
          <a:endParaRPr lang="en-US"/>
        </a:p>
      </dgm:t>
    </dgm:pt>
    <dgm:pt modelId="{A745EB27-C44E-4F77-A3B5-7EF5CBA28CCC}">
      <dgm:prSet/>
      <dgm:spPr/>
      <dgm:t>
        <a:bodyPr/>
        <a:lstStyle/>
        <a:p>
          <a:pPr>
            <a:lnSpc>
              <a:spcPct val="100000"/>
            </a:lnSpc>
          </a:pPr>
          <a:r>
            <a:rPr lang="pt-BR">
              <a:latin typeface="Calibri"/>
            </a:rPr>
            <a:t>Incidência</a:t>
          </a:r>
          <a:r>
            <a:rPr lang="pt-BR"/>
            <a:t> sobre políticas públicas com potencial impacto sobre direitos sociais</a:t>
          </a:r>
          <a:endParaRPr lang="en-US"/>
        </a:p>
      </dgm:t>
    </dgm:pt>
    <dgm:pt modelId="{7A825E95-A40C-47E5-BA00-DADFC3B47A24}" type="parTrans" cxnId="{96DCF4DC-0B4D-4772-82A3-691178536B5E}">
      <dgm:prSet/>
      <dgm:spPr/>
      <dgm:t>
        <a:bodyPr/>
        <a:lstStyle/>
        <a:p>
          <a:endParaRPr lang="en-US"/>
        </a:p>
      </dgm:t>
    </dgm:pt>
    <dgm:pt modelId="{323864A7-73A8-4E04-AB3C-7CC7B9BC7AB9}" type="sibTrans" cxnId="{96DCF4DC-0B4D-4772-82A3-691178536B5E}">
      <dgm:prSet/>
      <dgm:spPr/>
      <dgm:t>
        <a:bodyPr/>
        <a:lstStyle/>
        <a:p>
          <a:endParaRPr lang="en-US"/>
        </a:p>
      </dgm:t>
    </dgm:pt>
    <dgm:pt modelId="{B9337679-6AEB-4444-A79C-8E858E4B48A4}">
      <dgm:prSet/>
      <dgm:spPr/>
      <dgm:t>
        <a:bodyPr/>
        <a:lstStyle/>
        <a:p>
          <a:pPr rtl="0"/>
          <a:r>
            <a:rPr lang="pt-BR">
              <a:latin typeface="Calibri"/>
            </a:rPr>
            <a:t>Existência </a:t>
          </a:r>
          <a:r>
            <a:rPr lang="pt-BR"/>
            <a:t>de avaliação de resultados, cobertura ou focalização distributiva</a:t>
          </a:r>
          <a:endParaRPr lang="en-US"/>
        </a:p>
      </dgm:t>
    </dgm:pt>
    <dgm:pt modelId="{ED6EBFD1-5840-4E93-8BDC-7071C6EF52E7}" type="parTrans" cxnId="{A525A205-2894-4007-9692-FDBFEC77BAEC}">
      <dgm:prSet/>
      <dgm:spPr/>
      <dgm:t>
        <a:bodyPr/>
        <a:lstStyle/>
        <a:p>
          <a:endParaRPr lang="en-US"/>
        </a:p>
      </dgm:t>
    </dgm:pt>
    <dgm:pt modelId="{167B15C4-CE84-4883-B192-4CEC8EADFB04}" type="sibTrans" cxnId="{A525A205-2894-4007-9692-FDBFEC77BAEC}">
      <dgm:prSet/>
      <dgm:spPr/>
      <dgm:t>
        <a:bodyPr/>
        <a:lstStyle/>
        <a:p>
          <a:endParaRPr lang="en-US"/>
        </a:p>
      </dgm:t>
    </dgm:pt>
    <dgm:pt modelId="{E108E570-DB39-4D8D-8F7D-426A90F4BBC1}">
      <dgm:prSet/>
      <dgm:spPr/>
      <dgm:t>
        <a:bodyPr/>
        <a:lstStyle/>
        <a:p>
          <a:pPr>
            <a:lnSpc>
              <a:spcPct val="100000"/>
            </a:lnSpc>
          </a:pPr>
          <a:r>
            <a:rPr lang="pt-BR">
              <a:latin typeface="Calibri"/>
            </a:rPr>
            <a:t>Uso</a:t>
          </a:r>
          <a:r>
            <a:rPr lang="pt-BR"/>
            <a:t> explícito – ou identificação da ausência – de dados desagregados por marcadores sociais</a:t>
          </a:r>
          <a:endParaRPr lang="en-US"/>
        </a:p>
      </dgm:t>
    </dgm:pt>
    <dgm:pt modelId="{2345E774-431E-4FF9-8FB6-B80720F424F2}" type="parTrans" cxnId="{D68EC348-D935-4AEC-B3BD-DFCFF9038D8C}">
      <dgm:prSet/>
      <dgm:spPr/>
      <dgm:t>
        <a:bodyPr/>
        <a:lstStyle/>
        <a:p>
          <a:endParaRPr lang="en-US"/>
        </a:p>
      </dgm:t>
    </dgm:pt>
    <dgm:pt modelId="{B4E8AA61-8E65-4D67-B344-F601861E44F3}" type="sibTrans" cxnId="{D68EC348-D935-4AEC-B3BD-DFCFF9038D8C}">
      <dgm:prSet/>
      <dgm:spPr/>
      <dgm:t>
        <a:bodyPr/>
        <a:lstStyle/>
        <a:p>
          <a:endParaRPr lang="en-US"/>
        </a:p>
      </dgm:t>
    </dgm:pt>
    <dgm:pt modelId="{B1D8B18F-2F93-403B-A374-D7F5997F20DC}">
      <dgm:prSet/>
      <dgm:spPr/>
      <dgm:t>
        <a:bodyPr/>
        <a:lstStyle/>
        <a:p>
          <a:pPr>
            <a:lnSpc>
              <a:spcPct val="100000"/>
            </a:lnSpc>
          </a:pPr>
          <a:r>
            <a:rPr lang="pt-BR">
              <a:latin typeface="Calibri"/>
            </a:rPr>
            <a:t>Disponibilidade</a:t>
          </a:r>
          <a:r>
            <a:rPr lang="pt-BR"/>
            <a:t> de relatório público contendo descrição metodológica suficiente para análise interpretativa</a:t>
          </a:r>
          <a:endParaRPr lang="en-US"/>
        </a:p>
      </dgm:t>
    </dgm:pt>
    <dgm:pt modelId="{D1D2A968-2AEE-4488-82B7-E89EE055EC42}" type="parTrans" cxnId="{C9C9D3CD-B4A4-4566-9946-06FDFCED1BF6}">
      <dgm:prSet/>
      <dgm:spPr/>
      <dgm:t>
        <a:bodyPr/>
        <a:lstStyle/>
        <a:p>
          <a:endParaRPr lang="en-US"/>
        </a:p>
      </dgm:t>
    </dgm:pt>
    <dgm:pt modelId="{902CCF1F-1F95-4F9C-8A5B-D54CEAB3D70E}" type="sibTrans" cxnId="{C9C9D3CD-B4A4-4566-9946-06FDFCED1BF6}">
      <dgm:prSet/>
      <dgm:spPr/>
      <dgm:t>
        <a:bodyPr/>
        <a:lstStyle/>
        <a:p>
          <a:endParaRPr lang="en-US"/>
        </a:p>
      </dgm:t>
    </dgm:pt>
    <dgm:pt modelId="{562F2DDC-E964-4758-9DD2-21152D8637E8}" type="pres">
      <dgm:prSet presAssocID="{D34629FD-8B20-4C1A-B8A1-353102EBD6FE}" presName="diagram" presStyleCnt="0">
        <dgm:presLayoutVars>
          <dgm:dir/>
          <dgm:resizeHandles val="exact"/>
        </dgm:presLayoutVars>
      </dgm:prSet>
      <dgm:spPr/>
      <dgm:t>
        <a:bodyPr/>
        <a:lstStyle/>
        <a:p>
          <a:endParaRPr lang="pt-BR"/>
        </a:p>
      </dgm:t>
    </dgm:pt>
    <dgm:pt modelId="{C256DC8A-69D3-4D9A-B23E-81F13D397BEC}" type="pres">
      <dgm:prSet presAssocID="{AF1A4FCA-5C84-4CFA-839B-B1415921FBD3}" presName="node" presStyleLbl="node1" presStyleIdx="0" presStyleCnt="5">
        <dgm:presLayoutVars>
          <dgm:bulletEnabled val="1"/>
        </dgm:presLayoutVars>
      </dgm:prSet>
      <dgm:spPr/>
      <dgm:t>
        <a:bodyPr/>
        <a:lstStyle/>
        <a:p>
          <a:endParaRPr lang="pt-BR"/>
        </a:p>
      </dgm:t>
    </dgm:pt>
    <dgm:pt modelId="{053DE0CA-B408-43E1-858D-5414BB0122A1}" type="pres">
      <dgm:prSet presAssocID="{4F76C282-BA5D-4D13-A20C-0145CED92144}" presName="sibTrans" presStyleLbl="sibTrans2D1" presStyleIdx="0" presStyleCnt="4"/>
      <dgm:spPr/>
      <dgm:t>
        <a:bodyPr/>
        <a:lstStyle/>
        <a:p>
          <a:endParaRPr lang="pt-BR"/>
        </a:p>
      </dgm:t>
    </dgm:pt>
    <dgm:pt modelId="{EB7DB639-10B4-41FB-8174-3CEFF085EC2F}" type="pres">
      <dgm:prSet presAssocID="{4F76C282-BA5D-4D13-A20C-0145CED92144}" presName="connectorText" presStyleLbl="sibTrans2D1" presStyleIdx="0" presStyleCnt="4"/>
      <dgm:spPr/>
      <dgm:t>
        <a:bodyPr/>
        <a:lstStyle/>
        <a:p>
          <a:endParaRPr lang="pt-BR"/>
        </a:p>
      </dgm:t>
    </dgm:pt>
    <dgm:pt modelId="{0B9D83C2-07FB-4EDE-95A8-5135FC9ED3B2}" type="pres">
      <dgm:prSet presAssocID="{A745EB27-C44E-4F77-A3B5-7EF5CBA28CCC}" presName="node" presStyleLbl="node1" presStyleIdx="1" presStyleCnt="5">
        <dgm:presLayoutVars>
          <dgm:bulletEnabled val="1"/>
        </dgm:presLayoutVars>
      </dgm:prSet>
      <dgm:spPr/>
      <dgm:t>
        <a:bodyPr/>
        <a:lstStyle/>
        <a:p>
          <a:endParaRPr lang="pt-BR"/>
        </a:p>
      </dgm:t>
    </dgm:pt>
    <dgm:pt modelId="{87F32DF9-D4C0-4246-B21E-708C81007B03}" type="pres">
      <dgm:prSet presAssocID="{323864A7-73A8-4E04-AB3C-7CC7B9BC7AB9}" presName="sibTrans" presStyleLbl="sibTrans2D1" presStyleIdx="1" presStyleCnt="4"/>
      <dgm:spPr/>
      <dgm:t>
        <a:bodyPr/>
        <a:lstStyle/>
        <a:p>
          <a:endParaRPr lang="pt-BR"/>
        </a:p>
      </dgm:t>
    </dgm:pt>
    <dgm:pt modelId="{4E3D7D5A-71A4-4FB0-8144-D7D3EF5C70E0}" type="pres">
      <dgm:prSet presAssocID="{323864A7-73A8-4E04-AB3C-7CC7B9BC7AB9}" presName="connectorText" presStyleLbl="sibTrans2D1" presStyleIdx="1" presStyleCnt="4"/>
      <dgm:spPr/>
      <dgm:t>
        <a:bodyPr/>
        <a:lstStyle/>
        <a:p>
          <a:endParaRPr lang="pt-BR"/>
        </a:p>
      </dgm:t>
    </dgm:pt>
    <dgm:pt modelId="{2916F50D-75D3-4252-BFB8-89D53D1B6C38}" type="pres">
      <dgm:prSet presAssocID="{B9337679-6AEB-4444-A79C-8E858E4B48A4}" presName="node" presStyleLbl="node1" presStyleIdx="2" presStyleCnt="5">
        <dgm:presLayoutVars>
          <dgm:bulletEnabled val="1"/>
        </dgm:presLayoutVars>
      </dgm:prSet>
      <dgm:spPr/>
      <dgm:t>
        <a:bodyPr/>
        <a:lstStyle/>
        <a:p>
          <a:endParaRPr lang="pt-BR"/>
        </a:p>
      </dgm:t>
    </dgm:pt>
    <dgm:pt modelId="{25FBA0EC-2E1E-4B69-A88E-C29852ABF8A1}" type="pres">
      <dgm:prSet presAssocID="{167B15C4-CE84-4883-B192-4CEC8EADFB04}" presName="sibTrans" presStyleLbl="sibTrans2D1" presStyleIdx="2" presStyleCnt="4"/>
      <dgm:spPr/>
      <dgm:t>
        <a:bodyPr/>
        <a:lstStyle/>
        <a:p>
          <a:endParaRPr lang="pt-BR"/>
        </a:p>
      </dgm:t>
    </dgm:pt>
    <dgm:pt modelId="{5D9BA4D1-D7E1-423D-B028-426F8E9F1DF6}" type="pres">
      <dgm:prSet presAssocID="{167B15C4-CE84-4883-B192-4CEC8EADFB04}" presName="connectorText" presStyleLbl="sibTrans2D1" presStyleIdx="2" presStyleCnt="4"/>
      <dgm:spPr/>
      <dgm:t>
        <a:bodyPr/>
        <a:lstStyle/>
        <a:p>
          <a:endParaRPr lang="pt-BR"/>
        </a:p>
      </dgm:t>
    </dgm:pt>
    <dgm:pt modelId="{7E91EF3B-0279-48E1-A456-1FB5F6FB1D18}" type="pres">
      <dgm:prSet presAssocID="{E108E570-DB39-4D8D-8F7D-426A90F4BBC1}" presName="node" presStyleLbl="node1" presStyleIdx="3" presStyleCnt="5">
        <dgm:presLayoutVars>
          <dgm:bulletEnabled val="1"/>
        </dgm:presLayoutVars>
      </dgm:prSet>
      <dgm:spPr/>
      <dgm:t>
        <a:bodyPr/>
        <a:lstStyle/>
        <a:p>
          <a:endParaRPr lang="pt-BR"/>
        </a:p>
      </dgm:t>
    </dgm:pt>
    <dgm:pt modelId="{E817A62B-B429-4580-BB1E-4FE59C8FD988}" type="pres">
      <dgm:prSet presAssocID="{B4E8AA61-8E65-4D67-B344-F601861E44F3}" presName="sibTrans" presStyleLbl="sibTrans2D1" presStyleIdx="3" presStyleCnt="4"/>
      <dgm:spPr/>
      <dgm:t>
        <a:bodyPr/>
        <a:lstStyle/>
        <a:p>
          <a:endParaRPr lang="pt-BR"/>
        </a:p>
      </dgm:t>
    </dgm:pt>
    <dgm:pt modelId="{5EB3C7E6-1A45-46B9-97F9-0320942783BF}" type="pres">
      <dgm:prSet presAssocID="{B4E8AA61-8E65-4D67-B344-F601861E44F3}" presName="connectorText" presStyleLbl="sibTrans2D1" presStyleIdx="3" presStyleCnt="4"/>
      <dgm:spPr/>
      <dgm:t>
        <a:bodyPr/>
        <a:lstStyle/>
        <a:p>
          <a:endParaRPr lang="pt-BR"/>
        </a:p>
      </dgm:t>
    </dgm:pt>
    <dgm:pt modelId="{CFAAB799-0D3D-48E1-8A4B-B5C429374254}" type="pres">
      <dgm:prSet presAssocID="{B1D8B18F-2F93-403B-A374-D7F5997F20DC}" presName="node" presStyleLbl="node1" presStyleIdx="4" presStyleCnt="5">
        <dgm:presLayoutVars>
          <dgm:bulletEnabled val="1"/>
        </dgm:presLayoutVars>
      </dgm:prSet>
      <dgm:spPr/>
      <dgm:t>
        <a:bodyPr/>
        <a:lstStyle/>
        <a:p>
          <a:endParaRPr lang="pt-BR"/>
        </a:p>
      </dgm:t>
    </dgm:pt>
  </dgm:ptLst>
  <dgm:cxnLst>
    <dgm:cxn modelId="{122E40A8-3245-4721-8A66-B1B64D3C7921}" type="presOf" srcId="{323864A7-73A8-4E04-AB3C-7CC7B9BC7AB9}" destId="{4E3D7D5A-71A4-4FB0-8144-D7D3EF5C70E0}" srcOrd="1" destOrd="0" presId="urn:microsoft.com/office/officeart/2005/8/layout/process5"/>
    <dgm:cxn modelId="{99E56B62-3B52-405A-8A16-AB46D0DDE649}" type="presOf" srcId="{167B15C4-CE84-4883-B192-4CEC8EADFB04}" destId="{5D9BA4D1-D7E1-423D-B028-426F8E9F1DF6}" srcOrd="1" destOrd="0" presId="urn:microsoft.com/office/officeart/2005/8/layout/process5"/>
    <dgm:cxn modelId="{C75F311D-D1E8-42DE-968A-8700CB02B1E7}" type="presOf" srcId="{A745EB27-C44E-4F77-A3B5-7EF5CBA28CCC}" destId="{0B9D83C2-07FB-4EDE-95A8-5135FC9ED3B2}" srcOrd="0" destOrd="0" presId="urn:microsoft.com/office/officeart/2005/8/layout/process5"/>
    <dgm:cxn modelId="{6D6121D6-8285-48C1-8E23-1BFEA13AE658}" type="presOf" srcId="{B9337679-6AEB-4444-A79C-8E858E4B48A4}" destId="{2916F50D-75D3-4252-BFB8-89D53D1B6C38}" srcOrd="0" destOrd="0" presId="urn:microsoft.com/office/officeart/2005/8/layout/process5"/>
    <dgm:cxn modelId="{565B2F41-AAEB-4895-8836-5ADC69D7EF76}" type="presOf" srcId="{E108E570-DB39-4D8D-8F7D-426A90F4BBC1}" destId="{7E91EF3B-0279-48E1-A456-1FB5F6FB1D18}" srcOrd="0" destOrd="0" presId="urn:microsoft.com/office/officeart/2005/8/layout/process5"/>
    <dgm:cxn modelId="{FBE2EC88-4E49-463E-ADAC-8AFACE9835BF}" type="presOf" srcId="{B1D8B18F-2F93-403B-A374-D7F5997F20DC}" destId="{CFAAB799-0D3D-48E1-8A4B-B5C429374254}" srcOrd="0" destOrd="0" presId="urn:microsoft.com/office/officeart/2005/8/layout/process5"/>
    <dgm:cxn modelId="{4C9B58CF-3A5E-4A7E-AD40-C82162D2A909}" srcId="{D34629FD-8B20-4C1A-B8A1-353102EBD6FE}" destId="{AF1A4FCA-5C84-4CFA-839B-B1415921FBD3}" srcOrd="0" destOrd="0" parTransId="{54B822A7-213C-4E95-B8A2-A22E2B34F2B2}" sibTransId="{4F76C282-BA5D-4D13-A20C-0145CED92144}"/>
    <dgm:cxn modelId="{44CC4D3C-79A0-4D3A-8BFA-A3A078774A90}" type="presOf" srcId="{B4E8AA61-8E65-4D67-B344-F601861E44F3}" destId="{E817A62B-B429-4580-BB1E-4FE59C8FD988}" srcOrd="0" destOrd="0" presId="urn:microsoft.com/office/officeart/2005/8/layout/process5"/>
    <dgm:cxn modelId="{C9C9D3CD-B4A4-4566-9946-06FDFCED1BF6}" srcId="{D34629FD-8B20-4C1A-B8A1-353102EBD6FE}" destId="{B1D8B18F-2F93-403B-A374-D7F5997F20DC}" srcOrd="4" destOrd="0" parTransId="{D1D2A968-2AEE-4488-82B7-E89EE055EC42}" sibTransId="{902CCF1F-1F95-4F9C-8A5B-D54CEAB3D70E}"/>
    <dgm:cxn modelId="{E5FCFD43-8FBE-4197-8740-4FA093B0AA1B}" type="presOf" srcId="{4F76C282-BA5D-4D13-A20C-0145CED92144}" destId="{053DE0CA-B408-43E1-858D-5414BB0122A1}" srcOrd="0" destOrd="0" presId="urn:microsoft.com/office/officeart/2005/8/layout/process5"/>
    <dgm:cxn modelId="{A525A205-2894-4007-9692-FDBFEC77BAEC}" srcId="{D34629FD-8B20-4C1A-B8A1-353102EBD6FE}" destId="{B9337679-6AEB-4444-A79C-8E858E4B48A4}" srcOrd="2" destOrd="0" parTransId="{ED6EBFD1-5840-4E93-8BDC-7071C6EF52E7}" sibTransId="{167B15C4-CE84-4883-B192-4CEC8EADFB04}"/>
    <dgm:cxn modelId="{25B31ED9-F6A9-4510-A265-0D615F971383}" type="presOf" srcId="{AF1A4FCA-5C84-4CFA-839B-B1415921FBD3}" destId="{C256DC8A-69D3-4D9A-B23E-81F13D397BEC}" srcOrd="0" destOrd="0" presId="urn:microsoft.com/office/officeart/2005/8/layout/process5"/>
    <dgm:cxn modelId="{DD78E2EC-6028-4C90-B285-5FDF376A6173}" type="presOf" srcId="{167B15C4-CE84-4883-B192-4CEC8EADFB04}" destId="{25FBA0EC-2E1E-4B69-A88E-C29852ABF8A1}" srcOrd="0" destOrd="0" presId="urn:microsoft.com/office/officeart/2005/8/layout/process5"/>
    <dgm:cxn modelId="{62055DFE-8BC9-449C-A7C3-DAA3C582C1C9}" type="presOf" srcId="{4F76C282-BA5D-4D13-A20C-0145CED92144}" destId="{EB7DB639-10B4-41FB-8174-3CEFF085EC2F}" srcOrd="1" destOrd="0" presId="urn:microsoft.com/office/officeart/2005/8/layout/process5"/>
    <dgm:cxn modelId="{96DCF4DC-0B4D-4772-82A3-691178536B5E}" srcId="{D34629FD-8B20-4C1A-B8A1-353102EBD6FE}" destId="{A745EB27-C44E-4F77-A3B5-7EF5CBA28CCC}" srcOrd="1" destOrd="0" parTransId="{7A825E95-A40C-47E5-BA00-DADFC3B47A24}" sibTransId="{323864A7-73A8-4E04-AB3C-7CC7B9BC7AB9}"/>
    <dgm:cxn modelId="{D68EC348-D935-4AEC-B3BD-DFCFF9038D8C}" srcId="{D34629FD-8B20-4C1A-B8A1-353102EBD6FE}" destId="{E108E570-DB39-4D8D-8F7D-426A90F4BBC1}" srcOrd="3" destOrd="0" parTransId="{2345E774-431E-4FF9-8FB6-B80720F424F2}" sibTransId="{B4E8AA61-8E65-4D67-B344-F601861E44F3}"/>
    <dgm:cxn modelId="{790F3BAB-EE82-4BFB-92DC-19D2C6485CFD}" type="presOf" srcId="{D34629FD-8B20-4C1A-B8A1-353102EBD6FE}" destId="{562F2DDC-E964-4758-9DD2-21152D8637E8}" srcOrd="0" destOrd="0" presId="urn:microsoft.com/office/officeart/2005/8/layout/process5"/>
    <dgm:cxn modelId="{28B05A4D-712B-420B-A2F6-5C62E80AFA0E}" type="presOf" srcId="{323864A7-73A8-4E04-AB3C-7CC7B9BC7AB9}" destId="{87F32DF9-D4C0-4246-B21E-708C81007B03}" srcOrd="0" destOrd="0" presId="urn:microsoft.com/office/officeart/2005/8/layout/process5"/>
    <dgm:cxn modelId="{E75C6637-5CCF-4492-A3CC-7A3FFCB26D50}" type="presOf" srcId="{B4E8AA61-8E65-4D67-B344-F601861E44F3}" destId="{5EB3C7E6-1A45-46B9-97F9-0320942783BF}" srcOrd="1" destOrd="0" presId="urn:microsoft.com/office/officeart/2005/8/layout/process5"/>
    <dgm:cxn modelId="{35B3733A-0492-47F3-A433-D282E4B4E222}" type="presParOf" srcId="{562F2DDC-E964-4758-9DD2-21152D8637E8}" destId="{C256DC8A-69D3-4D9A-B23E-81F13D397BEC}" srcOrd="0" destOrd="0" presId="urn:microsoft.com/office/officeart/2005/8/layout/process5"/>
    <dgm:cxn modelId="{EC22A573-9C92-4A97-B2F2-638080545215}" type="presParOf" srcId="{562F2DDC-E964-4758-9DD2-21152D8637E8}" destId="{053DE0CA-B408-43E1-858D-5414BB0122A1}" srcOrd="1" destOrd="0" presId="urn:microsoft.com/office/officeart/2005/8/layout/process5"/>
    <dgm:cxn modelId="{A9C682F4-AD05-4E32-A6AD-D2FFD029BC38}" type="presParOf" srcId="{053DE0CA-B408-43E1-858D-5414BB0122A1}" destId="{EB7DB639-10B4-41FB-8174-3CEFF085EC2F}" srcOrd="0" destOrd="0" presId="urn:microsoft.com/office/officeart/2005/8/layout/process5"/>
    <dgm:cxn modelId="{A5FEB713-81D2-42D6-9052-9BE5B5B84861}" type="presParOf" srcId="{562F2DDC-E964-4758-9DD2-21152D8637E8}" destId="{0B9D83C2-07FB-4EDE-95A8-5135FC9ED3B2}" srcOrd="2" destOrd="0" presId="urn:microsoft.com/office/officeart/2005/8/layout/process5"/>
    <dgm:cxn modelId="{29DD5842-A13E-4214-9644-948FE339A7E4}" type="presParOf" srcId="{562F2DDC-E964-4758-9DD2-21152D8637E8}" destId="{87F32DF9-D4C0-4246-B21E-708C81007B03}" srcOrd="3" destOrd="0" presId="urn:microsoft.com/office/officeart/2005/8/layout/process5"/>
    <dgm:cxn modelId="{1D969B35-3828-411B-BFA8-07D9FC47D6C2}" type="presParOf" srcId="{87F32DF9-D4C0-4246-B21E-708C81007B03}" destId="{4E3D7D5A-71A4-4FB0-8144-D7D3EF5C70E0}" srcOrd="0" destOrd="0" presId="urn:microsoft.com/office/officeart/2005/8/layout/process5"/>
    <dgm:cxn modelId="{27357E10-E198-4BBB-8116-07D1F9D441B9}" type="presParOf" srcId="{562F2DDC-E964-4758-9DD2-21152D8637E8}" destId="{2916F50D-75D3-4252-BFB8-89D53D1B6C38}" srcOrd="4" destOrd="0" presId="urn:microsoft.com/office/officeart/2005/8/layout/process5"/>
    <dgm:cxn modelId="{F378C14A-6485-46E2-9F93-A2853060E65E}" type="presParOf" srcId="{562F2DDC-E964-4758-9DD2-21152D8637E8}" destId="{25FBA0EC-2E1E-4B69-A88E-C29852ABF8A1}" srcOrd="5" destOrd="0" presId="urn:microsoft.com/office/officeart/2005/8/layout/process5"/>
    <dgm:cxn modelId="{394884B6-2196-421F-B680-345F99DBB372}" type="presParOf" srcId="{25FBA0EC-2E1E-4B69-A88E-C29852ABF8A1}" destId="{5D9BA4D1-D7E1-423D-B028-426F8E9F1DF6}" srcOrd="0" destOrd="0" presId="urn:microsoft.com/office/officeart/2005/8/layout/process5"/>
    <dgm:cxn modelId="{35E28566-DEF5-4F44-8348-7DC963B01B54}" type="presParOf" srcId="{562F2DDC-E964-4758-9DD2-21152D8637E8}" destId="{7E91EF3B-0279-48E1-A456-1FB5F6FB1D18}" srcOrd="6" destOrd="0" presId="urn:microsoft.com/office/officeart/2005/8/layout/process5"/>
    <dgm:cxn modelId="{45F49CDA-FD70-4E7F-9039-EB9125E8D6EB}" type="presParOf" srcId="{562F2DDC-E964-4758-9DD2-21152D8637E8}" destId="{E817A62B-B429-4580-BB1E-4FE59C8FD988}" srcOrd="7" destOrd="0" presId="urn:microsoft.com/office/officeart/2005/8/layout/process5"/>
    <dgm:cxn modelId="{727CB092-2E8A-4FC6-ADF6-C3D1F9094883}" type="presParOf" srcId="{E817A62B-B429-4580-BB1E-4FE59C8FD988}" destId="{5EB3C7E6-1A45-46B9-97F9-0320942783BF}" srcOrd="0" destOrd="0" presId="urn:microsoft.com/office/officeart/2005/8/layout/process5"/>
    <dgm:cxn modelId="{FB996886-09F1-4E69-BBF2-178AE622078F}" type="presParOf" srcId="{562F2DDC-E964-4758-9DD2-21152D8637E8}" destId="{CFAAB799-0D3D-48E1-8A4B-B5C429374254}" srcOrd="8"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D03C75-489B-4970-BE8B-0AC0F23B90EE}"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FFF4303D-3041-4ED8-8918-AF7986D8674B}">
      <dgm:prSet/>
      <dgm:spPr/>
      <dgm:t>
        <a:bodyPr/>
        <a:lstStyle/>
        <a:p>
          <a:r>
            <a:rPr lang="pt-BR"/>
            <a:t>Perigo de </a:t>
          </a:r>
          <a:r>
            <a:rPr lang="pt-BR" err="1"/>
            <a:t>tecnocratização</a:t>
          </a:r>
          <a:r>
            <a:rPr lang="pt-BR"/>
            <a:t> da equidade, na qual desigualdades complexas são reduzidas a indicadores isolados; </a:t>
          </a:r>
          <a:endParaRPr lang="en-US"/>
        </a:p>
      </dgm:t>
    </dgm:pt>
    <dgm:pt modelId="{61E43027-8845-430E-8FB7-9F5864396312}" type="parTrans" cxnId="{F995D1C5-52F8-4C5A-9347-277EC47579CC}">
      <dgm:prSet/>
      <dgm:spPr/>
      <dgm:t>
        <a:bodyPr/>
        <a:lstStyle/>
        <a:p>
          <a:endParaRPr lang="en-US"/>
        </a:p>
      </dgm:t>
    </dgm:pt>
    <dgm:pt modelId="{2803374C-01D7-4421-A32F-92103A7F15CB}" type="sibTrans" cxnId="{F995D1C5-52F8-4C5A-9347-277EC47579CC}">
      <dgm:prSet/>
      <dgm:spPr/>
      <dgm:t>
        <a:bodyPr/>
        <a:lstStyle/>
        <a:p>
          <a:endParaRPr lang="en-US"/>
        </a:p>
      </dgm:t>
    </dgm:pt>
    <dgm:pt modelId="{2FAAB0D2-9265-4733-B3CF-945AB8382133}">
      <dgm:prSet/>
      <dgm:spPr/>
      <dgm:t>
        <a:bodyPr/>
        <a:lstStyle/>
        <a:p>
          <a:r>
            <a:rPr lang="pt-BR"/>
            <a:t>Dependência de bases de dados que podem estar incompletas, desatualizadas ou assimetricamente disponíveis;</a:t>
          </a:r>
          <a:endParaRPr lang="en-US"/>
        </a:p>
      </dgm:t>
    </dgm:pt>
    <dgm:pt modelId="{28A14A02-925F-4AD9-9246-49EAEB23A7E3}" type="parTrans" cxnId="{2AB0E548-E6E4-4B77-9B90-E8F440D25E56}">
      <dgm:prSet/>
      <dgm:spPr/>
      <dgm:t>
        <a:bodyPr/>
        <a:lstStyle/>
        <a:p>
          <a:endParaRPr lang="en-US"/>
        </a:p>
      </dgm:t>
    </dgm:pt>
    <dgm:pt modelId="{554C89D1-2585-4F2C-B998-24D7ACB6337C}" type="sibTrans" cxnId="{2AB0E548-E6E4-4B77-9B90-E8F440D25E56}">
      <dgm:prSet/>
      <dgm:spPr/>
      <dgm:t>
        <a:bodyPr/>
        <a:lstStyle/>
        <a:p>
          <a:endParaRPr lang="en-US"/>
        </a:p>
      </dgm:t>
    </dgm:pt>
    <dgm:pt modelId="{E33C7A24-9D3E-4EA1-BA89-AC599227BED3}">
      <dgm:prSet/>
      <dgm:spPr/>
      <dgm:t>
        <a:bodyPr/>
        <a:lstStyle/>
        <a:p>
          <a:r>
            <a:rPr lang="pt-BR"/>
            <a:t>Necessidade de combinar análises quantitativas com interpretações qualitativas.</a:t>
          </a:r>
          <a:endParaRPr lang="en-US"/>
        </a:p>
      </dgm:t>
    </dgm:pt>
    <dgm:pt modelId="{D4A684C9-8338-4ACA-B9B7-F8AB801236FA}" type="parTrans" cxnId="{D26103BF-FC8A-4E10-B951-0A008035C07A}">
      <dgm:prSet/>
      <dgm:spPr/>
      <dgm:t>
        <a:bodyPr/>
        <a:lstStyle/>
        <a:p>
          <a:endParaRPr lang="en-US"/>
        </a:p>
      </dgm:t>
    </dgm:pt>
    <dgm:pt modelId="{CD9C7094-93BA-416B-9232-A845F9BC7774}" type="sibTrans" cxnId="{D26103BF-FC8A-4E10-B951-0A008035C07A}">
      <dgm:prSet/>
      <dgm:spPr/>
      <dgm:t>
        <a:bodyPr/>
        <a:lstStyle/>
        <a:p>
          <a:endParaRPr lang="en-US"/>
        </a:p>
      </dgm:t>
    </dgm:pt>
    <dgm:pt modelId="{7A92CFAA-A9E2-4E24-899E-CED5260AA5E8}" type="pres">
      <dgm:prSet presAssocID="{84D03C75-489B-4970-BE8B-0AC0F23B90EE}" presName="vert0" presStyleCnt="0">
        <dgm:presLayoutVars>
          <dgm:dir/>
          <dgm:animOne val="branch"/>
          <dgm:animLvl val="lvl"/>
        </dgm:presLayoutVars>
      </dgm:prSet>
      <dgm:spPr/>
      <dgm:t>
        <a:bodyPr/>
        <a:lstStyle/>
        <a:p>
          <a:endParaRPr lang="pt-BR"/>
        </a:p>
      </dgm:t>
    </dgm:pt>
    <dgm:pt modelId="{84F76233-997E-4432-8EE5-79C27AAA77F7}" type="pres">
      <dgm:prSet presAssocID="{FFF4303D-3041-4ED8-8918-AF7986D8674B}" presName="thickLine" presStyleLbl="alignNode1" presStyleIdx="0" presStyleCnt="3"/>
      <dgm:spPr/>
    </dgm:pt>
    <dgm:pt modelId="{274AFFD5-0DA1-4648-97B2-70AF34C7F644}" type="pres">
      <dgm:prSet presAssocID="{FFF4303D-3041-4ED8-8918-AF7986D8674B}" presName="horz1" presStyleCnt="0"/>
      <dgm:spPr/>
    </dgm:pt>
    <dgm:pt modelId="{6A3E7697-3CFC-4AA9-927B-FBD33E9DA8C4}" type="pres">
      <dgm:prSet presAssocID="{FFF4303D-3041-4ED8-8918-AF7986D8674B}" presName="tx1" presStyleLbl="revTx" presStyleIdx="0" presStyleCnt="3"/>
      <dgm:spPr/>
      <dgm:t>
        <a:bodyPr/>
        <a:lstStyle/>
        <a:p>
          <a:endParaRPr lang="pt-BR"/>
        </a:p>
      </dgm:t>
    </dgm:pt>
    <dgm:pt modelId="{32302E3C-2B71-4923-ADD4-1130D1A364BA}" type="pres">
      <dgm:prSet presAssocID="{FFF4303D-3041-4ED8-8918-AF7986D8674B}" presName="vert1" presStyleCnt="0"/>
      <dgm:spPr/>
    </dgm:pt>
    <dgm:pt modelId="{ABE1B0EB-4D98-4A58-BBE3-303706F77A37}" type="pres">
      <dgm:prSet presAssocID="{2FAAB0D2-9265-4733-B3CF-945AB8382133}" presName="thickLine" presStyleLbl="alignNode1" presStyleIdx="1" presStyleCnt="3"/>
      <dgm:spPr/>
    </dgm:pt>
    <dgm:pt modelId="{2C6C3FE5-0255-4781-942C-D58C5DF4BDA1}" type="pres">
      <dgm:prSet presAssocID="{2FAAB0D2-9265-4733-B3CF-945AB8382133}" presName="horz1" presStyleCnt="0"/>
      <dgm:spPr/>
    </dgm:pt>
    <dgm:pt modelId="{03F0B297-DFB5-4850-B03A-D7C9224EEE51}" type="pres">
      <dgm:prSet presAssocID="{2FAAB0D2-9265-4733-B3CF-945AB8382133}" presName="tx1" presStyleLbl="revTx" presStyleIdx="1" presStyleCnt="3"/>
      <dgm:spPr/>
      <dgm:t>
        <a:bodyPr/>
        <a:lstStyle/>
        <a:p>
          <a:endParaRPr lang="pt-BR"/>
        </a:p>
      </dgm:t>
    </dgm:pt>
    <dgm:pt modelId="{C3D291DB-4B6B-48A1-80C3-5EDB56E2B8DC}" type="pres">
      <dgm:prSet presAssocID="{2FAAB0D2-9265-4733-B3CF-945AB8382133}" presName="vert1" presStyleCnt="0"/>
      <dgm:spPr/>
    </dgm:pt>
    <dgm:pt modelId="{9EEC62DE-F9E1-4E3F-BF67-05EAB4E23853}" type="pres">
      <dgm:prSet presAssocID="{E33C7A24-9D3E-4EA1-BA89-AC599227BED3}" presName="thickLine" presStyleLbl="alignNode1" presStyleIdx="2" presStyleCnt="3"/>
      <dgm:spPr/>
    </dgm:pt>
    <dgm:pt modelId="{B73D8F76-2C74-496F-8F31-3EB8825D3C7B}" type="pres">
      <dgm:prSet presAssocID="{E33C7A24-9D3E-4EA1-BA89-AC599227BED3}" presName="horz1" presStyleCnt="0"/>
      <dgm:spPr/>
    </dgm:pt>
    <dgm:pt modelId="{C268A225-02FA-4032-96FD-14022280F90F}" type="pres">
      <dgm:prSet presAssocID="{E33C7A24-9D3E-4EA1-BA89-AC599227BED3}" presName="tx1" presStyleLbl="revTx" presStyleIdx="2" presStyleCnt="3"/>
      <dgm:spPr/>
      <dgm:t>
        <a:bodyPr/>
        <a:lstStyle/>
        <a:p>
          <a:endParaRPr lang="pt-BR"/>
        </a:p>
      </dgm:t>
    </dgm:pt>
    <dgm:pt modelId="{27F44B0B-DEDF-4EFB-8014-81B848842E83}" type="pres">
      <dgm:prSet presAssocID="{E33C7A24-9D3E-4EA1-BA89-AC599227BED3}" presName="vert1" presStyleCnt="0"/>
      <dgm:spPr/>
    </dgm:pt>
  </dgm:ptLst>
  <dgm:cxnLst>
    <dgm:cxn modelId="{8B8D047E-E776-49CF-9E72-3BBB27EDA8A2}" type="presOf" srcId="{2FAAB0D2-9265-4733-B3CF-945AB8382133}" destId="{03F0B297-DFB5-4850-B03A-D7C9224EEE51}" srcOrd="0" destOrd="0" presId="urn:microsoft.com/office/officeart/2008/layout/LinedList"/>
    <dgm:cxn modelId="{0E84AE2F-0838-4F95-BD52-544E45EAC137}" type="presOf" srcId="{E33C7A24-9D3E-4EA1-BA89-AC599227BED3}" destId="{C268A225-02FA-4032-96FD-14022280F90F}" srcOrd="0" destOrd="0" presId="urn:microsoft.com/office/officeart/2008/layout/LinedList"/>
    <dgm:cxn modelId="{A76578E4-A5F4-44D8-B2AD-180BCD676EC2}" type="presOf" srcId="{84D03C75-489B-4970-BE8B-0AC0F23B90EE}" destId="{7A92CFAA-A9E2-4E24-899E-CED5260AA5E8}" srcOrd="0" destOrd="0" presId="urn:microsoft.com/office/officeart/2008/layout/LinedList"/>
    <dgm:cxn modelId="{D26103BF-FC8A-4E10-B951-0A008035C07A}" srcId="{84D03C75-489B-4970-BE8B-0AC0F23B90EE}" destId="{E33C7A24-9D3E-4EA1-BA89-AC599227BED3}" srcOrd="2" destOrd="0" parTransId="{D4A684C9-8338-4ACA-B9B7-F8AB801236FA}" sibTransId="{CD9C7094-93BA-416B-9232-A845F9BC7774}"/>
    <dgm:cxn modelId="{2AB0E548-E6E4-4B77-9B90-E8F440D25E56}" srcId="{84D03C75-489B-4970-BE8B-0AC0F23B90EE}" destId="{2FAAB0D2-9265-4733-B3CF-945AB8382133}" srcOrd="1" destOrd="0" parTransId="{28A14A02-925F-4AD9-9246-49EAEB23A7E3}" sibTransId="{554C89D1-2585-4F2C-B998-24D7ACB6337C}"/>
    <dgm:cxn modelId="{273CE56E-0D8F-4D22-BB7F-D534B0D1E511}" type="presOf" srcId="{FFF4303D-3041-4ED8-8918-AF7986D8674B}" destId="{6A3E7697-3CFC-4AA9-927B-FBD33E9DA8C4}" srcOrd="0" destOrd="0" presId="urn:microsoft.com/office/officeart/2008/layout/LinedList"/>
    <dgm:cxn modelId="{F995D1C5-52F8-4C5A-9347-277EC47579CC}" srcId="{84D03C75-489B-4970-BE8B-0AC0F23B90EE}" destId="{FFF4303D-3041-4ED8-8918-AF7986D8674B}" srcOrd="0" destOrd="0" parTransId="{61E43027-8845-430E-8FB7-9F5864396312}" sibTransId="{2803374C-01D7-4421-A32F-92103A7F15CB}"/>
    <dgm:cxn modelId="{126B11BB-3DEE-471D-AE8F-558D0DF225DE}" type="presParOf" srcId="{7A92CFAA-A9E2-4E24-899E-CED5260AA5E8}" destId="{84F76233-997E-4432-8EE5-79C27AAA77F7}" srcOrd="0" destOrd="0" presId="urn:microsoft.com/office/officeart/2008/layout/LinedList"/>
    <dgm:cxn modelId="{20C19EAD-C636-46C6-849A-CFCED3F7A35E}" type="presParOf" srcId="{7A92CFAA-A9E2-4E24-899E-CED5260AA5E8}" destId="{274AFFD5-0DA1-4648-97B2-70AF34C7F644}" srcOrd="1" destOrd="0" presId="urn:microsoft.com/office/officeart/2008/layout/LinedList"/>
    <dgm:cxn modelId="{FE316581-8B9C-4962-8901-E1FE7117CBDC}" type="presParOf" srcId="{274AFFD5-0DA1-4648-97B2-70AF34C7F644}" destId="{6A3E7697-3CFC-4AA9-927B-FBD33E9DA8C4}" srcOrd="0" destOrd="0" presId="urn:microsoft.com/office/officeart/2008/layout/LinedList"/>
    <dgm:cxn modelId="{D34BB049-4C38-4BDE-8273-A00635527EC0}" type="presParOf" srcId="{274AFFD5-0DA1-4648-97B2-70AF34C7F644}" destId="{32302E3C-2B71-4923-ADD4-1130D1A364BA}" srcOrd="1" destOrd="0" presId="urn:microsoft.com/office/officeart/2008/layout/LinedList"/>
    <dgm:cxn modelId="{FA17E6D0-1D84-47E5-AB6A-D35BACAB045D}" type="presParOf" srcId="{7A92CFAA-A9E2-4E24-899E-CED5260AA5E8}" destId="{ABE1B0EB-4D98-4A58-BBE3-303706F77A37}" srcOrd="2" destOrd="0" presId="urn:microsoft.com/office/officeart/2008/layout/LinedList"/>
    <dgm:cxn modelId="{57BEA0B2-7623-4427-9B7B-6605508A94E6}" type="presParOf" srcId="{7A92CFAA-A9E2-4E24-899E-CED5260AA5E8}" destId="{2C6C3FE5-0255-4781-942C-D58C5DF4BDA1}" srcOrd="3" destOrd="0" presId="urn:microsoft.com/office/officeart/2008/layout/LinedList"/>
    <dgm:cxn modelId="{D0B47CA2-5E1B-4673-8651-F6256576D09B}" type="presParOf" srcId="{2C6C3FE5-0255-4781-942C-D58C5DF4BDA1}" destId="{03F0B297-DFB5-4850-B03A-D7C9224EEE51}" srcOrd="0" destOrd="0" presId="urn:microsoft.com/office/officeart/2008/layout/LinedList"/>
    <dgm:cxn modelId="{35264B88-1230-434C-9777-88D5950E8E91}" type="presParOf" srcId="{2C6C3FE5-0255-4781-942C-D58C5DF4BDA1}" destId="{C3D291DB-4B6B-48A1-80C3-5EDB56E2B8DC}" srcOrd="1" destOrd="0" presId="urn:microsoft.com/office/officeart/2008/layout/LinedList"/>
    <dgm:cxn modelId="{3053493D-D694-4803-A4C1-11F23AA4F33F}" type="presParOf" srcId="{7A92CFAA-A9E2-4E24-899E-CED5260AA5E8}" destId="{9EEC62DE-F9E1-4E3F-BF67-05EAB4E23853}" srcOrd="4" destOrd="0" presId="urn:microsoft.com/office/officeart/2008/layout/LinedList"/>
    <dgm:cxn modelId="{85143FA7-AF1D-4CE3-8CB8-CD9D4BDC53C1}" type="presParOf" srcId="{7A92CFAA-A9E2-4E24-899E-CED5260AA5E8}" destId="{B73D8F76-2C74-496F-8F31-3EB8825D3C7B}" srcOrd="5" destOrd="0" presId="urn:microsoft.com/office/officeart/2008/layout/LinedList"/>
    <dgm:cxn modelId="{8FF43E71-569A-4A4E-B942-E97636EBB438}" type="presParOf" srcId="{B73D8F76-2C74-496F-8F31-3EB8825D3C7B}" destId="{C268A225-02FA-4032-96FD-14022280F90F}" srcOrd="0" destOrd="0" presId="urn:microsoft.com/office/officeart/2008/layout/LinedList"/>
    <dgm:cxn modelId="{54175BD0-05EC-4EE0-AF27-ED2520DAF4FA}" type="presParOf" srcId="{B73D8F76-2C74-496F-8F31-3EB8825D3C7B}" destId="{27F44B0B-DEDF-4EFB-8014-81B848842E8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CC8AE0-7B13-49EB-9EA0-85AD14A0DD03}">
      <dsp:nvSpPr>
        <dsp:cNvPr id="0" name=""/>
        <dsp:cNvSpPr/>
      </dsp:nvSpPr>
      <dsp:spPr>
        <a:xfrm>
          <a:off x="1000" y="544413"/>
          <a:ext cx="3511658" cy="22299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D6E0F2-194C-48ED-8BED-802DEA330B9E}">
      <dsp:nvSpPr>
        <dsp:cNvPr id="0" name=""/>
        <dsp:cNvSpPr/>
      </dsp:nvSpPr>
      <dsp:spPr>
        <a:xfrm>
          <a:off x="391184" y="915088"/>
          <a:ext cx="3511658" cy="22299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pt-BR" sz="4900" kern="1200"/>
            <a:t>Abordagem qualitativa</a:t>
          </a:r>
          <a:endParaRPr lang="en-US" sz="4900" kern="1200"/>
        </a:p>
      </dsp:txBody>
      <dsp:txXfrm>
        <a:off x="456496" y="980400"/>
        <a:ext cx="3381034" cy="2099279"/>
      </dsp:txXfrm>
    </dsp:sp>
    <dsp:sp modelId="{ADDEC42E-9B9C-4B86-9B87-E9A524E27270}">
      <dsp:nvSpPr>
        <dsp:cNvPr id="0" name=""/>
        <dsp:cNvSpPr/>
      </dsp:nvSpPr>
      <dsp:spPr>
        <a:xfrm>
          <a:off x="4293027" y="544413"/>
          <a:ext cx="3511658" cy="22299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69B1D0-4414-45A0-B9FB-4BB10DE73516}">
      <dsp:nvSpPr>
        <dsp:cNvPr id="0" name=""/>
        <dsp:cNvSpPr/>
      </dsp:nvSpPr>
      <dsp:spPr>
        <a:xfrm>
          <a:off x="4683211" y="915088"/>
          <a:ext cx="3511658" cy="22299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t-BR" sz="2000" kern="1200"/>
            <a:t>Análise documental de relatórios de auditorias, acórdãos, votos, decisões e publicações técnico-normativas, como referenciais teóricos, guias e manuais </a:t>
          </a:r>
          <a:endParaRPr lang="en-US" sz="2000" kern="1200"/>
        </a:p>
      </dsp:txBody>
      <dsp:txXfrm>
        <a:off x="4748523" y="980400"/>
        <a:ext cx="3381034" cy="20992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86E04F-451A-4A98-8FDD-2BB5FA739B63}">
      <dsp:nvSpPr>
        <dsp:cNvPr id="0" name=""/>
        <dsp:cNvSpPr/>
      </dsp:nvSpPr>
      <dsp:spPr>
        <a:xfrm>
          <a:off x="1000" y="544413"/>
          <a:ext cx="3511658" cy="22299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A41E48-E7DB-4CD5-BBEA-2F6F81E6F631}">
      <dsp:nvSpPr>
        <dsp:cNvPr id="0" name=""/>
        <dsp:cNvSpPr/>
      </dsp:nvSpPr>
      <dsp:spPr>
        <a:xfrm>
          <a:off x="391184" y="915088"/>
          <a:ext cx="3511658" cy="22299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pt-BR" sz="3000" kern="1200"/>
            <a:t>“Para quem a organização é eficiente ou econômica?”</a:t>
          </a:r>
          <a:endParaRPr lang="en-US" sz="3000" kern="1200"/>
        </a:p>
      </dsp:txBody>
      <dsp:txXfrm>
        <a:off x="456496" y="980400"/>
        <a:ext cx="3381034" cy="2099279"/>
      </dsp:txXfrm>
    </dsp:sp>
    <dsp:sp modelId="{ED46D8F3-07CA-4530-B1A0-A16AC736EEEA}">
      <dsp:nvSpPr>
        <dsp:cNvPr id="0" name=""/>
        <dsp:cNvSpPr/>
      </dsp:nvSpPr>
      <dsp:spPr>
        <a:xfrm>
          <a:off x="4293027" y="544413"/>
          <a:ext cx="3511658" cy="22299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3329F3-A2E7-4C14-A23B-9CF9ABD3906E}">
      <dsp:nvSpPr>
        <dsp:cNvPr id="0" name=""/>
        <dsp:cNvSpPr/>
      </dsp:nvSpPr>
      <dsp:spPr>
        <a:xfrm>
          <a:off x="4683211" y="915088"/>
          <a:ext cx="3511658" cy="22299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pt-BR" sz="3000" kern="1200"/>
            <a:t>“Para quem os serviços são prestados de forma justa?”</a:t>
          </a:r>
          <a:endParaRPr lang="en-US" sz="3000" kern="1200"/>
        </a:p>
      </dsp:txBody>
      <dsp:txXfrm>
        <a:off x="4748523" y="980400"/>
        <a:ext cx="3381034" cy="20992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26CA5C-ACB6-481C-8412-5E90E460F57F}">
      <dsp:nvSpPr>
        <dsp:cNvPr id="0" name=""/>
        <dsp:cNvSpPr/>
      </dsp:nvSpPr>
      <dsp:spPr>
        <a:xfrm>
          <a:off x="0" y="1294441"/>
          <a:ext cx="5000124" cy="1216800"/>
        </a:xfrm>
        <a:prstGeom prst="roundRect">
          <a:avLst/>
        </a:prstGeom>
        <a:solidFill>
          <a:schemeClr val="accent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pt-BR" sz="2400" kern="1200"/>
            <a:t>Tradicionalmente, as auditorias de desempenho analisam: </a:t>
          </a:r>
          <a:endParaRPr lang="en-US" sz="2400" kern="1200"/>
        </a:p>
      </dsp:txBody>
      <dsp:txXfrm>
        <a:off x="59399" y="1353840"/>
        <a:ext cx="4881326" cy="1098002"/>
      </dsp:txXfrm>
    </dsp:sp>
    <dsp:sp modelId="{FAD5F69C-3249-48DA-AA2E-705287C9EA93}">
      <dsp:nvSpPr>
        <dsp:cNvPr id="0" name=""/>
        <dsp:cNvSpPr/>
      </dsp:nvSpPr>
      <dsp:spPr>
        <a:xfrm>
          <a:off x="0" y="2511241"/>
          <a:ext cx="5000124" cy="1648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754"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pt-BR" sz="2400" kern="1200"/>
            <a:t>eficiência;</a:t>
          </a:r>
          <a:endParaRPr lang="en-US" sz="2400" kern="1200"/>
        </a:p>
        <a:p>
          <a:pPr marL="228600" lvl="1" indent="-228600" algn="l" defTabSz="1066800">
            <a:lnSpc>
              <a:spcPct val="90000"/>
            </a:lnSpc>
            <a:spcBef>
              <a:spcPct val="0"/>
            </a:spcBef>
            <a:spcAft>
              <a:spcPct val="20000"/>
            </a:spcAft>
            <a:buChar char="••"/>
          </a:pPr>
          <a:r>
            <a:rPr lang="pt-BR" sz="2400" kern="1200"/>
            <a:t>eficácia;</a:t>
          </a:r>
          <a:endParaRPr lang="en-US" sz="2400" kern="1200"/>
        </a:p>
        <a:p>
          <a:pPr marL="228600" lvl="1" indent="-228600" algn="l" defTabSz="1066800">
            <a:lnSpc>
              <a:spcPct val="90000"/>
            </a:lnSpc>
            <a:spcBef>
              <a:spcPct val="0"/>
            </a:spcBef>
            <a:spcAft>
              <a:spcPct val="20000"/>
            </a:spcAft>
            <a:buChar char="••"/>
          </a:pPr>
          <a:r>
            <a:rPr lang="pt-BR" sz="2400" kern="1200"/>
            <a:t>economicidade;</a:t>
          </a:r>
          <a:endParaRPr lang="en-US" sz="2400" kern="1200"/>
        </a:p>
        <a:p>
          <a:pPr marL="228600" lvl="1" indent="-228600" algn="l" defTabSz="1066800">
            <a:lnSpc>
              <a:spcPct val="90000"/>
            </a:lnSpc>
            <a:spcBef>
              <a:spcPct val="0"/>
            </a:spcBef>
            <a:spcAft>
              <a:spcPct val="20000"/>
            </a:spcAft>
            <a:buChar char="••"/>
          </a:pPr>
          <a:r>
            <a:rPr lang="pt-BR" sz="2400" kern="1200"/>
            <a:t>efetividade.</a:t>
          </a:r>
          <a:endParaRPr lang="en-US" sz="2400" kern="1200"/>
        </a:p>
      </dsp:txBody>
      <dsp:txXfrm>
        <a:off x="0" y="2511241"/>
        <a:ext cx="5000124" cy="16482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56DC8A-69D3-4D9A-B23E-81F13D397BEC}">
      <dsp:nvSpPr>
        <dsp:cNvPr id="0" name=""/>
        <dsp:cNvSpPr/>
      </dsp:nvSpPr>
      <dsp:spPr>
        <a:xfrm>
          <a:off x="932" y="172459"/>
          <a:ext cx="1988043" cy="119282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100000"/>
            </a:lnSpc>
            <a:spcBef>
              <a:spcPct val="0"/>
            </a:spcBef>
            <a:spcAft>
              <a:spcPct val="35000"/>
            </a:spcAft>
          </a:pPr>
          <a:r>
            <a:rPr lang="pt-BR" sz="1300" b="1" kern="1200"/>
            <a:t>AMOSTRA POR RELEVÂNCIA TEMÁTICA</a:t>
          </a:r>
          <a:r>
            <a:rPr lang="pt-BR" sz="1300" kern="1200"/>
            <a:t>, considerando:</a:t>
          </a:r>
          <a:endParaRPr lang="en-US" sz="1300" kern="1200"/>
        </a:p>
      </dsp:txBody>
      <dsp:txXfrm>
        <a:off x="35869" y="207396"/>
        <a:ext cx="1918169" cy="1122951"/>
      </dsp:txXfrm>
    </dsp:sp>
    <dsp:sp modelId="{053DE0CA-B408-43E1-858D-5414BB0122A1}">
      <dsp:nvSpPr>
        <dsp:cNvPr id="0" name=""/>
        <dsp:cNvSpPr/>
      </dsp:nvSpPr>
      <dsp:spPr>
        <a:xfrm>
          <a:off x="2163923" y="522355"/>
          <a:ext cx="421465" cy="493034"/>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a:off x="2163923" y="620962"/>
        <a:ext cx="295026" cy="295820"/>
      </dsp:txXfrm>
    </dsp:sp>
    <dsp:sp modelId="{0B9D83C2-07FB-4EDE-95A8-5135FC9ED3B2}">
      <dsp:nvSpPr>
        <dsp:cNvPr id="0" name=""/>
        <dsp:cNvSpPr/>
      </dsp:nvSpPr>
      <dsp:spPr>
        <a:xfrm>
          <a:off x="2784192" y="172459"/>
          <a:ext cx="1988043" cy="119282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100000"/>
            </a:lnSpc>
            <a:spcBef>
              <a:spcPct val="0"/>
            </a:spcBef>
            <a:spcAft>
              <a:spcPct val="35000"/>
            </a:spcAft>
          </a:pPr>
          <a:r>
            <a:rPr lang="pt-BR" sz="1300" kern="1200">
              <a:latin typeface="Calibri"/>
            </a:rPr>
            <a:t>Incidência</a:t>
          </a:r>
          <a:r>
            <a:rPr lang="pt-BR" sz="1300" kern="1200"/>
            <a:t> sobre políticas públicas com potencial impacto sobre direitos sociais</a:t>
          </a:r>
          <a:endParaRPr lang="en-US" sz="1300" kern="1200"/>
        </a:p>
      </dsp:txBody>
      <dsp:txXfrm>
        <a:off x="2819129" y="207396"/>
        <a:ext cx="1918169" cy="1122951"/>
      </dsp:txXfrm>
    </dsp:sp>
    <dsp:sp modelId="{87F32DF9-D4C0-4246-B21E-708C81007B03}">
      <dsp:nvSpPr>
        <dsp:cNvPr id="0" name=""/>
        <dsp:cNvSpPr/>
      </dsp:nvSpPr>
      <dsp:spPr>
        <a:xfrm rot="5400000">
          <a:off x="3567481" y="1504448"/>
          <a:ext cx="421465" cy="493034"/>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5400000">
        <a:off x="3630304" y="1540233"/>
        <a:ext cx="295820" cy="295026"/>
      </dsp:txXfrm>
    </dsp:sp>
    <dsp:sp modelId="{2916F50D-75D3-4252-BFB8-89D53D1B6C38}">
      <dsp:nvSpPr>
        <dsp:cNvPr id="0" name=""/>
        <dsp:cNvSpPr/>
      </dsp:nvSpPr>
      <dsp:spPr>
        <a:xfrm>
          <a:off x="2784192" y="2160503"/>
          <a:ext cx="1988043" cy="119282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rtl="0">
            <a:lnSpc>
              <a:spcPct val="90000"/>
            </a:lnSpc>
            <a:spcBef>
              <a:spcPct val="0"/>
            </a:spcBef>
            <a:spcAft>
              <a:spcPct val="35000"/>
            </a:spcAft>
          </a:pPr>
          <a:r>
            <a:rPr lang="pt-BR" sz="1300" kern="1200">
              <a:latin typeface="Calibri"/>
            </a:rPr>
            <a:t>Existência </a:t>
          </a:r>
          <a:r>
            <a:rPr lang="pt-BR" sz="1300" kern="1200"/>
            <a:t>de avaliação de resultados, cobertura ou focalização distributiva</a:t>
          </a:r>
          <a:endParaRPr lang="en-US" sz="1300" kern="1200"/>
        </a:p>
      </dsp:txBody>
      <dsp:txXfrm>
        <a:off x="2819129" y="2195440"/>
        <a:ext cx="1918169" cy="1122951"/>
      </dsp:txXfrm>
    </dsp:sp>
    <dsp:sp modelId="{25FBA0EC-2E1E-4B69-A88E-C29852ABF8A1}">
      <dsp:nvSpPr>
        <dsp:cNvPr id="0" name=""/>
        <dsp:cNvSpPr/>
      </dsp:nvSpPr>
      <dsp:spPr>
        <a:xfrm rot="10800000">
          <a:off x="2187779" y="2510398"/>
          <a:ext cx="421465" cy="493034"/>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2314218" y="2609005"/>
        <a:ext cx="295026" cy="295820"/>
      </dsp:txXfrm>
    </dsp:sp>
    <dsp:sp modelId="{7E91EF3B-0279-48E1-A456-1FB5F6FB1D18}">
      <dsp:nvSpPr>
        <dsp:cNvPr id="0" name=""/>
        <dsp:cNvSpPr/>
      </dsp:nvSpPr>
      <dsp:spPr>
        <a:xfrm>
          <a:off x="932" y="2160503"/>
          <a:ext cx="1988043" cy="119282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100000"/>
            </a:lnSpc>
            <a:spcBef>
              <a:spcPct val="0"/>
            </a:spcBef>
            <a:spcAft>
              <a:spcPct val="35000"/>
            </a:spcAft>
          </a:pPr>
          <a:r>
            <a:rPr lang="pt-BR" sz="1300" kern="1200">
              <a:latin typeface="Calibri"/>
            </a:rPr>
            <a:t>Uso</a:t>
          </a:r>
          <a:r>
            <a:rPr lang="pt-BR" sz="1300" kern="1200"/>
            <a:t> explícito – ou identificação da ausência – de dados desagregados por marcadores sociais</a:t>
          </a:r>
          <a:endParaRPr lang="en-US" sz="1300" kern="1200"/>
        </a:p>
      </dsp:txBody>
      <dsp:txXfrm>
        <a:off x="35869" y="2195440"/>
        <a:ext cx="1918169" cy="1122951"/>
      </dsp:txXfrm>
    </dsp:sp>
    <dsp:sp modelId="{E817A62B-B429-4580-BB1E-4FE59C8FD988}">
      <dsp:nvSpPr>
        <dsp:cNvPr id="0" name=""/>
        <dsp:cNvSpPr/>
      </dsp:nvSpPr>
      <dsp:spPr>
        <a:xfrm rot="5400000">
          <a:off x="784221" y="3492491"/>
          <a:ext cx="421465" cy="493034"/>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rot="-5400000">
        <a:off x="847044" y="3528276"/>
        <a:ext cx="295820" cy="295026"/>
      </dsp:txXfrm>
    </dsp:sp>
    <dsp:sp modelId="{CFAAB799-0D3D-48E1-8A4B-B5C429374254}">
      <dsp:nvSpPr>
        <dsp:cNvPr id="0" name=""/>
        <dsp:cNvSpPr/>
      </dsp:nvSpPr>
      <dsp:spPr>
        <a:xfrm>
          <a:off x="932" y="4148546"/>
          <a:ext cx="1988043" cy="119282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100000"/>
            </a:lnSpc>
            <a:spcBef>
              <a:spcPct val="0"/>
            </a:spcBef>
            <a:spcAft>
              <a:spcPct val="35000"/>
            </a:spcAft>
          </a:pPr>
          <a:r>
            <a:rPr lang="pt-BR" sz="1300" kern="1200">
              <a:latin typeface="Calibri"/>
            </a:rPr>
            <a:t>Disponibilidade</a:t>
          </a:r>
          <a:r>
            <a:rPr lang="pt-BR" sz="1300" kern="1200"/>
            <a:t> de relatório público contendo descrição metodológica suficiente para análise interpretativa</a:t>
          </a:r>
          <a:endParaRPr lang="en-US" sz="1300" kern="1200"/>
        </a:p>
      </dsp:txBody>
      <dsp:txXfrm>
        <a:off x="35869" y="4183483"/>
        <a:ext cx="1918169" cy="11229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76233-997E-4432-8EE5-79C27AAA77F7}">
      <dsp:nvSpPr>
        <dsp:cNvPr id="0" name=""/>
        <dsp:cNvSpPr/>
      </dsp:nvSpPr>
      <dsp:spPr>
        <a:xfrm>
          <a:off x="0" y="2585"/>
          <a:ext cx="436138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3E7697-3CFC-4AA9-927B-FBD33E9DA8C4}">
      <dsp:nvSpPr>
        <dsp:cNvPr id="0" name=""/>
        <dsp:cNvSpPr/>
      </dsp:nvSpPr>
      <dsp:spPr>
        <a:xfrm>
          <a:off x="0" y="2585"/>
          <a:ext cx="4361380" cy="1763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pt-BR" sz="2400" kern="1200"/>
            <a:t>Perigo de </a:t>
          </a:r>
          <a:r>
            <a:rPr lang="pt-BR" sz="2400" kern="1200" err="1"/>
            <a:t>tecnocratização</a:t>
          </a:r>
          <a:r>
            <a:rPr lang="pt-BR" sz="2400" kern="1200"/>
            <a:t> da equidade, na qual desigualdades complexas são reduzidas a indicadores isolados; </a:t>
          </a:r>
          <a:endParaRPr lang="en-US" sz="2400" kern="1200"/>
        </a:p>
      </dsp:txBody>
      <dsp:txXfrm>
        <a:off x="0" y="2585"/>
        <a:ext cx="4361380" cy="1763574"/>
      </dsp:txXfrm>
    </dsp:sp>
    <dsp:sp modelId="{ABE1B0EB-4D98-4A58-BBE3-303706F77A37}">
      <dsp:nvSpPr>
        <dsp:cNvPr id="0" name=""/>
        <dsp:cNvSpPr/>
      </dsp:nvSpPr>
      <dsp:spPr>
        <a:xfrm>
          <a:off x="0" y="1766160"/>
          <a:ext cx="436138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F0B297-DFB5-4850-B03A-D7C9224EEE51}">
      <dsp:nvSpPr>
        <dsp:cNvPr id="0" name=""/>
        <dsp:cNvSpPr/>
      </dsp:nvSpPr>
      <dsp:spPr>
        <a:xfrm>
          <a:off x="0" y="1766160"/>
          <a:ext cx="4361380" cy="1763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pt-BR" sz="2400" kern="1200"/>
            <a:t>Dependência de bases de dados que podem estar incompletas, desatualizadas ou assimetricamente disponíveis;</a:t>
          </a:r>
          <a:endParaRPr lang="en-US" sz="2400" kern="1200"/>
        </a:p>
      </dsp:txBody>
      <dsp:txXfrm>
        <a:off x="0" y="1766160"/>
        <a:ext cx="4361380" cy="1763574"/>
      </dsp:txXfrm>
    </dsp:sp>
    <dsp:sp modelId="{9EEC62DE-F9E1-4E3F-BF67-05EAB4E23853}">
      <dsp:nvSpPr>
        <dsp:cNvPr id="0" name=""/>
        <dsp:cNvSpPr/>
      </dsp:nvSpPr>
      <dsp:spPr>
        <a:xfrm>
          <a:off x="0" y="3529734"/>
          <a:ext cx="436138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68A225-02FA-4032-96FD-14022280F90F}">
      <dsp:nvSpPr>
        <dsp:cNvPr id="0" name=""/>
        <dsp:cNvSpPr/>
      </dsp:nvSpPr>
      <dsp:spPr>
        <a:xfrm>
          <a:off x="0" y="3529734"/>
          <a:ext cx="4361380" cy="1763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pt-BR" sz="2400" kern="1200"/>
            <a:t>Necessidade de combinar análises quantitativas com interpretações qualitativas.</a:t>
          </a:r>
          <a:endParaRPr lang="en-US" sz="2400" kern="1200"/>
        </a:p>
      </dsp:txBody>
      <dsp:txXfrm>
        <a:off x="0" y="3529734"/>
        <a:ext cx="4361380" cy="176357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pt-BR"/>
          </a:p>
        </p:txBody>
      </p:sp>
      <p:sp>
        <p:nvSpPr>
          <p:cNvPr id="3" name="Espaço Reservado para Data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617869FD-4E0C-4911-A69E-ED20E77BFCF5}" type="datetimeFigureOut">
              <a:rPr lang="pt-BR" smtClean="0"/>
              <a:t>04/07/2026</a:t>
            </a:fld>
            <a:endParaRPr lang="pt-BR"/>
          </a:p>
        </p:txBody>
      </p:sp>
      <p:sp>
        <p:nvSpPr>
          <p:cNvPr id="4" name="Espaço Reservado para Imagem de Slide 3"/>
          <p:cNvSpPr>
            <a:spLocks noGrp="1" noRot="1" noChangeAspect="1"/>
          </p:cNvSpPr>
          <p:nvPr>
            <p:ph type="sldImg" idx="2"/>
          </p:nvPr>
        </p:nvSpPr>
        <p:spPr>
          <a:xfrm>
            <a:off x="1249363" y="1279525"/>
            <a:ext cx="4605337" cy="3454400"/>
          </a:xfrm>
          <a:prstGeom prst="rect">
            <a:avLst/>
          </a:prstGeom>
          <a:noFill/>
          <a:ln w="12700">
            <a:solidFill>
              <a:prstClr val="black"/>
            </a:solidFill>
          </a:ln>
        </p:spPr>
        <p:txBody>
          <a:bodyPr vert="horz" lIns="99075" tIns="49538" rIns="99075" bIns="49538" rtlCol="0" anchor="ctr"/>
          <a:lstStyle/>
          <a:p>
            <a:endParaRPr lang="pt-BR"/>
          </a:p>
        </p:txBody>
      </p:sp>
      <p:sp>
        <p:nvSpPr>
          <p:cNvPr id="5" name="Espaço Reservado para Anotações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pt-BR"/>
          </a:p>
        </p:txBody>
      </p:sp>
      <p:sp>
        <p:nvSpPr>
          <p:cNvPr id="7" name="Espaço Reservado para Número de Slide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59D424E3-4D89-4D42-8127-4EDF6720AD49}" type="slidenum">
              <a:rPr lang="pt-BR" smtClean="0"/>
              <a:t>‹nº›</a:t>
            </a:fld>
            <a:endParaRPr lang="pt-BR"/>
          </a:p>
        </p:txBody>
      </p:sp>
    </p:spTree>
    <p:extLst>
      <p:ext uri="{BB962C8B-B14F-4D97-AF65-F5344CB8AC3E}">
        <p14:creationId xmlns:p14="http://schemas.microsoft.com/office/powerpoint/2010/main" val="67564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59D424E3-4D89-4D42-8127-4EDF6720AD49}" type="slidenum">
              <a:rPr lang="pt-BR" smtClean="0"/>
              <a:t>1</a:t>
            </a:fld>
            <a:endParaRPr lang="pt-BR"/>
          </a:p>
        </p:txBody>
      </p:sp>
    </p:spTree>
    <p:extLst>
      <p:ext uri="{BB962C8B-B14F-4D97-AF65-F5344CB8AC3E}">
        <p14:creationId xmlns:p14="http://schemas.microsoft.com/office/powerpoint/2010/main" val="67688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59D424E3-4D89-4D42-8127-4EDF6720AD49}" type="slidenum">
              <a:rPr lang="pt-BR" smtClean="0"/>
              <a:t>10</a:t>
            </a:fld>
            <a:endParaRPr lang="pt-BR"/>
          </a:p>
        </p:txBody>
      </p:sp>
    </p:spTree>
    <p:extLst>
      <p:ext uri="{BB962C8B-B14F-4D97-AF65-F5344CB8AC3E}">
        <p14:creationId xmlns:p14="http://schemas.microsoft.com/office/powerpoint/2010/main" val="26097487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Alinhamento</a:t>
            </a:r>
            <a:r>
              <a:rPr lang="pt-BR" baseline="0" dirty="0" smtClean="0"/>
              <a:t> com o tema central da Agenda 2030 da ONU, cujo tema central é “Não deixar ninguém para trás”.</a:t>
            </a:r>
            <a:endParaRPr lang="pt-BR" dirty="0"/>
          </a:p>
        </p:txBody>
      </p:sp>
      <p:sp>
        <p:nvSpPr>
          <p:cNvPr id="4" name="Espaço Reservado para Número de Slide 3"/>
          <p:cNvSpPr>
            <a:spLocks noGrp="1"/>
          </p:cNvSpPr>
          <p:nvPr>
            <p:ph type="sldNum" sz="quarter" idx="10"/>
          </p:nvPr>
        </p:nvSpPr>
        <p:spPr/>
        <p:txBody>
          <a:bodyPr/>
          <a:lstStyle/>
          <a:p>
            <a:fld id="{59D424E3-4D89-4D42-8127-4EDF6720AD49}" type="slidenum">
              <a:rPr lang="pt-BR" smtClean="0"/>
              <a:t>11</a:t>
            </a:fld>
            <a:endParaRPr lang="pt-BR"/>
          </a:p>
        </p:txBody>
      </p:sp>
    </p:spTree>
    <p:extLst>
      <p:ext uri="{BB962C8B-B14F-4D97-AF65-F5344CB8AC3E}">
        <p14:creationId xmlns:p14="http://schemas.microsoft.com/office/powerpoint/2010/main" val="96319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59D424E3-4D89-4D42-8127-4EDF6720AD49}" type="slidenum">
              <a:rPr lang="pt-BR" smtClean="0"/>
              <a:t>12</a:t>
            </a:fld>
            <a:endParaRPr lang="pt-BR"/>
          </a:p>
        </p:txBody>
      </p:sp>
    </p:spTree>
    <p:extLst>
      <p:ext uri="{BB962C8B-B14F-4D97-AF65-F5344CB8AC3E}">
        <p14:creationId xmlns:p14="http://schemas.microsoft.com/office/powerpoint/2010/main" val="12190234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Incorporado em</a:t>
            </a:r>
            <a:r>
              <a:rPr lang="pt-BR" baseline="0" dirty="0" smtClean="0"/>
              <a:t> referenciais teóricos do TCU sobre avaliação de equidade em políticas públicas. A equidade também aparece no manual de auditoria operacional do TCU, tanto na versão atual quanto na anterior de 2009. Também aparece em manuais de auditoria operacional de alguns </a:t>
            </a:r>
            <a:r>
              <a:rPr lang="pt-BR" baseline="0" dirty="0" err="1" smtClean="0"/>
              <a:t>TCEs</a:t>
            </a:r>
            <a:r>
              <a:rPr lang="pt-BR" baseline="0" dirty="0" smtClean="0"/>
              <a:t>, como o TCE/AM, TCE/CE e TCE/MG.</a:t>
            </a:r>
            <a:endParaRPr lang="pt-BR" dirty="0"/>
          </a:p>
        </p:txBody>
      </p:sp>
      <p:sp>
        <p:nvSpPr>
          <p:cNvPr id="4" name="Espaço Reservado para Número de Slide 3"/>
          <p:cNvSpPr>
            <a:spLocks noGrp="1"/>
          </p:cNvSpPr>
          <p:nvPr>
            <p:ph type="sldNum" sz="quarter" idx="10"/>
          </p:nvPr>
        </p:nvSpPr>
        <p:spPr/>
        <p:txBody>
          <a:bodyPr/>
          <a:lstStyle/>
          <a:p>
            <a:fld id="{59D424E3-4D89-4D42-8127-4EDF6720AD49}" type="slidenum">
              <a:rPr lang="pt-BR" smtClean="0"/>
              <a:t>13</a:t>
            </a:fld>
            <a:endParaRPr lang="pt-BR"/>
          </a:p>
        </p:txBody>
      </p:sp>
    </p:spTree>
    <p:extLst>
      <p:ext uri="{BB962C8B-B14F-4D97-AF65-F5344CB8AC3E}">
        <p14:creationId xmlns:p14="http://schemas.microsoft.com/office/powerpoint/2010/main" val="14835888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300"/>
              <a:t>Direitos sociais: educação, a saúde, a alimentação, o trabalho, a moradia, o transporte, o lazer, a segurança, a previdência social, a proteção à maternidade e à infância, a assistência aos desamparados</a:t>
            </a:r>
            <a:endParaRPr lang="pt-BR"/>
          </a:p>
        </p:txBody>
      </p:sp>
      <p:sp>
        <p:nvSpPr>
          <p:cNvPr id="4" name="Espaço Reservado para Número de Slide 3"/>
          <p:cNvSpPr>
            <a:spLocks noGrp="1"/>
          </p:cNvSpPr>
          <p:nvPr>
            <p:ph type="sldNum" sz="quarter" idx="10"/>
          </p:nvPr>
        </p:nvSpPr>
        <p:spPr/>
        <p:txBody>
          <a:bodyPr/>
          <a:lstStyle/>
          <a:p>
            <a:fld id="{59D424E3-4D89-4D42-8127-4EDF6720AD49}" type="slidenum">
              <a:rPr lang="pt-BR" smtClean="0"/>
              <a:t>14</a:t>
            </a:fld>
            <a:endParaRPr lang="pt-BR"/>
          </a:p>
        </p:txBody>
      </p:sp>
    </p:spTree>
    <p:extLst>
      <p:ext uri="{BB962C8B-B14F-4D97-AF65-F5344CB8AC3E}">
        <p14:creationId xmlns:p14="http://schemas.microsoft.com/office/powerpoint/2010/main" val="4061047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59D424E3-4D89-4D42-8127-4EDF6720AD49}" type="slidenum">
              <a:rPr lang="pt-BR" smtClean="0"/>
              <a:t>15</a:t>
            </a:fld>
            <a:endParaRPr lang="pt-BR"/>
          </a:p>
        </p:txBody>
      </p:sp>
    </p:spTree>
    <p:extLst>
      <p:ext uri="{BB962C8B-B14F-4D97-AF65-F5344CB8AC3E}">
        <p14:creationId xmlns:p14="http://schemas.microsoft.com/office/powerpoint/2010/main" val="5764031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dirty="0" smtClean="0"/>
              <a:t>Pagamento mínimo de R$ 600,00 por família</a:t>
            </a:r>
            <a:r>
              <a:rPr lang="pt-BR" baseline="0" dirty="0" smtClean="0"/>
              <a:t> </a:t>
            </a:r>
            <a:endParaRPr lang="pt-BR" dirty="0" smtClean="0"/>
          </a:p>
          <a:p>
            <a:endParaRPr lang="pt-BR" dirty="0"/>
          </a:p>
        </p:txBody>
      </p:sp>
      <p:sp>
        <p:nvSpPr>
          <p:cNvPr id="4" name="Espaço Reservado para Número de Slide 3"/>
          <p:cNvSpPr>
            <a:spLocks noGrp="1"/>
          </p:cNvSpPr>
          <p:nvPr>
            <p:ph type="sldNum" sz="quarter" idx="10"/>
          </p:nvPr>
        </p:nvSpPr>
        <p:spPr/>
        <p:txBody>
          <a:bodyPr/>
          <a:lstStyle/>
          <a:p>
            <a:fld id="{59D424E3-4D89-4D42-8127-4EDF6720AD49}" type="slidenum">
              <a:rPr lang="pt-BR" smtClean="0"/>
              <a:t>16</a:t>
            </a:fld>
            <a:endParaRPr lang="pt-BR"/>
          </a:p>
        </p:txBody>
      </p:sp>
    </p:spTree>
    <p:extLst>
      <p:ext uri="{BB962C8B-B14F-4D97-AF65-F5344CB8AC3E}">
        <p14:creationId xmlns:p14="http://schemas.microsoft.com/office/powerpoint/2010/main" val="1542050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AEC7EBE-4433-D002-D351-8F827F8CCCA0}"/>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xmlns="" id="{A9A92428-6CF9-1849-8757-72E201085C96}"/>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xmlns="" id="{DD05983E-5026-9635-F3AB-57C8C48D1DBF}"/>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xmlns="" id="{9DCBF20A-F9DB-001A-FC7E-A45E51960C12}"/>
              </a:ext>
            </a:extLst>
          </p:cNvPr>
          <p:cNvSpPr>
            <a:spLocks noGrp="1"/>
          </p:cNvSpPr>
          <p:nvPr>
            <p:ph type="sldNum" sz="quarter" idx="10"/>
          </p:nvPr>
        </p:nvSpPr>
        <p:spPr/>
        <p:txBody>
          <a:bodyPr/>
          <a:lstStyle/>
          <a:p>
            <a:fld id="{59D424E3-4D89-4D42-8127-4EDF6720AD49}" type="slidenum">
              <a:rPr lang="pt-BR" smtClean="0"/>
              <a:t>17</a:t>
            </a:fld>
            <a:endParaRPr lang="pt-BR"/>
          </a:p>
        </p:txBody>
      </p:sp>
    </p:spTree>
    <p:extLst>
      <p:ext uri="{BB962C8B-B14F-4D97-AF65-F5344CB8AC3E}">
        <p14:creationId xmlns:p14="http://schemas.microsoft.com/office/powerpoint/2010/main" val="35382779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D88A74F-4A77-D6F7-5217-973A0D09568C}"/>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xmlns="" id="{688F1C15-E580-76FB-194E-3D19655B92B7}"/>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xmlns="" id="{CF940746-D04F-CB52-4D06-3FD112A69A77}"/>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xmlns="" id="{54E978E8-1EE9-A0B8-6148-0774E772FB87}"/>
              </a:ext>
            </a:extLst>
          </p:cNvPr>
          <p:cNvSpPr>
            <a:spLocks noGrp="1"/>
          </p:cNvSpPr>
          <p:nvPr>
            <p:ph type="sldNum" sz="quarter" idx="10"/>
          </p:nvPr>
        </p:nvSpPr>
        <p:spPr/>
        <p:txBody>
          <a:bodyPr/>
          <a:lstStyle/>
          <a:p>
            <a:fld id="{59D424E3-4D89-4D42-8127-4EDF6720AD49}" type="slidenum">
              <a:rPr lang="pt-BR" smtClean="0"/>
              <a:t>18</a:t>
            </a:fld>
            <a:endParaRPr lang="pt-BR"/>
          </a:p>
        </p:txBody>
      </p:sp>
    </p:spTree>
    <p:extLst>
      <p:ext uri="{BB962C8B-B14F-4D97-AF65-F5344CB8AC3E}">
        <p14:creationId xmlns:p14="http://schemas.microsoft.com/office/powerpoint/2010/main" val="9660108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F0FE244-EAAF-2FEE-4C62-81DA8EF90FEB}"/>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xmlns="" id="{7CB3A6DC-A9D9-B56D-35CF-078BE4484404}"/>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xmlns="" id="{F54A2BD2-6E70-0DFB-EA73-3A0CF27E9DA0}"/>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xmlns="" id="{B2B27452-A492-E4B1-4BE0-5CD26E18CDBA}"/>
              </a:ext>
            </a:extLst>
          </p:cNvPr>
          <p:cNvSpPr>
            <a:spLocks noGrp="1"/>
          </p:cNvSpPr>
          <p:nvPr>
            <p:ph type="sldNum" sz="quarter" idx="10"/>
          </p:nvPr>
        </p:nvSpPr>
        <p:spPr/>
        <p:txBody>
          <a:bodyPr/>
          <a:lstStyle/>
          <a:p>
            <a:fld id="{59D424E3-4D89-4D42-8127-4EDF6720AD49}" type="slidenum">
              <a:rPr lang="pt-BR" smtClean="0"/>
              <a:t>19</a:t>
            </a:fld>
            <a:endParaRPr lang="pt-BR"/>
          </a:p>
        </p:txBody>
      </p:sp>
    </p:spTree>
    <p:extLst>
      <p:ext uri="{BB962C8B-B14F-4D97-AF65-F5344CB8AC3E}">
        <p14:creationId xmlns:p14="http://schemas.microsoft.com/office/powerpoint/2010/main" val="1888172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59D424E3-4D89-4D42-8127-4EDF6720AD49}" type="slidenum">
              <a:rPr lang="pt-BR" smtClean="0"/>
              <a:t>2</a:t>
            </a:fld>
            <a:endParaRPr lang="pt-BR"/>
          </a:p>
        </p:txBody>
      </p:sp>
    </p:spTree>
    <p:extLst>
      <p:ext uri="{BB962C8B-B14F-4D97-AF65-F5344CB8AC3E}">
        <p14:creationId xmlns:p14="http://schemas.microsoft.com/office/powerpoint/2010/main" val="42726930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59D424E3-4D89-4D42-8127-4EDF6720AD49}" type="slidenum">
              <a:rPr lang="pt-BR" smtClean="0"/>
              <a:t>20</a:t>
            </a:fld>
            <a:endParaRPr lang="pt-BR"/>
          </a:p>
        </p:txBody>
      </p:sp>
    </p:spTree>
    <p:extLst>
      <p:ext uri="{BB962C8B-B14F-4D97-AF65-F5344CB8AC3E}">
        <p14:creationId xmlns:p14="http://schemas.microsoft.com/office/powerpoint/2010/main" val="18544901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2FC0CC6-6D71-E1DB-90A5-5BEEBFD79E98}"/>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xmlns="" id="{F71AEC69-F367-9A4E-3266-B470D56FB84C}"/>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xmlns="" id="{0CE18A69-E4E3-0C95-538D-53E9EF1D8E1F}"/>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xmlns="" id="{C4C11E7A-6CE2-FD2C-89A8-5A0DDE3F8D93}"/>
              </a:ext>
            </a:extLst>
          </p:cNvPr>
          <p:cNvSpPr>
            <a:spLocks noGrp="1"/>
          </p:cNvSpPr>
          <p:nvPr>
            <p:ph type="sldNum" sz="quarter" idx="10"/>
          </p:nvPr>
        </p:nvSpPr>
        <p:spPr/>
        <p:txBody>
          <a:bodyPr/>
          <a:lstStyle/>
          <a:p>
            <a:fld id="{59D424E3-4D89-4D42-8127-4EDF6720AD49}" type="slidenum">
              <a:rPr lang="pt-BR" smtClean="0"/>
              <a:t>21</a:t>
            </a:fld>
            <a:endParaRPr lang="pt-BR"/>
          </a:p>
        </p:txBody>
      </p:sp>
    </p:spTree>
    <p:extLst>
      <p:ext uri="{BB962C8B-B14F-4D97-AF65-F5344CB8AC3E}">
        <p14:creationId xmlns:p14="http://schemas.microsoft.com/office/powerpoint/2010/main" val="8781583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695059-471F-D2E1-B841-F11871B083A6}"/>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xmlns="" id="{CA7D509B-90F5-443D-09CD-298269C32CA3}"/>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xmlns="" id="{AC38C770-BCBA-D18B-2DCD-FF15F300CED5}"/>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xmlns="" id="{F0D171D7-81A2-EB0F-F441-0737D43F2AC1}"/>
              </a:ext>
            </a:extLst>
          </p:cNvPr>
          <p:cNvSpPr>
            <a:spLocks noGrp="1"/>
          </p:cNvSpPr>
          <p:nvPr>
            <p:ph type="sldNum" sz="quarter" idx="10"/>
          </p:nvPr>
        </p:nvSpPr>
        <p:spPr/>
        <p:txBody>
          <a:bodyPr/>
          <a:lstStyle/>
          <a:p>
            <a:fld id="{59D424E3-4D89-4D42-8127-4EDF6720AD49}" type="slidenum">
              <a:rPr lang="pt-BR" smtClean="0"/>
              <a:t>22</a:t>
            </a:fld>
            <a:endParaRPr lang="pt-BR"/>
          </a:p>
        </p:txBody>
      </p:sp>
    </p:spTree>
    <p:extLst>
      <p:ext uri="{BB962C8B-B14F-4D97-AF65-F5344CB8AC3E}">
        <p14:creationId xmlns:p14="http://schemas.microsoft.com/office/powerpoint/2010/main" val="23038281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6225FE3-6155-6719-61A4-B02441633460}"/>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xmlns="" id="{DD1D508B-2E7D-44F4-5C97-2DA23E4E906C}"/>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xmlns="" id="{01572A9F-76C3-3529-BB48-AD93CAF2243C}"/>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xmlns="" id="{65A21F0C-D953-E598-63F4-4A527CB58362}"/>
              </a:ext>
            </a:extLst>
          </p:cNvPr>
          <p:cNvSpPr>
            <a:spLocks noGrp="1"/>
          </p:cNvSpPr>
          <p:nvPr>
            <p:ph type="sldNum" sz="quarter" idx="10"/>
          </p:nvPr>
        </p:nvSpPr>
        <p:spPr/>
        <p:txBody>
          <a:bodyPr/>
          <a:lstStyle/>
          <a:p>
            <a:fld id="{59D424E3-4D89-4D42-8127-4EDF6720AD49}" type="slidenum">
              <a:rPr lang="pt-BR" smtClean="0"/>
              <a:t>23</a:t>
            </a:fld>
            <a:endParaRPr lang="pt-BR"/>
          </a:p>
        </p:txBody>
      </p:sp>
    </p:spTree>
    <p:extLst>
      <p:ext uri="{BB962C8B-B14F-4D97-AF65-F5344CB8AC3E}">
        <p14:creationId xmlns:p14="http://schemas.microsoft.com/office/powerpoint/2010/main" val="37058616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Geralmente,</a:t>
            </a:r>
            <a:r>
              <a:rPr lang="pt-BR" baseline="0" dirty="0" smtClean="0"/>
              <a:t> quando pensamos em equidade em políticas públicas, pensamos em leis específicas, os programas de transferência de renda, as leis de cotas para acesso ao serviço público, os estatutos (pessoa idosa, pessoa com deficiência, da igualdade racial)...</a:t>
            </a:r>
            <a:endParaRPr lang="pt-BR" dirty="0" smtClean="0"/>
          </a:p>
          <a:p>
            <a:r>
              <a:rPr lang="pt-BR" dirty="0" smtClean="0"/>
              <a:t>Mas é necessário refletir </a:t>
            </a:r>
            <a:r>
              <a:rPr lang="pt-BR" smtClean="0"/>
              <a:t>se a </a:t>
            </a:r>
            <a:r>
              <a:rPr lang="pt-BR" dirty="0" smtClean="0"/>
              <a:t>equidade deve estar presente apenas quando</a:t>
            </a:r>
            <a:r>
              <a:rPr lang="pt-BR" baseline="0" dirty="0" smtClean="0"/>
              <a:t> analisamos ações, programas ou políticas em que a redução das desigualdades tenha sido positivada, mediante aprovação de uma lei específica, exaustivamente discutida pelos poderes legislativo e judiciário e, posteriormente, pelo poder judiciário, mediante ações que contestam a legalidade dessas leis? Ou a equidade deve permear todas as políticas públicas, especialmente, aquelas relacionadas aos direitos sociais?</a:t>
            </a:r>
            <a:endParaRPr lang="pt-BR" dirty="0"/>
          </a:p>
        </p:txBody>
      </p:sp>
      <p:sp>
        <p:nvSpPr>
          <p:cNvPr id="4" name="Espaço Reservado para Número de Slide 3"/>
          <p:cNvSpPr>
            <a:spLocks noGrp="1"/>
          </p:cNvSpPr>
          <p:nvPr>
            <p:ph type="sldNum" sz="quarter" idx="5"/>
          </p:nvPr>
        </p:nvSpPr>
        <p:spPr/>
        <p:txBody>
          <a:bodyPr/>
          <a:lstStyle/>
          <a:p>
            <a:fld id="{59D424E3-4D89-4D42-8127-4EDF6720AD49}" type="slidenum">
              <a:rPr lang="pt-BR" smtClean="0"/>
              <a:t>24</a:t>
            </a:fld>
            <a:endParaRPr lang="pt-BR"/>
          </a:p>
        </p:txBody>
      </p:sp>
    </p:spTree>
    <p:extLst>
      <p:ext uri="{BB962C8B-B14F-4D97-AF65-F5344CB8AC3E}">
        <p14:creationId xmlns:p14="http://schemas.microsoft.com/office/powerpoint/2010/main" val="26198676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59D424E3-4D89-4D42-8127-4EDF6720AD49}" type="slidenum">
              <a:rPr lang="pt-BR" smtClean="0"/>
              <a:t>25</a:t>
            </a:fld>
            <a:endParaRPr lang="pt-BR"/>
          </a:p>
        </p:txBody>
      </p:sp>
    </p:spTree>
    <p:extLst>
      <p:ext uri="{BB962C8B-B14F-4D97-AF65-F5344CB8AC3E}">
        <p14:creationId xmlns:p14="http://schemas.microsoft.com/office/powerpoint/2010/main" val="26198676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790D4EE-AC6B-FB68-8680-64D8DD845D40}"/>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xmlns="" id="{EE2BB72F-2890-470B-3E1E-32E384F5C8B4}"/>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xmlns="" id="{D70884FE-527C-B6B4-5D52-550B49F43E90}"/>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xmlns="" id="{AF93786D-219D-6205-85C7-C7D093A3C53A}"/>
              </a:ext>
            </a:extLst>
          </p:cNvPr>
          <p:cNvSpPr>
            <a:spLocks noGrp="1"/>
          </p:cNvSpPr>
          <p:nvPr>
            <p:ph type="sldNum" sz="quarter" idx="5"/>
          </p:nvPr>
        </p:nvSpPr>
        <p:spPr/>
        <p:txBody>
          <a:bodyPr/>
          <a:lstStyle/>
          <a:p>
            <a:fld id="{59D424E3-4D89-4D42-8127-4EDF6720AD49}" type="slidenum">
              <a:rPr lang="pt-BR" smtClean="0"/>
              <a:t>26</a:t>
            </a:fld>
            <a:endParaRPr lang="pt-BR"/>
          </a:p>
        </p:txBody>
      </p:sp>
    </p:spTree>
    <p:extLst>
      <p:ext uri="{BB962C8B-B14F-4D97-AF65-F5344CB8AC3E}">
        <p14:creationId xmlns:p14="http://schemas.microsoft.com/office/powerpoint/2010/main" val="30955816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09BE22A-3BCD-9902-A136-8B023C16DA37}"/>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xmlns="" id="{FABB1092-15F8-8F89-B446-66EF39617069}"/>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xmlns="" id="{CBDD8A60-9905-BD5A-A270-27E97B63BE4F}"/>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xmlns="" id="{5E0A2ABF-B108-C885-C5AD-9045C721190B}"/>
              </a:ext>
            </a:extLst>
          </p:cNvPr>
          <p:cNvSpPr>
            <a:spLocks noGrp="1"/>
          </p:cNvSpPr>
          <p:nvPr>
            <p:ph type="sldNum" sz="quarter" idx="5"/>
          </p:nvPr>
        </p:nvSpPr>
        <p:spPr/>
        <p:txBody>
          <a:bodyPr/>
          <a:lstStyle/>
          <a:p>
            <a:fld id="{59D424E3-4D89-4D42-8127-4EDF6720AD49}" type="slidenum">
              <a:rPr lang="pt-BR" smtClean="0"/>
              <a:t>27</a:t>
            </a:fld>
            <a:endParaRPr lang="pt-BR"/>
          </a:p>
        </p:txBody>
      </p:sp>
    </p:spTree>
    <p:extLst>
      <p:ext uri="{BB962C8B-B14F-4D97-AF65-F5344CB8AC3E}">
        <p14:creationId xmlns:p14="http://schemas.microsoft.com/office/powerpoint/2010/main" val="38948706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FD30191-A2A8-2BE3-BCA9-31ACDA316754}"/>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xmlns="" id="{02C63C4F-46EA-52EB-45E9-0E676D0A94F7}"/>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xmlns="" id="{46BB0CE9-4EA9-6A70-3958-EA01B7D7DAD7}"/>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xmlns="" id="{9A918AAC-0E88-2020-0991-422B1BE91C4E}"/>
              </a:ext>
            </a:extLst>
          </p:cNvPr>
          <p:cNvSpPr>
            <a:spLocks noGrp="1"/>
          </p:cNvSpPr>
          <p:nvPr>
            <p:ph type="sldNum" sz="quarter" idx="5"/>
          </p:nvPr>
        </p:nvSpPr>
        <p:spPr/>
        <p:txBody>
          <a:bodyPr/>
          <a:lstStyle/>
          <a:p>
            <a:fld id="{59D424E3-4D89-4D42-8127-4EDF6720AD49}" type="slidenum">
              <a:rPr lang="pt-BR" smtClean="0"/>
              <a:t>28</a:t>
            </a:fld>
            <a:endParaRPr lang="pt-BR"/>
          </a:p>
        </p:txBody>
      </p:sp>
    </p:spTree>
    <p:extLst>
      <p:ext uri="{BB962C8B-B14F-4D97-AF65-F5344CB8AC3E}">
        <p14:creationId xmlns:p14="http://schemas.microsoft.com/office/powerpoint/2010/main" val="38442998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A255888-EEA8-C327-298A-97C32A65A7BB}"/>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xmlns="" id="{251419A8-35B4-0027-CAF7-618D193C6931}"/>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xmlns="" id="{E741A958-0467-4824-39EE-BA22D28215FF}"/>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xmlns="" id="{A4745B63-2A6B-1483-5538-F8A0839EDF46}"/>
              </a:ext>
            </a:extLst>
          </p:cNvPr>
          <p:cNvSpPr>
            <a:spLocks noGrp="1"/>
          </p:cNvSpPr>
          <p:nvPr>
            <p:ph type="sldNum" sz="quarter" idx="5"/>
          </p:nvPr>
        </p:nvSpPr>
        <p:spPr/>
        <p:txBody>
          <a:bodyPr/>
          <a:lstStyle/>
          <a:p>
            <a:fld id="{59D424E3-4D89-4D42-8127-4EDF6720AD49}" type="slidenum">
              <a:rPr lang="pt-BR" smtClean="0"/>
              <a:t>29</a:t>
            </a:fld>
            <a:endParaRPr lang="pt-BR"/>
          </a:p>
        </p:txBody>
      </p:sp>
    </p:spTree>
    <p:extLst>
      <p:ext uri="{BB962C8B-B14F-4D97-AF65-F5344CB8AC3E}">
        <p14:creationId xmlns:p14="http://schemas.microsoft.com/office/powerpoint/2010/main" val="964822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59D424E3-4D89-4D42-8127-4EDF6720AD49}" type="slidenum">
              <a:rPr lang="pt-BR" smtClean="0"/>
              <a:t>3</a:t>
            </a:fld>
            <a:endParaRPr lang="pt-BR"/>
          </a:p>
        </p:txBody>
      </p:sp>
    </p:spTree>
    <p:extLst>
      <p:ext uri="{BB962C8B-B14F-4D97-AF65-F5344CB8AC3E}">
        <p14:creationId xmlns:p14="http://schemas.microsoft.com/office/powerpoint/2010/main" val="846199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59D424E3-4D89-4D42-8127-4EDF6720AD49}" type="slidenum">
              <a:rPr lang="pt-BR" smtClean="0"/>
              <a:t>30</a:t>
            </a:fld>
            <a:endParaRPr lang="pt-BR"/>
          </a:p>
        </p:txBody>
      </p:sp>
    </p:spTree>
    <p:extLst>
      <p:ext uri="{BB962C8B-B14F-4D97-AF65-F5344CB8AC3E}">
        <p14:creationId xmlns:p14="http://schemas.microsoft.com/office/powerpoint/2010/main" val="18206065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59D424E3-4D89-4D42-8127-4EDF6720AD49}" type="slidenum">
              <a:rPr lang="pt-BR" smtClean="0"/>
              <a:t>31</a:t>
            </a:fld>
            <a:endParaRPr lang="pt-BR"/>
          </a:p>
        </p:txBody>
      </p:sp>
    </p:spTree>
    <p:extLst>
      <p:ext uri="{BB962C8B-B14F-4D97-AF65-F5344CB8AC3E}">
        <p14:creationId xmlns:p14="http://schemas.microsoft.com/office/powerpoint/2010/main" val="67688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59D424E3-4D89-4D42-8127-4EDF6720AD49}" type="slidenum">
              <a:rPr lang="pt-BR" smtClean="0"/>
              <a:t>4</a:t>
            </a:fld>
            <a:endParaRPr lang="pt-BR"/>
          </a:p>
        </p:txBody>
      </p:sp>
    </p:spTree>
    <p:extLst>
      <p:ext uri="{BB962C8B-B14F-4D97-AF65-F5344CB8AC3E}">
        <p14:creationId xmlns:p14="http://schemas.microsoft.com/office/powerpoint/2010/main" val="1688423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59D424E3-4D89-4D42-8127-4EDF6720AD49}" type="slidenum">
              <a:rPr lang="pt-BR" smtClean="0"/>
              <a:t>5</a:t>
            </a:fld>
            <a:endParaRPr lang="pt-BR"/>
          </a:p>
        </p:txBody>
      </p:sp>
    </p:spTree>
    <p:extLst>
      <p:ext uri="{BB962C8B-B14F-4D97-AF65-F5344CB8AC3E}">
        <p14:creationId xmlns:p14="http://schemas.microsoft.com/office/powerpoint/2010/main" val="98993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9892A24-26ED-714D-0249-8818C51BAB7B}"/>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xmlns="" id="{4E6C1C18-DBF7-7E05-4788-611F27E92E9B}"/>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xmlns="" id="{5DC4F409-ED86-AA8F-43F4-C3C58382E9C1}"/>
              </a:ext>
            </a:extLst>
          </p:cNvPr>
          <p:cNvSpPr>
            <a:spLocks noGrp="1"/>
          </p:cNvSpPr>
          <p:nvPr>
            <p:ph type="body" idx="1"/>
          </p:nvPr>
        </p:nvSpPr>
        <p:spPr/>
        <p:txBody>
          <a:bodyPr/>
          <a:lstStyle/>
          <a:p>
            <a:r>
              <a:rPr lang="pt-BR" dirty="0"/>
              <a:t>Maiores rendas médias Lago Sul R$ 10.217 Lago Norte R$ 8.539 Park Way R$ 7.915</a:t>
            </a:r>
          </a:p>
          <a:p>
            <a:r>
              <a:rPr lang="pt-BR" dirty="0"/>
              <a:t>Menores rendas médias SCIA/Estrutural R$ 1.266 Varjão R$ 1.551 </a:t>
            </a:r>
            <a:r>
              <a:rPr lang="pt-BR" dirty="0" err="1"/>
              <a:t>Arapoanga</a:t>
            </a:r>
            <a:r>
              <a:rPr lang="pt-BR" dirty="0"/>
              <a:t> R$ 1.565</a:t>
            </a:r>
          </a:p>
        </p:txBody>
      </p:sp>
      <p:sp>
        <p:nvSpPr>
          <p:cNvPr id="4" name="Espaço Reservado para Número de Slide 3">
            <a:extLst>
              <a:ext uri="{FF2B5EF4-FFF2-40B4-BE49-F238E27FC236}">
                <a16:creationId xmlns:a16="http://schemas.microsoft.com/office/drawing/2014/main" xmlns="" id="{FE7AD623-A9F9-3B7F-07C3-5316B486D2C4}"/>
              </a:ext>
            </a:extLst>
          </p:cNvPr>
          <p:cNvSpPr>
            <a:spLocks noGrp="1"/>
          </p:cNvSpPr>
          <p:nvPr>
            <p:ph type="sldNum" sz="quarter" idx="10"/>
          </p:nvPr>
        </p:nvSpPr>
        <p:spPr/>
        <p:txBody>
          <a:bodyPr/>
          <a:lstStyle/>
          <a:p>
            <a:fld id="{59D424E3-4D89-4D42-8127-4EDF6720AD49}" type="slidenum">
              <a:rPr lang="pt-BR" smtClean="0"/>
              <a:t>6</a:t>
            </a:fld>
            <a:endParaRPr lang="pt-BR"/>
          </a:p>
        </p:txBody>
      </p:sp>
    </p:spTree>
    <p:extLst>
      <p:ext uri="{BB962C8B-B14F-4D97-AF65-F5344CB8AC3E}">
        <p14:creationId xmlns:p14="http://schemas.microsoft.com/office/powerpoint/2010/main" val="12549714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814D93A-C9A3-6BE3-9C65-ACCA3617C0A9}"/>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xmlns="" id="{326A914A-C7B1-A5B9-7FD2-FD9B7AA60A18}"/>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xmlns="" id="{E5B82BDC-460A-4462-9850-3B7E4A050864}"/>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xmlns="" id="{DC26FDC0-2F8B-F02D-BE15-6459610E9834}"/>
              </a:ext>
            </a:extLst>
          </p:cNvPr>
          <p:cNvSpPr>
            <a:spLocks noGrp="1"/>
          </p:cNvSpPr>
          <p:nvPr>
            <p:ph type="sldNum" sz="quarter" idx="10"/>
          </p:nvPr>
        </p:nvSpPr>
        <p:spPr/>
        <p:txBody>
          <a:bodyPr/>
          <a:lstStyle/>
          <a:p>
            <a:fld id="{59D424E3-4D89-4D42-8127-4EDF6720AD49}" type="slidenum">
              <a:rPr lang="pt-BR" smtClean="0"/>
              <a:t>7</a:t>
            </a:fld>
            <a:endParaRPr lang="pt-BR"/>
          </a:p>
        </p:txBody>
      </p:sp>
    </p:spTree>
    <p:extLst>
      <p:ext uri="{BB962C8B-B14F-4D97-AF65-F5344CB8AC3E}">
        <p14:creationId xmlns:p14="http://schemas.microsoft.com/office/powerpoint/2010/main" val="2499543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59D424E3-4D89-4D42-8127-4EDF6720AD49}" type="slidenum">
              <a:rPr lang="pt-BR" smtClean="0"/>
              <a:t>8</a:t>
            </a:fld>
            <a:endParaRPr lang="pt-BR"/>
          </a:p>
        </p:txBody>
      </p:sp>
    </p:spTree>
    <p:extLst>
      <p:ext uri="{BB962C8B-B14F-4D97-AF65-F5344CB8AC3E}">
        <p14:creationId xmlns:p14="http://schemas.microsoft.com/office/powerpoint/2010/main" val="3461947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59D424E3-4D89-4D42-8127-4EDF6720AD49}" type="slidenum">
              <a:rPr lang="pt-BR" smtClean="0"/>
              <a:t>9</a:t>
            </a:fld>
            <a:endParaRPr lang="pt-BR"/>
          </a:p>
        </p:txBody>
      </p:sp>
    </p:spTree>
    <p:extLst>
      <p:ext uri="{BB962C8B-B14F-4D97-AF65-F5344CB8AC3E}">
        <p14:creationId xmlns:p14="http://schemas.microsoft.com/office/powerpoint/2010/main" val="1922032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título mestre</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AD240F0E-E846-4DA1-8802-F7AF34E3EAE9}" type="datetimeFigureOut">
              <a:rPr lang="pt-BR" smtClean="0"/>
              <a:t>04/07/2026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3FAE9B2-59A9-47FA-90B6-D30BAECA452F}" type="slidenum">
              <a:rPr lang="pt-BR" smtClean="0"/>
              <a:t>‹nº›</a:t>
            </a:fld>
            <a:endParaRPr lang="pt-BR"/>
          </a:p>
        </p:txBody>
      </p:sp>
    </p:spTree>
    <p:extLst>
      <p:ext uri="{BB962C8B-B14F-4D97-AF65-F5344CB8AC3E}">
        <p14:creationId xmlns:p14="http://schemas.microsoft.com/office/powerpoint/2010/main" val="1775507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AD240F0E-E846-4DA1-8802-F7AF34E3EAE9}" type="datetimeFigureOut">
              <a:rPr lang="pt-BR" smtClean="0"/>
              <a:t>04/07/2026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3FAE9B2-59A9-47FA-90B6-D30BAECA452F}" type="slidenum">
              <a:rPr lang="pt-BR" smtClean="0"/>
              <a:t>‹nº›</a:t>
            </a:fld>
            <a:endParaRPr lang="pt-BR"/>
          </a:p>
        </p:txBody>
      </p:sp>
    </p:spTree>
    <p:extLst>
      <p:ext uri="{BB962C8B-B14F-4D97-AF65-F5344CB8AC3E}">
        <p14:creationId xmlns:p14="http://schemas.microsoft.com/office/powerpoint/2010/main" val="735049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AD240F0E-E846-4DA1-8802-F7AF34E3EAE9}" type="datetimeFigureOut">
              <a:rPr lang="pt-BR" smtClean="0"/>
              <a:t>04/07/2026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3FAE9B2-59A9-47FA-90B6-D30BAECA452F}" type="slidenum">
              <a:rPr lang="pt-BR" smtClean="0"/>
              <a:t>‹nº›</a:t>
            </a:fld>
            <a:endParaRPr lang="pt-BR"/>
          </a:p>
        </p:txBody>
      </p:sp>
    </p:spTree>
    <p:extLst>
      <p:ext uri="{BB962C8B-B14F-4D97-AF65-F5344CB8AC3E}">
        <p14:creationId xmlns:p14="http://schemas.microsoft.com/office/powerpoint/2010/main" val="3569428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AD240F0E-E846-4DA1-8802-F7AF34E3EAE9}" type="datetimeFigureOut">
              <a:rPr lang="pt-BR" smtClean="0"/>
              <a:t>04/07/2026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3FAE9B2-59A9-47FA-90B6-D30BAECA452F}" type="slidenum">
              <a:rPr lang="pt-BR" smtClean="0"/>
              <a:t>‹nº›</a:t>
            </a:fld>
            <a:endParaRPr lang="pt-BR"/>
          </a:p>
        </p:txBody>
      </p:sp>
    </p:spTree>
    <p:extLst>
      <p:ext uri="{BB962C8B-B14F-4D97-AF65-F5344CB8AC3E}">
        <p14:creationId xmlns:p14="http://schemas.microsoft.com/office/powerpoint/2010/main" val="2725764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título mestre</a:t>
            </a: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AD240F0E-E846-4DA1-8802-F7AF34E3EAE9}" type="datetimeFigureOut">
              <a:rPr lang="pt-BR" smtClean="0"/>
              <a:t>04/07/2026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3FAE9B2-59A9-47FA-90B6-D30BAECA452F}" type="slidenum">
              <a:rPr lang="pt-BR" smtClean="0"/>
              <a:t>‹nº›</a:t>
            </a:fld>
            <a:endParaRPr lang="pt-BR"/>
          </a:p>
        </p:txBody>
      </p:sp>
    </p:spTree>
    <p:extLst>
      <p:ext uri="{BB962C8B-B14F-4D97-AF65-F5344CB8AC3E}">
        <p14:creationId xmlns:p14="http://schemas.microsoft.com/office/powerpoint/2010/main" val="1372536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AD240F0E-E846-4DA1-8802-F7AF34E3EAE9}" type="datetimeFigureOut">
              <a:rPr lang="pt-BR" smtClean="0"/>
              <a:t>04/07/2026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53FAE9B2-59A9-47FA-90B6-D30BAECA452F}" type="slidenum">
              <a:rPr lang="pt-BR" smtClean="0"/>
              <a:t>‹nº›</a:t>
            </a:fld>
            <a:endParaRPr lang="pt-BR"/>
          </a:p>
        </p:txBody>
      </p:sp>
    </p:spTree>
    <p:extLst>
      <p:ext uri="{BB962C8B-B14F-4D97-AF65-F5344CB8AC3E}">
        <p14:creationId xmlns:p14="http://schemas.microsoft.com/office/powerpoint/2010/main" val="2353392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título mestre</a:t>
            </a: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AD240F0E-E846-4DA1-8802-F7AF34E3EAE9}" type="datetimeFigureOut">
              <a:rPr lang="pt-BR" smtClean="0"/>
              <a:t>04/07/2026</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53FAE9B2-59A9-47FA-90B6-D30BAECA452F}" type="slidenum">
              <a:rPr lang="pt-BR" smtClean="0"/>
              <a:t>‹nº›</a:t>
            </a:fld>
            <a:endParaRPr lang="pt-BR"/>
          </a:p>
        </p:txBody>
      </p:sp>
    </p:spTree>
    <p:extLst>
      <p:ext uri="{BB962C8B-B14F-4D97-AF65-F5344CB8AC3E}">
        <p14:creationId xmlns:p14="http://schemas.microsoft.com/office/powerpoint/2010/main" val="2331942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AD240F0E-E846-4DA1-8802-F7AF34E3EAE9}" type="datetimeFigureOut">
              <a:rPr lang="pt-BR" smtClean="0"/>
              <a:t>04/07/2026</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53FAE9B2-59A9-47FA-90B6-D30BAECA452F}" type="slidenum">
              <a:rPr lang="pt-BR" smtClean="0"/>
              <a:t>‹nº›</a:t>
            </a:fld>
            <a:endParaRPr lang="pt-BR"/>
          </a:p>
        </p:txBody>
      </p:sp>
    </p:spTree>
    <p:extLst>
      <p:ext uri="{BB962C8B-B14F-4D97-AF65-F5344CB8AC3E}">
        <p14:creationId xmlns:p14="http://schemas.microsoft.com/office/powerpoint/2010/main" val="4114384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AD240F0E-E846-4DA1-8802-F7AF34E3EAE9}" type="datetimeFigureOut">
              <a:rPr lang="pt-BR" smtClean="0"/>
              <a:t>04/07/2026</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53FAE9B2-59A9-47FA-90B6-D30BAECA452F}" type="slidenum">
              <a:rPr lang="pt-BR" smtClean="0"/>
              <a:t>‹nº›</a:t>
            </a:fld>
            <a:endParaRPr lang="pt-BR"/>
          </a:p>
        </p:txBody>
      </p:sp>
    </p:spTree>
    <p:extLst>
      <p:ext uri="{BB962C8B-B14F-4D97-AF65-F5344CB8AC3E}">
        <p14:creationId xmlns:p14="http://schemas.microsoft.com/office/powerpoint/2010/main" val="3879687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título mestre</a:t>
            </a: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AD240F0E-E846-4DA1-8802-F7AF34E3EAE9}" type="datetimeFigureOut">
              <a:rPr lang="pt-BR" smtClean="0"/>
              <a:t>04/07/2026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53FAE9B2-59A9-47FA-90B6-D30BAECA452F}" type="slidenum">
              <a:rPr lang="pt-BR" smtClean="0"/>
              <a:t>‹nº›</a:t>
            </a:fld>
            <a:endParaRPr lang="pt-BR"/>
          </a:p>
        </p:txBody>
      </p:sp>
    </p:spTree>
    <p:extLst>
      <p:ext uri="{BB962C8B-B14F-4D97-AF65-F5344CB8AC3E}">
        <p14:creationId xmlns:p14="http://schemas.microsoft.com/office/powerpoint/2010/main" val="2224518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título mestre</a:t>
            </a: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AD240F0E-E846-4DA1-8802-F7AF34E3EAE9}" type="datetimeFigureOut">
              <a:rPr lang="pt-BR" smtClean="0"/>
              <a:t>04/07/2026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53FAE9B2-59A9-47FA-90B6-D30BAECA452F}" type="slidenum">
              <a:rPr lang="pt-BR" smtClean="0"/>
              <a:t>‹nº›</a:t>
            </a:fld>
            <a:endParaRPr lang="pt-BR"/>
          </a:p>
        </p:txBody>
      </p:sp>
    </p:spTree>
    <p:extLst>
      <p:ext uri="{BB962C8B-B14F-4D97-AF65-F5344CB8AC3E}">
        <p14:creationId xmlns:p14="http://schemas.microsoft.com/office/powerpoint/2010/main" val="4234578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240F0E-E846-4DA1-8802-F7AF34E3EAE9}" type="datetimeFigureOut">
              <a:rPr lang="pt-BR" smtClean="0"/>
              <a:t>04/07/2026</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FAE9B2-59A9-47FA-90B6-D30BAECA452F}" type="slidenum">
              <a:rPr lang="pt-BR" smtClean="0"/>
              <a:t>‹nº›</a:t>
            </a:fld>
            <a:endParaRPr lang="pt-BR"/>
          </a:p>
        </p:txBody>
      </p:sp>
    </p:spTree>
    <p:extLst>
      <p:ext uri="{BB962C8B-B14F-4D97-AF65-F5344CB8AC3E}">
        <p14:creationId xmlns:p14="http://schemas.microsoft.com/office/powerpoint/2010/main" val="22532616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png"/><Relationship Id="rId4"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22">
            <a:extLst>
              <a:ext uri="{FF2B5EF4-FFF2-40B4-BE49-F238E27FC236}">
                <a16:creationId xmlns:a16="http://schemas.microsoft.com/office/drawing/2014/main" xmlns="" id="{A8384FB5-9ADC-4DDC-881B-597D56F5B1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ctrTitle"/>
          </p:nvPr>
        </p:nvSpPr>
        <p:spPr>
          <a:xfrm>
            <a:off x="617581" y="1196752"/>
            <a:ext cx="4335359" cy="2635993"/>
          </a:xfrm>
        </p:spPr>
        <p:txBody>
          <a:bodyPr vert="horz" lIns="91440" tIns="45720" rIns="91440" bIns="45720" rtlCol="0" anchor="b">
            <a:noAutofit/>
          </a:bodyPr>
          <a:lstStyle/>
          <a:p>
            <a:pPr algn="l">
              <a:lnSpc>
                <a:spcPct val="90000"/>
              </a:lnSpc>
            </a:pPr>
            <a:r>
              <a:rPr lang="en-US" sz="3200" b="1">
                <a:solidFill>
                  <a:schemeClr val="tx2">
                    <a:lumMod val="50000"/>
                  </a:schemeClr>
                </a:solidFill>
              </a:rPr>
              <a:t>Uso de dados </a:t>
            </a:r>
            <a:r>
              <a:rPr lang="en-US" sz="3200" b="1" err="1">
                <a:solidFill>
                  <a:schemeClr val="tx2">
                    <a:lumMod val="50000"/>
                  </a:schemeClr>
                </a:solidFill>
              </a:rPr>
              <a:t>desagregados</a:t>
            </a:r>
            <a:r>
              <a:rPr lang="en-US" sz="3200" b="1">
                <a:solidFill>
                  <a:schemeClr val="tx2">
                    <a:lumMod val="50000"/>
                  </a:schemeClr>
                </a:solidFill>
              </a:rPr>
              <a:t> no </a:t>
            </a:r>
            <a:r>
              <a:rPr lang="en-US" sz="3200" b="1" err="1">
                <a:solidFill>
                  <a:schemeClr val="tx2">
                    <a:lumMod val="50000"/>
                  </a:schemeClr>
                </a:solidFill>
              </a:rPr>
              <a:t>controle</a:t>
            </a:r>
            <a:r>
              <a:rPr lang="en-US" sz="3200" b="1">
                <a:solidFill>
                  <a:schemeClr val="tx2">
                    <a:lumMod val="50000"/>
                  </a:schemeClr>
                </a:solidFill>
              </a:rPr>
              <a:t> </a:t>
            </a:r>
            <a:r>
              <a:rPr lang="en-US" sz="3200" b="1" err="1">
                <a:solidFill>
                  <a:schemeClr val="tx2">
                    <a:lumMod val="50000"/>
                  </a:schemeClr>
                </a:solidFill>
              </a:rPr>
              <a:t>externo</a:t>
            </a:r>
            <a:r>
              <a:rPr lang="en-US" sz="3200" b="1">
                <a:solidFill>
                  <a:schemeClr val="tx2">
                    <a:lumMod val="50000"/>
                  </a:schemeClr>
                </a:solidFill>
              </a:rPr>
              <a:t>: </a:t>
            </a:r>
            <a:r>
              <a:rPr lang="en-US" sz="3200" b="1" err="1">
                <a:solidFill>
                  <a:schemeClr val="tx2">
                    <a:lumMod val="50000"/>
                  </a:schemeClr>
                </a:solidFill>
              </a:rPr>
              <a:t>contribuições</a:t>
            </a:r>
            <a:r>
              <a:rPr lang="en-US" sz="3200" b="1">
                <a:solidFill>
                  <a:schemeClr val="tx2">
                    <a:lumMod val="50000"/>
                  </a:schemeClr>
                </a:solidFill>
              </a:rPr>
              <a:t> dos </a:t>
            </a:r>
            <a:r>
              <a:rPr lang="en-US" sz="3200" b="1" err="1">
                <a:solidFill>
                  <a:schemeClr val="tx2">
                    <a:lumMod val="50000"/>
                  </a:schemeClr>
                </a:solidFill>
              </a:rPr>
              <a:t>Tribunais</a:t>
            </a:r>
            <a:r>
              <a:rPr lang="en-US" sz="3200" b="1">
                <a:solidFill>
                  <a:schemeClr val="tx2">
                    <a:lumMod val="50000"/>
                  </a:schemeClr>
                </a:solidFill>
              </a:rPr>
              <a:t> de Contas para </a:t>
            </a:r>
            <a:r>
              <a:rPr lang="en-US" sz="3200" b="1" err="1">
                <a:solidFill>
                  <a:schemeClr val="tx2">
                    <a:lumMod val="50000"/>
                  </a:schemeClr>
                </a:solidFill>
              </a:rPr>
              <a:t>avaliação</a:t>
            </a:r>
            <a:r>
              <a:rPr lang="en-US" sz="3200" b="1">
                <a:solidFill>
                  <a:schemeClr val="tx2">
                    <a:lumMod val="50000"/>
                  </a:schemeClr>
                </a:solidFill>
              </a:rPr>
              <a:t> de </a:t>
            </a:r>
            <a:r>
              <a:rPr lang="en-US" sz="3200" b="1" err="1">
                <a:solidFill>
                  <a:schemeClr val="tx2">
                    <a:lumMod val="50000"/>
                  </a:schemeClr>
                </a:solidFill>
              </a:rPr>
              <a:t>equidade</a:t>
            </a:r>
            <a:r>
              <a:rPr lang="en-US" sz="3200" b="1">
                <a:solidFill>
                  <a:schemeClr val="tx2">
                    <a:lumMod val="50000"/>
                  </a:schemeClr>
                </a:solidFill>
              </a:rPr>
              <a:t> </a:t>
            </a:r>
            <a:r>
              <a:rPr lang="en-US" sz="3200" b="1" err="1">
                <a:solidFill>
                  <a:schemeClr val="tx2">
                    <a:lumMod val="50000"/>
                  </a:schemeClr>
                </a:solidFill>
              </a:rPr>
              <a:t>em</a:t>
            </a:r>
            <a:r>
              <a:rPr lang="en-US" sz="3200" b="1">
                <a:solidFill>
                  <a:schemeClr val="tx2">
                    <a:lumMod val="50000"/>
                  </a:schemeClr>
                </a:solidFill>
              </a:rPr>
              <a:t> </a:t>
            </a:r>
            <a:r>
              <a:rPr lang="en-US" sz="3200" b="1" err="1">
                <a:solidFill>
                  <a:schemeClr val="tx2">
                    <a:lumMod val="50000"/>
                  </a:schemeClr>
                </a:solidFill>
              </a:rPr>
              <a:t>políticas</a:t>
            </a:r>
            <a:r>
              <a:rPr lang="en-US" sz="3200" b="1">
                <a:solidFill>
                  <a:schemeClr val="tx2">
                    <a:lumMod val="50000"/>
                  </a:schemeClr>
                </a:solidFill>
              </a:rPr>
              <a:t> </a:t>
            </a:r>
            <a:r>
              <a:rPr lang="en-US" sz="3200" b="1" err="1">
                <a:solidFill>
                  <a:schemeClr val="tx2">
                    <a:lumMod val="50000"/>
                  </a:schemeClr>
                </a:solidFill>
              </a:rPr>
              <a:t>públicas</a:t>
            </a:r>
            <a:endParaRPr lang="en-US" sz="3200">
              <a:solidFill>
                <a:schemeClr val="tx2">
                  <a:lumMod val="50000"/>
                </a:schemeClr>
              </a:solidFill>
            </a:endParaRPr>
          </a:p>
        </p:txBody>
      </p:sp>
      <p:sp>
        <p:nvSpPr>
          <p:cNvPr id="39" name="Rectangle 24">
            <a:extLst>
              <a:ext uri="{FF2B5EF4-FFF2-40B4-BE49-F238E27FC236}">
                <a16:creationId xmlns:a16="http://schemas.microsoft.com/office/drawing/2014/main" xmlns="" id="{BC05CA36-AD6A-4ABF-9A05-52E5A143D2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0" y="4022214"/>
            <a:ext cx="9144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26">
            <a:extLst>
              <a:ext uri="{FF2B5EF4-FFF2-40B4-BE49-F238E27FC236}">
                <a16:creationId xmlns:a16="http://schemas.microsoft.com/office/drawing/2014/main" xmlns="" id="{D4331EE8-85A4-4588-8D9E-70E534D477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3028950" y="4022220"/>
            <a:ext cx="611504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28">
            <a:extLst>
              <a:ext uri="{FF2B5EF4-FFF2-40B4-BE49-F238E27FC236}">
                <a16:creationId xmlns:a16="http://schemas.microsoft.com/office/drawing/2014/main" xmlns="" id="{49D6C862-61CC-4B46-8080-96583D653B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4022219"/>
            <a:ext cx="9190104"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p:cNvSpPr>
            <a:spLocks noGrp="1"/>
          </p:cNvSpPr>
          <p:nvPr>
            <p:ph type="subTitle" idx="1"/>
          </p:nvPr>
        </p:nvSpPr>
        <p:spPr>
          <a:xfrm>
            <a:off x="617580" y="4541263"/>
            <a:ext cx="3738395" cy="1395022"/>
          </a:xfrm>
        </p:spPr>
        <p:txBody>
          <a:bodyPr vert="horz" lIns="91440" tIns="45720" rIns="91440" bIns="45720" rtlCol="0" anchor="t">
            <a:normAutofit/>
          </a:bodyPr>
          <a:lstStyle/>
          <a:p>
            <a:pPr algn="l">
              <a:lnSpc>
                <a:spcPct val="90000"/>
              </a:lnSpc>
              <a:spcBef>
                <a:spcPts val="1000"/>
              </a:spcBef>
            </a:pPr>
            <a:r>
              <a:rPr lang="en-US" sz="2500" b="1">
                <a:solidFill>
                  <a:srgbClr val="FFFFFF"/>
                </a:solidFill>
              </a:rPr>
              <a:t>III </a:t>
            </a:r>
            <a:r>
              <a:rPr lang="en-US" sz="2500" b="1" err="1">
                <a:solidFill>
                  <a:srgbClr val="FFFFFF"/>
                </a:solidFill>
              </a:rPr>
              <a:t>Encontro</a:t>
            </a:r>
            <a:r>
              <a:rPr lang="en-US" sz="2500" b="1">
                <a:solidFill>
                  <a:srgbClr val="FFFFFF"/>
                </a:solidFill>
              </a:rPr>
              <a:t> de </a:t>
            </a:r>
            <a:r>
              <a:rPr lang="en-US" sz="2500" b="1" err="1">
                <a:solidFill>
                  <a:srgbClr val="FFFFFF"/>
                </a:solidFill>
              </a:rPr>
              <a:t>Pesquisa</a:t>
            </a:r>
            <a:r>
              <a:rPr lang="en-US" sz="2500" b="1">
                <a:solidFill>
                  <a:srgbClr val="FFFFFF"/>
                </a:solidFill>
              </a:rPr>
              <a:t> </a:t>
            </a:r>
            <a:br>
              <a:rPr lang="en-US" sz="2500" b="1">
                <a:solidFill>
                  <a:srgbClr val="FFFFFF"/>
                </a:solidFill>
              </a:rPr>
            </a:br>
            <a:r>
              <a:rPr lang="en-US" sz="2500" b="1">
                <a:solidFill>
                  <a:srgbClr val="FFFFFF"/>
                </a:solidFill>
              </a:rPr>
              <a:t>da </a:t>
            </a:r>
            <a:r>
              <a:rPr lang="en-US" sz="2500" b="1" err="1">
                <a:solidFill>
                  <a:srgbClr val="FFFFFF"/>
                </a:solidFill>
              </a:rPr>
              <a:t>Pós-Graduação</a:t>
            </a:r>
            <a:r>
              <a:rPr lang="en-US" sz="2500" b="1">
                <a:solidFill>
                  <a:srgbClr val="FFFFFF"/>
                </a:solidFill>
              </a:rPr>
              <a:t> </a:t>
            </a:r>
            <a:br>
              <a:rPr lang="en-US" sz="2500" b="1">
                <a:solidFill>
                  <a:srgbClr val="FFFFFF"/>
                </a:solidFill>
              </a:rPr>
            </a:br>
            <a:r>
              <a:rPr lang="en-US" sz="2500" b="1" err="1">
                <a:solidFill>
                  <a:srgbClr val="FFFFFF"/>
                </a:solidFill>
              </a:rPr>
              <a:t>Stricto</a:t>
            </a:r>
            <a:r>
              <a:rPr lang="en-US" sz="2500" b="1">
                <a:solidFill>
                  <a:srgbClr val="FFFFFF"/>
                </a:solidFill>
              </a:rPr>
              <a:t> </a:t>
            </a:r>
            <a:r>
              <a:rPr lang="en-US" sz="2500" b="1" err="1">
                <a:solidFill>
                  <a:srgbClr val="FFFFFF"/>
                </a:solidFill>
              </a:rPr>
              <a:t>Sensu</a:t>
            </a:r>
            <a:r>
              <a:rPr lang="en-US" sz="2500" b="1">
                <a:solidFill>
                  <a:srgbClr val="FFFFFF"/>
                </a:solidFill>
              </a:rPr>
              <a:t> da </a:t>
            </a:r>
            <a:r>
              <a:rPr lang="en-US" sz="2500" b="1" err="1">
                <a:solidFill>
                  <a:srgbClr val="FFFFFF"/>
                </a:solidFill>
              </a:rPr>
              <a:t>Enap</a:t>
            </a:r>
            <a:endParaRPr lang="en-US" sz="2500" b="1">
              <a:solidFill>
                <a:srgbClr val="FFFFFF"/>
              </a:solidFill>
            </a:endParaRPr>
          </a:p>
        </p:txBody>
      </p:sp>
      <p:pic>
        <p:nvPicPr>
          <p:cNvPr id="17" name="Vídeo 16" descr="Pessoas Discutindo">
            <a:extLst>
              <a:ext uri="{FF2B5EF4-FFF2-40B4-BE49-F238E27FC236}">
                <a16:creationId xmlns:a16="http://schemas.microsoft.com/office/drawing/2014/main" xmlns="" id="{A730C76E-81FE-8121-8958-6F58D1F80444}"/>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3781" r="21004" b="-1"/>
          <a:stretch>
            <a:fillRect/>
          </a:stretch>
        </p:blipFill>
        <p:spPr>
          <a:xfrm>
            <a:off x="4930430" y="1792037"/>
            <a:ext cx="3872266" cy="2895926"/>
          </a:xfrm>
          <a:prstGeom prst="rect">
            <a:avLst/>
          </a:prstGeom>
        </p:spPr>
      </p:pic>
      <p:sp>
        <p:nvSpPr>
          <p:cNvPr id="44" name="Rectangle 30">
            <a:extLst>
              <a:ext uri="{FF2B5EF4-FFF2-40B4-BE49-F238E27FC236}">
                <a16:creationId xmlns:a16="http://schemas.microsoft.com/office/drawing/2014/main" xmlns="" id="{E37EECFC-A684-4391-AE85-4CDAF5565F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6400797"/>
            <a:ext cx="9143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tângulo 4"/>
          <p:cNvSpPr/>
          <p:nvPr/>
        </p:nvSpPr>
        <p:spPr>
          <a:xfrm>
            <a:off x="617581" y="5906931"/>
            <a:ext cx="8670718" cy="523220"/>
          </a:xfrm>
          <a:prstGeom prst="rect">
            <a:avLst/>
          </a:prstGeom>
        </p:spPr>
        <p:txBody>
          <a:bodyPr wrap="square">
            <a:spAutoFit/>
          </a:bodyPr>
          <a:lstStyle/>
          <a:p>
            <a:pPr>
              <a:spcAft>
                <a:spcPts val="600"/>
              </a:spcAft>
            </a:pPr>
            <a:r>
              <a:rPr lang="pt-BR" sz="2800" b="1">
                <a:solidFill>
                  <a:schemeClr val="bg1"/>
                </a:solidFill>
              </a:rPr>
              <a:t>Maria do Carmo Lima de Vasconcelos</a:t>
            </a:r>
          </a:p>
        </p:txBody>
      </p:sp>
    </p:spTree>
    <p:extLst>
      <p:ext uri="{BB962C8B-B14F-4D97-AF65-F5344CB8AC3E}">
        <p14:creationId xmlns:p14="http://schemas.microsoft.com/office/powerpoint/2010/main" val="218436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30" repeatCount="indefinite"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7"/>
                                        </p:tgtEl>
                                      </p:cBhvr>
                                    </p:cmd>
                                  </p:childTnLst>
                                </p:cTn>
                              </p:par>
                            </p:childTnLst>
                          </p:cTn>
                        </p:par>
                      </p:childTnLst>
                    </p:cTn>
                  </p:par>
                </p:childTnLst>
              </p:cTn>
              <p:nextCondLst>
                <p:cond evt="onClick" delay="0">
                  <p:tgtEl>
                    <p:spTgt spid="17"/>
                  </p:tgtEl>
                </p:cond>
              </p:nextCondLst>
            </p:seq>
            <p:video>
              <p:cMediaNode mute="1">
                <p:cTn id="12" repeatCount="indefinite" fill="hold" display="0">
                  <p:stCondLst>
                    <p:cond delay="indefinite"/>
                  </p:stCondLst>
                </p:cTn>
                <p:tgtEl>
                  <p:spTgt spid="17"/>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xmlns="" id="{12609869-9E80-471B-A487-A53288E0E79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title"/>
          </p:nvPr>
        </p:nvSpPr>
        <p:spPr>
          <a:xfrm>
            <a:off x="852297" y="502020"/>
            <a:ext cx="4367775" cy="1642970"/>
          </a:xfrm>
        </p:spPr>
        <p:txBody>
          <a:bodyPr anchor="b">
            <a:normAutofit/>
          </a:bodyPr>
          <a:lstStyle/>
          <a:p>
            <a:pPr algn="l">
              <a:lnSpc>
                <a:spcPct val="90000"/>
              </a:lnSpc>
            </a:pPr>
            <a:r>
              <a:rPr lang="pt-BR" sz="3000" b="1">
                <a:solidFill>
                  <a:schemeClr val="tx2">
                    <a:lumMod val="50000"/>
                  </a:schemeClr>
                </a:solidFill>
              </a:rPr>
              <a:t>Equidade para avaliação das ações governamentais</a:t>
            </a:r>
          </a:p>
        </p:txBody>
      </p:sp>
      <p:sp>
        <p:nvSpPr>
          <p:cNvPr id="3" name="Espaço Reservado para Conteúdo 2"/>
          <p:cNvSpPr>
            <a:spLocks noGrp="1"/>
          </p:cNvSpPr>
          <p:nvPr>
            <p:ph idx="1"/>
          </p:nvPr>
        </p:nvSpPr>
        <p:spPr>
          <a:xfrm>
            <a:off x="858692" y="2405894"/>
            <a:ext cx="4073348" cy="3535083"/>
          </a:xfrm>
        </p:spPr>
        <p:txBody>
          <a:bodyPr anchor="t">
            <a:normAutofit/>
          </a:bodyPr>
          <a:lstStyle/>
          <a:p>
            <a:pPr marL="0" indent="0">
              <a:buNone/>
            </a:pPr>
            <a:r>
              <a:rPr lang="pt-BR" sz="2400"/>
              <a:t>Implica ampliar a análise para além do desempenho médio das políticas, direcionando a atenção para os grupos efetivamente beneficiados – ou excluídos – pela ação estatal (</a:t>
            </a:r>
            <a:r>
              <a:rPr lang="pt-BR" sz="2400" err="1"/>
              <a:t>Frederickson</a:t>
            </a:r>
            <a:r>
              <a:rPr lang="pt-BR" sz="2400"/>
              <a:t>, 2010).</a:t>
            </a:r>
          </a:p>
        </p:txBody>
      </p:sp>
      <p:sp>
        <p:nvSpPr>
          <p:cNvPr id="18" name="Rectangle 17">
            <a:extLst>
              <a:ext uri="{FF2B5EF4-FFF2-40B4-BE49-F238E27FC236}">
                <a16:creationId xmlns:a16="http://schemas.microsoft.com/office/drawing/2014/main" xmlns="" id="{7004738A-9D34-43E8-97D2-CA0EED4F8B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B8B8D07F-F13E-443E-BA68-2D26672D76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xmlns="" id="{2813A4FA-24A5-41ED-A534-3807D1B2F3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C3944F27-CA70-4E84-A51A-E6BF895589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esa com itens de produtividade">
            <a:extLst>
              <a:ext uri="{FF2B5EF4-FFF2-40B4-BE49-F238E27FC236}">
                <a16:creationId xmlns:a16="http://schemas.microsoft.com/office/drawing/2014/main" xmlns="" id="{A8CED98A-E453-DCF1-23BA-24862292D304}"/>
              </a:ext>
            </a:extLst>
          </p:cNvPr>
          <p:cNvPicPr>
            <a:picLocks noChangeAspect="1"/>
          </p:cNvPicPr>
          <p:nvPr/>
        </p:nvPicPr>
        <p:blipFill>
          <a:blip r:embed="rId3"/>
          <a:srcRect l="37878" r="22628" b="-2"/>
          <a:stretch>
            <a:fillRect/>
          </a:stretch>
        </p:blipFill>
        <p:spPr>
          <a:xfrm>
            <a:off x="5370556" y="909081"/>
            <a:ext cx="3000735" cy="5071731"/>
          </a:xfrm>
          <a:prstGeom prst="rect">
            <a:avLst/>
          </a:prstGeom>
        </p:spPr>
      </p:pic>
    </p:spTree>
    <p:extLst>
      <p:ext uri="{BB962C8B-B14F-4D97-AF65-F5344CB8AC3E}">
        <p14:creationId xmlns:p14="http://schemas.microsoft.com/office/powerpoint/2010/main" val="4115673490"/>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D46486FE-F1CE-5C8C-DD48-29DBE0CE4F6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96C0B32B-A5EA-55EC-48A9-B861EBB851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DB251503-B16E-7745-7CEA-698D6456D7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3CF3ACA7-A768-15E2-F212-348B98A2A4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78456CB8-4AA8-0F92-F10C-372A4B1327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269EC824-1007-BC8D-AFCF-F2F9A223C08F}"/>
              </a:ext>
            </a:extLst>
          </p:cNvPr>
          <p:cNvSpPr>
            <a:spLocks noGrp="1"/>
          </p:cNvSpPr>
          <p:nvPr>
            <p:ph type="title"/>
          </p:nvPr>
        </p:nvSpPr>
        <p:spPr>
          <a:xfrm>
            <a:off x="1037673" y="348865"/>
            <a:ext cx="7288583" cy="1576446"/>
          </a:xfrm>
        </p:spPr>
        <p:txBody>
          <a:bodyPr anchor="ctr">
            <a:normAutofit/>
          </a:bodyPr>
          <a:lstStyle/>
          <a:p>
            <a:r>
              <a:rPr lang="pt-BR" sz="3000" b="1">
                <a:solidFill>
                  <a:srgbClr val="FFFFFF"/>
                </a:solidFill>
              </a:rPr>
              <a:t>Deslocamento de enfoque </a:t>
            </a:r>
          </a:p>
        </p:txBody>
      </p:sp>
      <p:graphicFrame>
        <p:nvGraphicFramePr>
          <p:cNvPr id="5" name="Espaço Reservado para Conteúdo 2">
            <a:extLst>
              <a:ext uri="{FF2B5EF4-FFF2-40B4-BE49-F238E27FC236}">
                <a16:creationId xmlns:a16="http://schemas.microsoft.com/office/drawing/2014/main" xmlns="" id="{C33B2B12-6F5F-D373-8D94-383D2AF90976}"/>
              </a:ext>
            </a:extLst>
          </p:cNvPr>
          <p:cNvGraphicFramePr>
            <a:graphicFrameLocks noGrp="1"/>
          </p:cNvGraphicFramePr>
          <p:nvPr>
            <p:ph idx="1"/>
            <p:extLst>
              <p:ext uri="{D42A27DB-BD31-4B8C-83A1-F6EECF244321}">
                <p14:modId xmlns:p14="http://schemas.microsoft.com/office/powerpoint/2010/main" val="3820735514"/>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2978009"/>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xmlns=""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ectangle 18">
            <a:extLst>
              <a:ext uri="{FF2B5EF4-FFF2-40B4-BE49-F238E27FC236}">
                <a16:creationId xmlns:a16="http://schemas.microsoft.com/office/drawing/2014/main" xmlns=""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title"/>
          </p:nvPr>
        </p:nvSpPr>
        <p:spPr>
          <a:xfrm>
            <a:off x="439858" y="1683756"/>
            <a:ext cx="2336449" cy="3257412"/>
          </a:xfrm>
        </p:spPr>
        <p:txBody>
          <a:bodyPr anchor="b">
            <a:normAutofit/>
          </a:bodyPr>
          <a:lstStyle/>
          <a:p>
            <a:pPr algn="r">
              <a:lnSpc>
                <a:spcPct val="90000"/>
              </a:lnSpc>
            </a:pPr>
            <a:r>
              <a:rPr lang="pt-BR" sz="3000">
                <a:solidFill>
                  <a:srgbClr val="FFFFFF"/>
                </a:solidFill>
              </a:rPr>
              <a:t> Tribunais de Contas e </a:t>
            </a:r>
            <a:br>
              <a:rPr lang="pt-BR" sz="3000">
                <a:solidFill>
                  <a:srgbClr val="FFFFFF"/>
                </a:solidFill>
              </a:rPr>
            </a:br>
            <a:r>
              <a:rPr lang="pt-BR" sz="3000">
                <a:solidFill>
                  <a:srgbClr val="FFFFFF"/>
                </a:solidFill>
              </a:rPr>
              <a:t>avaliação de ações, programas e políticas públicas</a:t>
            </a:r>
          </a:p>
        </p:txBody>
      </p:sp>
      <p:graphicFrame>
        <p:nvGraphicFramePr>
          <p:cNvPr id="5" name="Espaço Reservado para Conteúdo 2">
            <a:extLst>
              <a:ext uri="{FF2B5EF4-FFF2-40B4-BE49-F238E27FC236}">
                <a16:creationId xmlns:a16="http://schemas.microsoft.com/office/drawing/2014/main" xmlns="" id="{65C09A07-9656-F0DC-2446-D055DAD856C6}"/>
              </a:ext>
            </a:extLst>
          </p:cNvPr>
          <p:cNvGraphicFramePr>
            <a:graphicFrameLocks noGrp="1"/>
          </p:cNvGraphicFramePr>
          <p:nvPr>
            <p:ph idx="1"/>
            <p:extLst>
              <p:ext uri="{D42A27DB-BD31-4B8C-83A1-F6EECF244321}">
                <p14:modId xmlns:p14="http://schemas.microsoft.com/office/powerpoint/2010/main" val="1842953980"/>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2271371"/>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AA108F4A-4C84-1E1E-D3A5-2C2C4CED112B}"/>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xmlns="" id="{CB686577-6B63-BAE9-36EA-5D80F3053C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369D83EE-86D1-CC19-429A-99432E1485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CAFCF1F6-8911-D6C2-F448-9EEE3BC91D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xmlns="" id="{C987CD10-5168-3E91-A3E6-FCC3987A75C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641AF22F-C70F-24BB-AB62-9A301783E6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1">
            <a:extLst>
              <a:ext uri="{FF2B5EF4-FFF2-40B4-BE49-F238E27FC236}">
                <a16:creationId xmlns:a16="http://schemas.microsoft.com/office/drawing/2014/main" xmlns="" id="{81528F66-C0AA-8F7D-91DF-2F83BADDC77C}"/>
              </a:ext>
            </a:extLst>
          </p:cNvPr>
          <p:cNvSpPr txBox="1">
            <a:spLocks/>
          </p:cNvSpPr>
          <p:nvPr/>
        </p:nvSpPr>
        <p:spPr>
          <a:xfrm>
            <a:off x="6307125" y="1052736"/>
            <a:ext cx="2493975" cy="3387497"/>
          </a:xfrm>
          <a:prstGeom prst="rect">
            <a:avLst/>
          </a:prstGeom>
        </p:spPr>
        <p:txBody>
          <a:bodyPr vert="horz" lIns="91440" tIns="45720" rIns="91440" bIns="45720" rtlCol="0" anchor="b">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pt-BR" sz="3000">
                <a:solidFill>
                  <a:srgbClr val="FFFFFF"/>
                </a:solidFill>
              </a:rPr>
              <a:t>Equidade como dimensão de avaliação</a:t>
            </a:r>
          </a:p>
        </p:txBody>
      </p:sp>
      <p:sp>
        <p:nvSpPr>
          <p:cNvPr id="10" name="Espaço Reservado para Conteúdo 2">
            <a:extLst>
              <a:ext uri="{FF2B5EF4-FFF2-40B4-BE49-F238E27FC236}">
                <a16:creationId xmlns:a16="http://schemas.microsoft.com/office/drawing/2014/main" xmlns="" id="{B4E9D4C7-8E8D-B472-58BE-EA475AA90EF7}"/>
              </a:ext>
            </a:extLst>
          </p:cNvPr>
          <p:cNvSpPr>
            <a:spLocks noGrp="1"/>
          </p:cNvSpPr>
          <p:nvPr>
            <p:ph idx="1"/>
          </p:nvPr>
        </p:nvSpPr>
        <p:spPr>
          <a:xfrm>
            <a:off x="460978" y="1030294"/>
            <a:ext cx="4111022" cy="5546047"/>
          </a:xfrm>
        </p:spPr>
        <p:txBody>
          <a:bodyPr anchor="ctr">
            <a:normAutofit/>
          </a:bodyPr>
          <a:lstStyle/>
          <a:p>
            <a:pPr marL="0" indent="0">
              <a:buNone/>
            </a:pPr>
            <a:r>
              <a:rPr lang="pt-BR" sz="2400"/>
              <a:t>As auditorias podem considerar a equidade como um quinto eixo analítico autônomo ou, alternativamente, como uma dimensão específica da efetividade, especialmente quando vinculada aos objetivos explícitos das políticas públicas auditadas (INTOSAI, 2019). </a:t>
            </a:r>
          </a:p>
        </p:txBody>
      </p:sp>
    </p:spTree>
    <p:extLst>
      <p:ext uri="{BB962C8B-B14F-4D97-AF65-F5344CB8AC3E}">
        <p14:creationId xmlns:p14="http://schemas.microsoft.com/office/powerpoint/2010/main" val="543299041"/>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C68D94A3-354B-1B77-1501-C4951D7D86AC}"/>
            </a:ext>
          </a:extLst>
        </p:cNvPr>
        <p:cNvGrpSpPr/>
        <p:nvPr/>
      </p:nvGrpSpPr>
      <p:grpSpPr>
        <a:xfrm>
          <a:off x="0" y="0"/>
          <a:ext cx="0" cy="0"/>
          <a:chOff x="0" y="0"/>
          <a:chExt cx="0" cy="0"/>
        </a:xfrm>
      </p:grpSpPr>
      <p:sp useBgFill="1">
        <p:nvSpPr>
          <p:cNvPr id="19" name="Rectangle 20">
            <a:extLst>
              <a:ext uri="{FF2B5EF4-FFF2-40B4-BE49-F238E27FC236}">
                <a16:creationId xmlns:a16="http://schemas.microsoft.com/office/drawing/2014/main" xmlns="" id="{7517A47C-B2E5-4B79-8061-D74B1311A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 name="Freeform: Shape 22">
            <a:extLst>
              <a:ext uri="{FF2B5EF4-FFF2-40B4-BE49-F238E27FC236}">
                <a16:creationId xmlns:a16="http://schemas.microsoft.com/office/drawing/2014/main" xmlns="" id="{C505E780-2083-4CB5-A42A-5E0E2908ECC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614166"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1" name="Freeform: Shape 24">
            <a:extLst>
              <a:ext uri="{FF2B5EF4-FFF2-40B4-BE49-F238E27FC236}">
                <a16:creationId xmlns:a16="http://schemas.microsoft.com/office/drawing/2014/main" xmlns="" id="{D2C0AE1C-0118-41AE-8A10-7CDCBF10E9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608608"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xmlns="" id="{706ECC8A-6670-E574-A248-1AA6E9D131DB}"/>
              </a:ext>
            </a:extLst>
          </p:cNvPr>
          <p:cNvSpPr>
            <a:spLocks noGrp="1"/>
          </p:cNvSpPr>
          <p:nvPr>
            <p:ph type="title"/>
          </p:nvPr>
        </p:nvSpPr>
        <p:spPr>
          <a:xfrm>
            <a:off x="466344" y="1161288"/>
            <a:ext cx="2702052" cy="4526280"/>
          </a:xfrm>
        </p:spPr>
        <p:txBody>
          <a:bodyPr>
            <a:normAutofit/>
          </a:bodyPr>
          <a:lstStyle/>
          <a:p>
            <a:r>
              <a:rPr lang="pt-BR" sz="3500" b="1"/>
              <a:t>Seleção de auditorias</a:t>
            </a:r>
          </a:p>
        </p:txBody>
      </p:sp>
      <p:sp>
        <p:nvSpPr>
          <p:cNvPr id="32" name="Rectangle 26">
            <a:extLst>
              <a:ext uri="{FF2B5EF4-FFF2-40B4-BE49-F238E27FC236}">
                <a16:creationId xmlns:a16="http://schemas.microsoft.com/office/drawing/2014/main" xmlns="" id="{463EEC44-1BA3-44ED-81FC-A644B04B2A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3081528"/>
            <a:ext cx="96012" cy="704088"/>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33" name="Espaço Reservado para Conteúdo 7">
            <a:extLst>
              <a:ext uri="{FF2B5EF4-FFF2-40B4-BE49-F238E27FC236}">
                <a16:creationId xmlns:a16="http://schemas.microsoft.com/office/drawing/2014/main" xmlns="" id="{D0C589B2-ECA3-2921-8723-CA528B89028A}"/>
              </a:ext>
            </a:extLst>
          </p:cNvPr>
          <p:cNvGraphicFramePr>
            <a:graphicFrameLocks noGrp="1"/>
          </p:cNvGraphicFramePr>
          <p:nvPr>
            <p:ph idx="1"/>
            <p:extLst>
              <p:ext uri="{D42A27DB-BD31-4B8C-83A1-F6EECF244321}">
                <p14:modId xmlns:p14="http://schemas.microsoft.com/office/powerpoint/2010/main" val="2116411092"/>
              </p:ext>
            </p:extLst>
          </p:nvPr>
        </p:nvGraphicFramePr>
        <p:xfrm>
          <a:off x="3977640" y="676656"/>
          <a:ext cx="4773168" cy="5513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83559870"/>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2AE5AFCB-9EEB-BD68-2EC7-A3CE409DF6B1}"/>
            </a:ext>
          </a:extLst>
        </p:cNvPr>
        <p:cNvGrpSpPr/>
        <p:nvPr/>
      </p:nvGrpSpPr>
      <p:grpSpPr>
        <a:xfrm>
          <a:off x="0" y="0"/>
          <a:ext cx="0" cy="0"/>
          <a:chOff x="0" y="0"/>
          <a:chExt cx="0" cy="0"/>
        </a:xfrm>
      </p:grpSpPr>
      <p:sp useBgFill="1">
        <p:nvSpPr>
          <p:cNvPr id="56" name="Rectangle 42">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7" name="Rectangle 44">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46">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48">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0">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52">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Rectangle 54">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240D9743-9FA8-26D1-3EAF-E96082F73DD2}"/>
              </a:ext>
            </a:extLst>
          </p:cNvPr>
          <p:cNvSpPr>
            <a:spLocks noGrp="1"/>
          </p:cNvSpPr>
          <p:nvPr>
            <p:ph type="title"/>
          </p:nvPr>
        </p:nvSpPr>
        <p:spPr>
          <a:xfrm>
            <a:off x="313668" y="1136894"/>
            <a:ext cx="2401025" cy="4335101"/>
          </a:xfrm>
        </p:spPr>
        <p:txBody>
          <a:bodyPr anchor="b">
            <a:normAutofit/>
          </a:bodyPr>
          <a:lstStyle/>
          <a:p>
            <a:pPr algn="r"/>
            <a:r>
              <a:rPr lang="pt-BR" sz="3000">
                <a:solidFill>
                  <a:srgbClr val="FFFFFF"/>
                </a:solidFill>
              </a:rPr>
              <a:t>TCU – Auditoria no Programa Bolsa Família</a:t>
            </a:r>
            <a:br>
              <a:rPr lang="pt-BR" sz="3000">
                <a:solidFill>
                  <a:srgbClr val="FFFFFF"/>
                </a:solidFill>
              </a:rPr>
            </a:br>
            <a:r>
              <a:rPr lang="pt-BR" sz="3000">
                <a:solidFill>
                  <a:srgbClr val="FFFFFF"/>
                </a:solidFill>
              </a:rPr>
              <a:t/>
            </a:r>
            <a:br>
              <a:rPr lang="pt-BR" sz="3000">
                <a:solidFill>
                  <a:srgbClr val="FFFFFF"/>
                </a:solidFill>
              </a:rPr>
            </a:br>
            <a:r>
              <a:rPr lang="pt-BR" sz="3000">
                <a:solidFill>
                  <a:srgbClr val="FFFFFF"/>
                </a:solidFill>
              </a:rPr>
              <a:t>DADOS UTILIZADOS</a:t>
            </a:r>
          </a:p>
        </p:txBody>
      </p:sp>
      <p:sp>
        <p:nvSpPr>
          <p:cNvPr id="8" name="Espaço Reservado para Conteúdo 7">
            <a:extLst>
              <a:ext uri="{FF2B5EF4-FFF2-40B4-BE49-F238E27FC236}">
                <a16:creationId xmlns:a16="http://schemas.microsoft.com/office/drawing/2014/main" xmlns="" id="{CDB901B5-81F3-4E15-4A64-343AB0C69153}"/>
              </a:ext>
            </a:extLst>
          </p:cNvPr>
          <p:cNvSpPr>
            <a:spLocks noGrp="1"/>
          </p:cNvSpPr>
          <p:nvPr>
            <p:ph idx="1"/>
          </p:nvPr>
        </p:nvSpPr>
        <p:spPr>
          <a:xfrm>
            <a:off x="3607694" y="649480"/>
            <a:ext cx="4916510" cy="5546047"/>
          </a:xfrm>
        </p:spPr>
        <p:txBody>
          <a:bodyPr vert="horz" lIns="91440" tIns="45720" rIns="91440" bIns="45720" rtlCol="0" anchor="ctr">
            <a:normAutofit/>
          </a:bodyPr>
          <a:lstStyle/>
          <a:p>
            <a:pPr fontAlgn="t">
              <a:buFont typeface="Wingdings" panose="05000000000000000000" pitchFamily="2" charset="2"/>
              <a:buChar char="ü"/>
            </a:pPr>
            <a:r>
              <a:rPr lang="pt-BR" sz="2400"/>
              <a:t>Informações sobre composição familiar, cobertura territorial e perfil socioeconômico extraídos a partir de: </a:t>
            </a:r>
          </a:p>
          <a:p>
            <a:pPr lvl="1" fontAlgn="t"/>
            <a:r>
              <a:rPr lang="pt-BR" sz="2400"/>
              <a:t>dados das edições mais recentes da PNAD-C (Pesquisa Nacional por Amostra de Domicílios Contínua) do Instituto Brasileiro de Geografia e Estatística (IBGE);</a:t>
            </a:r>
          </a:p>
          <a:p>
            <a:pPr lvl="1" fontAlgn="t"/>
            <a:r>
              <a:rPr lang="pt-BR" sz="2400"/>
              <a:t>dados administrativos obtidos junto ao Ministério da Cidadania.</a:t>
            </a:r>
          </a:p>
          <a:p>
            <a:pPr marL="0" indent="0" fontAlgn="t">
              <a:buNone/>
            </a:pPr>
            <a:endParaRPr lang="pt-BR" sz="1700">
              <a:latin typeface="+mj-lt"/>
            </a:endParaRPr>
          </a:p>
        </p:txBody>
      </p:sp>
    </p:spTree>
    <p:extLst>
      <p:ext uri="{BB962C8B-B14F-4D97-AF65-F5344CB8AC3E}">
        <p14:creationId xmlns:p14="http://schemas.microsoft.com/office/powerpoint/2010/main" val="2660665645"/>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2AE5AFCB-9EEB-BD68-2EC7-A3CE409DF6B1}"/>
            </a:ext>
          </a:extLst>
        </p:cNvPr>
        <p:cNvGrpSpPr/>
        <p:nvPr/>
      </p:nvGrpSpPr>
      <p:grpSpPr>
        <a:xfrm>
          <a:off x="0" y="0"/>
          <a:ext cx="0" cy="0"/>
          <a:chOff x="0" y="0"/>
          <a:chExt cx="0" cy="0"/>
        </a:xfrm>
      </p:grpSpPr>
      <p:sp useBgFill="1">
        <p:nvSpPr>
          <p:cNvPr id="18" name="Rectangle 20">
            <a:extLst>
              <a:ext uri="{FF2B5EF4-FFF2-40B4-BE49-F238E27FC236}">
                <a16:creationId xmlns:a16="http://schemas.microsoft.com/office/drawing/2014/main" xmlns="" id="{A8384FB5-9ADC-4DDC-881B-597D56F5B1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22">
            <a:extLst>
              <a:ext uri="{FF2B5EF4-FFF2-40B4-BE49-F238E27FC236}">
                <a16:creationId xmlns:a16="http://schemas.microsoft.com/office/drawing/2014/main" xmlns="" id="{1199E1B1-A8C0-4FE8-A5A8-1CB41D69F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1" y="0"/>
            <a:ext cx="9143999"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4">
            <a:extLst>
              <a:ext uri="{FF2B5EF4-FFF2-40B4-BE49-F238E27FC236}">
                <a16:creationId xmlns:a16="http://schemas.microsoft.com/office/drawing/2014/main" xmlns="" id="{84A8DE83-DE75-4B41-9DB4-A7EC0B0DEC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096642"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6">
            <a:extLst>
              <a:ext uri="{FF2B5EF4-FFF2-40B4-BE49-F238E27FC236}">
                <a16:creationId xmlns:a16="http://schemas.microsoft.com/office/drawing/2014/main" xmlns="" id="{A7009A0A-BEF5-4EAC-AF15-E4F9F002E2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1"/>
            <a:ext cx="9144001"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240D9743-9FA8-26D1-3EAF-E96082F73DD2}"/>
              </a:ext>
            </a:extLst>
          </p:cNvPr>
          <p:cNvSpPr>
            <a:spLocks noGrp="1"/>
          </p:cNvSpPr>
          <p:nvPr>
            <p:ph type="title"/>
          </p:nvPr>
        </p:nvSpPr>
        <p:spPr>
          <a:xfrm>
            <a:off x="524784" y="248038"/>
            <a:ext cx="5297791" cy="1159200"/>
          </a:xfrm>
        </p:spPr>
        <p:txBody>
          <a:bodyPr vert="horz" lIns="91440" tIns="45720" rIns="91440" bIns="45720" rtlCol="0" anchor="ctr">
            <a:normAutofit/>
          </a:bodyPr>
          <a:lstStyle/>
          <a:p>
            <a:pPr algn="l">
              <a:lnSpc>
                <a:spcPct val="90000"/>
              </a:lnSpc>
            </a:pPr>
            <a:r>
              <a:rPr lang="en-US" sz="3000" kern="1200">
                <a:solidFill>
                  <a:srgbClr val="FFFFFF"/>
                </a:solidFill>
                <a:latin typeface="+mj-lt"/>
                <a:ea typeface="+mj-ea"/>
                <a:cs typeface="+mj-cs"/>
              </a:rPr>
              <a:t>TCU – Auditoria no </a:t>
            </a:r>
            <a:r>
              <a:rPr lang="en-US" sz="3000" kern="1200" err="1">
                <a:solidFill>
                  <a:srgbClr val="FFFFFF"/>
                </a:solidFill>
                <a:latin typeface="+mj-lt"/>
                <a:ea typeface="+mj-ea"/>
                <a:cs typeface="+mj-cs"/>
              </a:rPr>
              <a:t>Programa</a:t>
            </a:r>
            <a:r>
              <a:rPr lang="en-US" sz="3000" kern="1200">
                <a:solidFill>
                  <a:srgbClr val="FFFFFF"/>
                </a:solidFill>
                <a:latin typeface="+mj-lt"/>
                <a:ea typeface="+mj-ea"/>
                <a:cs typeface="+mj-cs"/>
              </a:rPr>
              <a:t> Bolsa Família</a:t>
            </a:r>
          </a:p>
        </p:txBody>
      </p:sp>
      <p:sp>
        <p:nvSpPr>
          <p:cNvPr id="10" name="CaixaDeTexto 9">
            <a:extLst>
              <a:ext uri="{FF2B5EF4-FFF2-40B4-BE49-F238E27FC236}">
                <a16:creationId xmlns:a16="http://schemas.microsoft.com/office/drawing/2014/main" xmlns="" id="{48ABBD6E-1EE6-EBF8-9E57-7BF9989F07C4}"/>
              </a:ext>
            </a:extLst>
          </p:cNvPr>
          <p:cNvSpPr txBox="1"/>
          <p:nvPr/>
        </p:nvSpPr>
        <p:spPr>
          <a:xfrm>
            <a:off x="6429374" y="390832"/>
            <a:ext cx="2425189" cy="873612"/>
          </a:xfrm>
          <a:prstGeom prst="rect">
            <a:avLst/>
          </a:prstGeom>
        </p:spPr>
        <p:txBody>
          <a:bodyPr vert="horz" lIns="91440" tIns="45720" rIns="91440" bIns="45720" rtlCol="0" anchor="ctr">
            <a:normAutofit/>
          </a:bodyPr>
          <a:lstStyle/>
          <a:p>
            <a:pPr fontAlgn="t">
              <a:lnSpc>
                <a:spcPct val="90000"/>
              </a:lnSpc>
              <a:spcBef>
                <a:spcPts val="1000"/>
              </a:spcBef>
            </a:pPr>
            <a:r>
              <a:rPr lang="en-US" sz="3000">
                <a:solidFill>
                  <a:srgbClr val="FFFFFF"/>
                </a:solidFill>
              </a:rPr>
              <a:t>ACHADOS</a:t>
            </a:r>
            <a:endParaRPr lang="en-US" sz="3000" kern="1200">
              <a:solidFill>
                <a:srgbClr val="FFFFFF"/>
              </a:solidFill>
            </a:endParaRPr>
          </a:p>
        </p:txBody>
      </p:sp>
      <p:sp>
        <p:nvSpPr>
          <p:cNvPr id="3" name="CaixaDeTexto 2">
            <a:extLst>
              <a:ext uri="{FF2B5EF4-FFF2-40B4-BE49-F238E27FC236}">
                <a16:creationId xmlns:a16="http://schemas.microsoft.com/office/drawing/2014/main" xmlns="" id="{98B89657-A64D-D35F-159A-02198D30D0FC}"/>
              </a:ext>
            </a:extLst>
          </p:cNvPr>
          <p:cNvSpPr txBox="1"/>
          <p:nvPr/>
        </p:nvSpPr>
        <p:spPr>
          <a:xfrm>
            <a:off x="457200" y="2196116"/>
            <a:ext cx="8579296" cy="1200329"/>
          </a:xfrm>
          <a:prstGeom prst="rect">
            <a:avLst/>
          </a:prstGeom>
          <a:noFill/>
        </p:spPr>
        <p:txBody>
          <a:bodyPr wrap="square">
            <a:spAutoFit/>
          </a:bodyPr>
          <a:lstStyle/>
          <a:p>
            <a:pPr marL="342900" indent="-342900" fontAlgn="t">
              <a:buFont typeface="Wingdings" panose="05000000000000000000" pitchFamily="2" charset="2"/>
              <a:buChar char="ü"/>
            </a:pPr>
            <a:r>
              <a:rPr lang="pt-BR" sz="2400"/>
              <a:t>Privilegia as famílias unipessoais, apesar do Benefício de Primeira Infância e do Benefício de Renda de Cidadania, ambos pagos por indivíduo;</a:t>
            </a:r>
          </a:p>
        </p:txBody>
      </p:sp>
    </p:spTree>
    <p:extLst>
      <p:ext uri="{BB962C8B-B14F-4D97-AF65-F5344CB8AC3E}">
        <p14:creationId xmlns:p14="http://schemas.microsoft.com/office/powerpoint/2010/main" val="628451039"/>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4638417F-3DB7-1AF0-4833-ED35B9C23547}"/>
            </a:ext>
          </a:extLst>
        </p:cNvPr>
        <p:cNvGrpSpPr/>
        <p:nvPr/>
      </p:nvGrpSpPr>
      <p:grpSpPr>
        <a:xfrm>
          <a:off x="0" y="0"/>
          <a:ext cx="0" cy="0"/>
          <a:chOff x="0" y="0"/>
          <a:chExt cx="0" cy="0"/>
        </a:xfrm>
      </p:grpSpPr>
      <p:sp useBgFill="1">
        <p:nvSpPr>
          <p:cNvPr id="18" name="Rectangle 20">
            <a:extLst>
              <a:ext uri="{FF2B5EF4-FFF2-40B4-BE49-F238E27FC236}">
                <a16:creationId xmlns:a16="http://schemas.microsoft.com/office/drawing/2014/main" xmlns="" id="{A30A14F3-DC26-1438-2F9C-14A08250F3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22">
            <a:extLst>
              <a:ext uri="{FF2B5EF4-FFF2-40B4-BE49-F238E27FC236}">
                <a16:creationId xmlns:a16="http://schemas.microsoft.com/office/drawing/2014/main" xmlns="" id="{613DD6B5-B2DE-4BDF-9924-9E2E697A61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1" y="0"/>
            <a:ext cx="9143999"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4">
            <a:extLst>
              <a:ext uri="{FF2B5EF4-FFF2-40B4-BE49-F238E27FC236}">
                <a16:creationId xmlns:a16="http://schemas.microsoft.com/office/drawing/2014/main" xmlns="" id="{EE7DCC4A-6A19-4B47-2AF4-40099B7FA4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096642"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6">
            <a:extLst>
              <a:ext uri="{FF2B5EF4-FFF2-40B4-BE49-F238E27FC236}">
                <a16:creationId xmlns:a16="http://schemas.microsoft.com/office/drawing/2014/main" xmlns="" id="{5AF9E061-0B72-89B6-8375-4E16E12D38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1"/>
            <a:ext cx="9144001"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1E38000A-9093-DD2C-980C-DA3EAE8522A4}"/>
              </a:ext>
            </a:extLst>
          </p:cNvPr>
          <p:cNvSpPr>
            <a:spLocks noGrp="1"/>
          </p:cNvSpPr>
          <p:nvPr>
            <p:ph type="title"/>
          </p:nvPr>
        </p:nvSpPr>
        <p:spPr>
          <a:xfrm>
            <a:off x="524784" y="248038"/>
            <a:ext cx="5297791" cy="1159200"/>
          </a:xfrm>
        </p:spPr>
        <p:txBody>
          <a:bodyPr vert="horz" lIns="91440" tIns="45720" rIns="91440" bIns="45720" rtlCol="0" anchor="ctr">
            <a:normAutofit/>
          </a:bodyPr>
          <a:lstStyle/>
          <a:p>
            <a:pPr algn="l">
              <a:lnSpc>
                <a:spcPct val="90000"/>
              </a:lnSpc>
            </a:pPr>
            <a:r>
              <a:rPr lang="en-US" sz="3000" kern="1200">
                <a:solidFill>
                  <a:srgbClr val="FFFFFF"/>
                </a:solidFill>
                <a:latin typeface="+mj-lt"/>
                <a:ea typeface="+mj-ea"/>
                <a:cs typeface="+mj-cs"/>
              </a:rPr>
              <a:t>TCU – Auditoria no </a:t>
            </a:r>
            <a:r>
              <a:rPr lang="en-US" sz="3000" kern="1200" err="1">
                <a:solidFill>
                  <a:srgbClr val="FFFFFF"/>
                </a:solidFill>
                <a:latin typeface="+mj-lt"/>
                <a:ea typeface="+mj-ea"/>
                <a:cs typeface="+mj-cs"/>
              </a:rPr>
              <a:t>Programa</a:t>
            </a:r>
            <a:r>
              <a:rPr lang="en-US" sz="3000" kern="1200">
                <a:solidFill>
                  <a:srgbClr val="FFFFFF"/>
                </a:solidFill>
                <a:latin typeface="+mj-lt"/>
                <a:ea typeface="+mj-ea"/>
                <a:cs typeface="+mj-cs"/>
              </a:rPr>
              <a:t> Bolsa Família</a:t>
            </a:r>
          </a:p>
        </p:txBody>
      </p:sp>
      <p:sp>
        <p:nvSpPr>
          <p:cNvPr id="10" name="CaixaDeTexto 9">
            <a:extLst>
              <a:ext uri="{FF2B5EF4-FFF2-40B4-BE49-F238E27FC236}">
                <a16:creationId xmlns:a16="http://schemas.microsoft.com/office/drawing/2014/main" xmlns="" id="{E86745C1-DC8D-E06A-4184-C895CFCA59AD}"/>
              </a:ext>
            </a:extLst>
          </p:cNvPr>
          <p:cNvSpPr txBox="1"/>
          <p:nvPr/>
        </p:nvSpPr>
        <p:spPr>
          <a:xfrm>
            <a:off x="6197600" y="390832"/>
            <a:ext cx="2946399" cy="873612"/>
          </a:xfrm>
          <a:prstGeom prst="rect">
            <a:avLst/>
          </a:prstGeom>
        </p:spPr>
        <p:txBody>
          <a:bodyPr vert="horz" lIns="91440" tIns="45720" rIns="91440" bIns="45720" rtlCol="0" anchor="ctr">
            <a:noAutofit/>
          </a:bodyPr>
          <a:lstStyle/>
          <a:p>
            <a:pPr fontAlgn="t">
              <a:lnSpc>
                <a:spcPct val="110000"/>
              </a:lnSpc>
              <a:spcBef>
                <a:spcPts val="1000"/>
              </a:spcBef>
            </a:pPr>
            <a:r>
              <a:rPr lang="pt-BR">
                <a:solidFill>
                  <a:srgbClr val="FFFFFF"/>
                </a:solidFill>
              </a:rPr>
              <a:t>Valor do benefício per capita por número de pessoas na família. FONTE: TCU, 2024 (Com adaptações).</a:t>
            </a:r>
          </a:p>
        </p:txBody>
      </p:sp>
      <p:pic>
        <p:nvPicPr>
          <p:cNvPr id="5" name="Picture 3">
            <a:extLst>
              <a:ext uri="{FF2B5EF4-FFF2-40B4-BE49-F238E27FC236}">
                <a16:creationId xmlns:a16="http://schemas.microsoft.com/office/drawing/2014/main" xmlns="" id="{FEAA0407-268E-C91A-C0B3-EA6F29DC99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663" y="2079625"/>
            <a:ext cx="7986582" cy="1720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a:extLst>
              <a:ext uri="{FF2B5EF4-FFF2-40B4-BE49-F238E27FC236}">
                <a16:creationId xmlns:a16="http://schemas.microsoft.com/office/drawing/2014/main" xmlns="" id="{6F688E14-E3CB-B6CC-9BF0-C739116EDC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7264" y="3408288"/>
            <a:ext cx="1014636" cy="1996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7620470"/>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33B969BC-2B1D-5164-9BC9-E0CD21060F47}"/>
            </a:ext>
          </a:extLst>
        </p:cNvPr>
        <p:cNvGrpSpPr/>
        <p:nvPr/>
      </p:nvGrpSpPr>
      <p:grpSpPr>
        <a:xfrm>
          <a:off x="0" y="0"/>
          <a:ext cx="0" cy="0"/>
          <a:chOff x="0" y="0"/>
          <a:chExt cx="0" cy="0"/>
        </a:xfrm>
      </p:grpSpPr>
      <p:sp useBgFill="1">
        <p:nvSpPr>
          <p:cNvPr id="18" name="Rectangle 20">
            <a:extLst>
              <a:ext uri="{FF2B5EF4-FFF2-40B4-BE49-F238E27FC236}">
                <a16:creationId xmlns:a16="http://schemas.microsoft.com/office/drawing/2014/main" xmlns="" id="{45185C70-902D-AC14-AC51-F142F6DA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22">
            <a:extLst>
              <a:ext uri="{FF2B5EF4-FFF2-40B4-BE49-F238E27FC236}">
                <a16:creationId xmlns:a16="http://schemas.microsoft.com/office/drawing/2014/main" xmlns="" id="{3213B252-2AFE-2CE4-E7AA-0C4596CAA6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1" y="0"/>
            <a:ext cx="9143999"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4">
            <a:extLst>
              <a:ext uri="{FF2B5EF4-FFF2-40B4-BE49-F238E27FC236}">
                <a16:creationId xmlns:a16="http://schemas.microsoft.com/office/drawing/2014/main" xmlns="" id="{54D5485D-ADED-5D25-3923-6D14CBCC50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096642"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6">
            <a:extLst>
              <a:ext uri="{FF2B5EF4-FFF2-40B4-BE49-F238E27FC236}">
                <a16:creationId xmlns:a16="http://schemas.microsoft.com/office/drawing/2014/main" xmlns="" id="{1B5CD1A0-539F-B62C-3C35-FD523C64BB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1"/>
            <a:ext cx="9144001"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E353C20B-F3B3-44D5-784B-ED887170C7EB}"/>
              </a:ext>
            </a:extLst>
          </p:cNvPr>
          <p:cNvSpPr>
            <a:spLocks noGrp="1"/>
          </p:cNvSpPr>
          <p:nvPr>
            <p:ph type="title"/>
          </p:nvPr>
        </p:nvSpPr>
        <p:spPr>
          <a:xfrm>
            <a:off x="524784" y="248038"/>
            <a:ext cx="5297791" cy="1159200"/>
          </a:xfrm>
        </p:spPr>
        <p:txBody>
          <a:bodyPr vert="horz" lIns="91440" tIns="45720" rIns="91440" bIns="45720" rtlCol="0" anchor="ctr">
            <a:normAutofit/>
          </a:bodyPr>
          <a:lstStyle/>
          <a:p>
            <a:pPr algn="l">
              <a:lnSpc>
                <a:spcPct val="90000"/>
              </a:lnSpc>
            </a:pPr>
            <a:r>
              <a:rPr lang="en-US" sz="3000" kern="1200">
                <a:solidFill>
                  <a:srgbClr val="FFFFFF"/>
                </a:solidFill>
                <a:latin typeface="+mj-lt"/>
                <a:ea typeface="+mj-ea"/>
                <a:cs typeface="+mj-cs"/>
              </a:rPr>
              <a:t>TCU – Auditoria no </a:t>
            </a:r>
            <a:r>
              <a:rPr lang="en-US" sz="3000" kern="1200" err="1">
                <a:solidFill>
                  <a:srgbClr val="FFFFFF"/>
                </a:solidFill>
                <a:latin typeface="+mj-lt"/>
                <a:ea typeface="+mj-ea"/>
                <a:cs typeface="+mj-cs"/>
              </a:rPr>
              <a:t>Programa</a:t>
            </a:r>
            <a:r>
              <a:rPr lang="en-US" sz="3000" kern="1200">
                <a:solidFill>
                  <a:srgbClr val="FFFFFF"/>
                </a:solidFill>
                <a:latin typeface="+mj-lt"/>
                <a:ea typeface="+mj-ea"/>
                <a:cs typeface="+mj-cs"/>
              </a:rPr>
              <a:t> Bolsa Família</a:t>
            </a:r>
          </a:p>
        </p:txBody>
      </p:sp>
      <p:sp>
        <p:nvSpPr>
          <p:cNvPr id="10" name="CaixaDeTexto 9">
            <a:extLst>
              <a:ext uri="{FF2B5EF4-FFF2-40B4-BE49-F238E27FC236}">
                <a16:creationId xmlns:a16="http://schemas.microsoft.com/office/drawing/2014/main" xmlns="" id="{91E0C3B1-0B8B-3AEF-45FD-3C15564AF4FD}"/>
              </a:ext>
            </a:extLst>
          </p:cNvPr>
          <p:cNvSpPr txBox="1"/>
          <p:nvPr/>
        </p:nvSpPr>
        <p:spPr>
          <a:xfrm>
            <a:off x="6429374" y="390832"/>
            <a:ext cx="2425189" cy="873612"/>
          </a:xfrm>
          <a:prstGeom prst="rect">
            <a:avLst/>
          </a:prstGeom>
        </p:spPr>
        <p:txBody>
          <a:bodyPr vert="horz" lIns="91440" tIns="45720" rIns="91440" bIns="45720" rtlCol="0" anchor="ctr">
            <a:normAutofit/>
          </a:bodyPr>
          <a:lstStyle/>
          <a:p>
            <a:pPr fontAlgn="t">
              <a:lnSpc>
                <a:spcPct val="90000"/>
              </a:lnSpc>
              <a:spcBef>
                <a:spcPts val="1000"/>
              </a:spcBef>
            </a:pPr>
            <a:r>
              <a:rPr lang="en-US" sz="3000">
                <a:solidFill>
                  <a:srgbClr val="FFFFFF"/>
                </a:solidFill>
              </a:rPr>
              <a:t>ACHADOS</a:t>
            </a:r>
            <a:endParaRPr lang="en-US" sz="3000" kern="1200">
              <a:solidFill>
                <a:srgbClr val="FFFFFF"/>
              </a:solidFill>
            </a:endParaRPr>
          </a:p>
        </p:txBody>
      </p:sp>
      <p:sp>
        <p:nvSpPr>
          <p:cNvPr id="3" name="CaixaDeTexto 2">
            <a:extLst>
              <a:ext uri="{FF2B5EF4-FFF2-40B4-BE49-F238E27FC236}">
                <a16:creationId xmlns:a16="http://schemas.microsoft.com/office/drawing/2014/main" xmlns="" id="{8CF718CD-47CE-2C84-82EE-5238B2FCFE78}"/>
              </a:ext>
            </a:extLst>
          </p:cNvPr>
          <p:cNvSpPr txBox="1"/>
          <p:nvPr/>
        </p:nvSpPr>
        <p:spPr>
          <a:xfrm>
            <a:off x="457200" y="2196116"/>
            <a:ext cx="8579296" cy="1200329"/>
          </a:xfrm>
          <a:prstGeom prst="rect">
            <a:avLst/>
          </a:prstGeom>
          <a:noFill/>
        </p:spPr>
        <p:txBody>
          <a:bodyPr wrap="square">
            <a:spAutoFit/>
          </a:bodyPr>
          <a:lstStyle/>
          <a:p>
            <a:pPr marL="342900" indent="-342900" fontAlgn="t">
              <a:buFont typeface="Wingdings" panose="05000000000000000000" pitchFamily="2" charset="2"/>
              <a:buChar char="ü"/>
            </a:pPr>
            <a:r>
              <a:rPr lang="pt-BR" sz="2400"/>
              <a:t>Privilegia as famílias unipessoais, apesar do Benefício de Primeira Infância e do Benefício de Renda de Cidadania, ambos pagos por indivíduo;</a:t>
            </a:r>
          </a:p>
        </p:txBody>
      </p:sp>
    </p:spTree>
    <p:extLst>
      <p:ext uri="{BB962C8B-B14F-4D97-AF65-F5344CB8AC3E}">
        <p14:creationId xmlns:p14="http://schemas.microsoft.com/office/powerpoint/2010/main" val="1661009576"/>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0DCC581F-2936-CD42-68C4-B9BADF0DB6E9}"/>
            </a:ext>
          </a:extLst>
        </p:cNvPr>
        <p:cNvGrpSpPr/>
        <p:nvPr/>
      </p:nvGrpSpPr>
      <p:grpSpPr>
        <a:xfrm>
          <a:off x="0" y="0"/>
          <a:ext cx="0" cy="0"/>
          <a:chOff x="0" y="0"/>
          <a:chExt cx="0" cy="0"/>
        </a:xfrm>
      </p:grpSpPr>
      <p:sp useBgFill="1">
        <p:nvSpPr>
          <p:cNvPr id="18" name="Rectangle 20">
            <a:extLst>
              <a:ext uri="{FF2B5EF4-FFF2-40B4-BE49-F238E27FC236}">
                <a16:creationId xmlns:a16="http://schemas.microsoft.com/office/drawing/2014/main" xmlns="" id="{8713391B-6EE3-9DDE-B112-A74D1B7E98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22">
            <a:extLst>
              <a:ext uri="{FF2B5EF4-FFF2-40B4-BE49-F238E27FC236}">
                <a16:creationId xmlns:a16="http://schemas.microsoft.com/office/drawing/2014/main" xmlns="" id="{0BF682E5-CEDC-32FA-BF7C-0F3CC00390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1" y="0"/>
            <a:ext cx="9143999"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4">
            <a:extLst>
              <a:ext uri="{FF2B5EF4-FFF2-40B4-BE49-F238E27FC236}">
                <a16:creationId xmlns:a16="http://schemas.microsoft.com/office/drawing/2014/main" xmlns="" id="{CC3BA3D3-09A9-3AD5-9A1D-4982DE3AFD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096642"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6">
            <a:extLst>
              <a:ext uri="{FF2B5EF4-FFF2-40B4-BE49-F238E27FC236}">
                <a16:creationId xmlns:a16="http://schemas.microsoft.com/office/drawing/2014/main" xmlns="" id="{BF552F6B-5AAF-0602-F3BF-C7FBCBA7B8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1"/>
            <a:ext cx="9144001"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C0AB3B2C-57F4-D804-D98C-9A64A31A6039}"/>
              </a:ext>
            </a:extLst>
          </p:cNvPr>
          <p:cNvSpPr>
            <a:spLocks noGrp="1"/>
          </p:cNvSpPr>
          <p:nvPr>
            <p:ph type="title"/>
          </p:nvPr>
        </p:nvSpPr>
        <p:spPr>
          <a:xfrm>
            <a:off x="524784" y="248038"/>
            <a:ext cx="5297791" cy="1159200"/>
          </a:xfrm>
        </p:spPr>
        <p:txBody>
          <a:bodyPr vert="horz" lIns="91440" tIns="45720" rIns="91440" bIns="45720" rtlCol="0" anchor="ctr">
            <a:normAutofit/>
          </a:bodyPr>
          <a:lstStyle/>
          <a:p>
            <a:pPr algn="l">
              <a:lnSpc>
                <a:spcPct val="90000"/>
              </a:lnSpc>
            </a:pPr>
            <a:r>
              <a:rPr lang="en-US" sz="3000" kern="1200">
                <a:solidFill>
                  <a:srgbClr val="FFFFFF"/>
                </a:solidFill>
                <a:latin typeface="+mj-lt"/>
                <a:ea typeface="+mj-ea"/>
                <a:cs typeface="+mj-cs"/>
              </a:rPr>
              <a:t>TCU – Auditoria no </a:t>
            </a:r>
            <a:r>
              <a:rPr lang="en-US" sz="3000" kern="1200" err="1">
                <a:solidFill>
                  <a:srgbClr val="FFFFFF"/>
                </a:solidFill>
                <a:latin typeface="+mj-lt"/>
                <a:ea typeface="+mj-ea"/>
                <a:cs typeface="+mj-cs"/>
              </a:rPr>
              <a:t>Programa</a:t>
            </a:r>
            <a:r>
              <a:rPr lang="en-US" sz="3000" kern="1200">
                <a:solidFill>
                  <a:srgbClr val="FFFFFF"/>
                </a:solidFill>
                <a:latin typeface="+mj-lt"/>
                <a:ea typeface="+mj-ea"/>
                <a:cs typeface="+mj-cs"/>
              </a:rPr>
              <a:t> Bolsa Família</a:t>
            </a:r>
          </a:p>
        </p:txBody>
      </p:sp>
      <p:sp>
        <p:nvSpPr>
          <p:cNvPr id="10" name="CaixaDeTexto 9">
            <a:extLst>
              <a:ext uri="{FF2B5EF4-FFF2-40B4-BE49-F238E27FC236}">
                <a16:creationId xmlns:a16="http://schemas.microsoft.com/office/drawing/2014/main" xmlns="" id="{AD128EF0-7F48-1459-44B2-7DA6CBE79CAA}"/>
              </a:ext>
            </a:extLst>
          </p:cNvPr>
          <p:cNvSpPr txBox="1"/>
          <p:nvPr/>
        </p:nvSpPr>
        <p:spPr>
          <a:xfrm>
            <a:off x="6429374" y="390832"/>
            <a:ext cx="2425189" cy="873612"/>
          </a:xfrm>
          <a:prstGeom prst="rect">
            <a:avLst/>
          </a:prstGeom>
        </p:spPr>
        <p:txBody>
          <a:bodyPr vert="horz" lIns="91440" tIns="45720" rIns="91440" bIns="45720" rtlCol="0" anchor="ctr">
            <a:normAutofit/>
          </a:bodyPr>
          <a:lstStyle/>
          <a:p>
            <a:pPr fontAlgn="t">
              <a:lnSpc>
                <a:spcPct val="90000"/>
              </a:lnSpc>
              <a:spcBef>
                <a:spcPts val="1000"/>
              </a:spcBef>
            </a:pPr>
            <a:r>
              <a:rPr lang="en-US" sz="3000">
                <a:solidFill>
                  <a:srgbClr val="FFFFFF"/>
                </a:solidFill>
              </a:rPr>
              <a:t>ACHADOS</a:t>
            </a:r>
            <a:endParaRPr lang="en-US" sz="3000" kern="1200">
              <a:solidFill>
                <a:srgbClr val="FFFFFF"/>
              </a:solidFill>
            </a:endParaRPr>
          </a:p>
        </p:txBody>
      </p:sp>
      <p:sp>
        <p:nvSpPr>
          <p:cNvPr id="3" name="CaixaDeTexto 2">
            <a:extLst>
              <a:ext uri="{FF2B5EF4-FFF2-40B4-BE49-F238E27FC236}">
                <a16:creationId xmlns:a16="http://schemas.microsoft.com/office/drawing/2014/main" xmlns="" id="{3971883D-B189-6C4E-A6A3-0FA17141D876}"/>
              </a:ext>
            </a:extLst>
          </p:cNvPr>
          <p:cNvSpPr txBox="1"/>
          <p:nvPr/>
        </p:nvSpPr>
        <p:spPr>
          <a:xfrm>
            <a:off x="457200" y="2196116"/>
            <a:ext cx="8579296" cy="1200329"/>
          </a:xfrm>
          <a:prstGeom prst="rect">
            <a:avLst/>
          </a:prstGeom>
          <a:noFill/>
        </p:spPr>
        <p:txBody>
          <a:bodyPr wrap="square">
            <a:spAutoFit/>
          </a:bodyPr>
          <a:lstStyle/>
          <a:p>
            <a:pPr marL="342900" indent="-342900" fontAlgn="t">
              <a:buFont typeface="Wingdings" panose="05000000000000000000" pitchFamily="2" charset="2"/>
              <a:buChar char="ü"/>
            </a:pPr>
            <a:r>
              <a:rPr lang="pt-BR" sz="2400"/>
              <a:t>Privilegia as famílias unipessoais, apesar do Benefício de Primeira Infância e do Benefício de Renda de Cidadania, ambos pagos por indivíduo;</a:t>
            </a:r>
          </a:p>
        </p:txBody>
      </p:sp>
      <p:sp>
        <p:nvSpPr>
          <p:cNvPr id="4" name="CaixaDeTexto 3">
            <a:extLst>
              <a:ext uri="{FF2B5EF4-FFF2-40B4-BE49-F238E27FC236}">
                <a16:creationId xmlns:a16="http://schemas.microsoft.com/office/drawing/2014/main" xmlns="" id="{6855C2DF-04C3-0B72-03F0-D0572698CEB8}"/>
              </a:ext>
            </a:extLst>
          </p:cNvPr>
          <p:cNvSpPr txBox="1"/>
          <p:nvPr/>
        </p:nvSpPr>
        <p:spPr>
          <a:xfrm>
            <a:off x="456539" y="3769351"/>
            <a:ext cx="8579296" cy="1569660"/>
          </a:xfrm>
          <a:prstGeom prst="rect">
            <a:avLst/>
          </a:prstGeom>
          <a:noFill/>
        </p:spPr>
        <p:txBody>
          <a:bodyPr wrap="square">
            <a:spAutoFit/>
          </a:bodyPr>
          <a:lstStyle/>
          <a:p>
            <a:pPr marL="342900" indent="-342900" fontAlgn="t">
              <a:buFont typeface="Wingdings" panose="05000000000000000000" pitchFamily="2" charset="2"/>
              <a:buChar char="ü"/>
            </a:pPr>
            <a:r>
              <a:rPr lang="pt-BR" sz="2400"/>
              <a:t>O Benefício Complementar (mínimo de R$ 600,00 por família) compromete a equidade do programa, gerando incentivos para que as famílias se cadastrem separadamente, afetando, assim, a qualidade do </a:t>
            </a:r>
            <a:r>
              <a:rPr lang="pt-BR" sz="2400" err="1"/>
              <a:t>CadÚnico</a:t>
            </a:r>
            <a:r>
              <a:rPr lang="pt-BR" sz="2400"/>
              <a:t>;</a:t>
            </a:r>
          </a:p>
        </p:txBody>
      </p:sp>
    </p:spTree>
    <p:extLst>
      <p:ext uri="{BB962C8B-B14F-4D97-AF65-F5344CB8AC3E}">
        <p14:creationId xmlns:p14="http://schemas.microsoft.com/office/powerpoint/2010/main" val="797002637"/>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BB67E374-7575-ABB4-4A86-EBE629AC3A7C}"/>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03FA181A-850C-3D9F-F930-C5401F9A00CC}"/>
              </a:ext>
            </a:extLst>
          </p:cNvPr>
          <p:cNvSpPr>
            <a:spLocks noGrp="1"/>
          </p:cNvSpPr>
          <p:nvPr>
            <p:ph type="title"/>
          </p:nvPr>
        </p:nvSpPr>
        <p:spPr>
          <a:xfrm>
            <a:off x="1037673" y="348865"/>
            <a:ext cx="7288583" cy="1576446"/>
          </a:xfrm>
        </p:spPr>
        <p:txBody>
          <a:bodyPr anchor="ctr">
            <a:normAutofit/>
          </a:bodyPr>
          <a:lstStyle/>
          <a:p>
            <a:r>
              <a:rPr lang="pt-BR" sz="3500" b="1">
                <a:solidFill>
                  <a:srgbClr val="FFFFFF"/>
                </a:solidFill>
              </a:rPr>
              <a:t>Metodologia de pesquisa</a:t>
            </a:r>
          </a:p>
        </p:txBody>
      </p:sp>
      <p:graphicFrame>
        <p:nvGraphicFramePr>
          <p:cNvPr id="17" name="Espaço Reservado para Conteúdo 7">
            <a:extLst>
              <a:ext uri="{FF2B5EF4-FFF2-40B4-BE49-F238E27FC236}">
                <a16:creationId xmlns:a16="http://schemas.microsoft.com/office/drawing/2014/main" xmlns="" id="{B430F771-563C-1CBC-5B7E-892B3840B040}"/>
              </a:ext>
            </a:extLst>
          </p:cNvPr>
          <p:cNvGraphicFramePr>
            <a:graphicFrameLocks noGrp="1"/>
          </p:cNvGraphicFramePr>
          <p:nvPr>
            <p:ph idx="1"/>
            <p:extLst>
              <p:ext uri="{D42A27DB-BD31-4B8C-83A1-F6EECF244321}">
                <p14:modId xmlns:p14="http://schemas.microsoft.com/office/powerpoint/2010/main" val="2794120220"/>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08382502"/>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2AE5AFCB-9EEB-BD68-2EC7-A3CE409DF6B1}"/>
            </a:ext>
          </a:extLst>
        </p:cNvPr>
        <p:cNvGrpSpPr/>
        <p:nvPr/>
      </p:nvGrpSpPr>
      <p:grpSpPr>
        <a:xfrm>
          <a:off x="0" y="0"/>
          <a:ext cx="0" cy="0"/>
          <a:chOff x="0" y="0"/>
          <a:chExt cx="0" cy="0"/>
        </a:xfrm>
      </p:grpSpPr>
      <p:sp useBgFill="1">
        <p:nvSpPr>
          <p:cNvPr id="6152" name="Rectangle 6151">
            <a:extLst>
              <a:ext uri="{FF2B5EF4-FFF2-40B4-BE49-F238E27FC236}">
                <a16:creationId xmlns:a16="http://schemas.microsoft.com/office/drawing/2014/main" xmlns="" id="{A8384FB5-9ADC-4DDC-881B-597D56F5B1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4" name="Rectangle 6153">
            <a:extLst>
              <a:ext uri="{FF2B5EF4-FFF2-40B4-BE49-F238E27FC236}">
                <a16:creationId xmlns:a16="http://schemas.microsoft.com/office/drawing/2014/main" xmlns="" id="{1199E1B1-A8C0-4FE8-A5A8-1CB41D69F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1" y="0"/>
            <a:ext cx="9143999"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6" name="Rectangle 6155">
            <a:extLst>
              <a:ext uri="{FF2B5EF4-FFF2-40B4-BE49-F238E27FC236}">
                <a16:creationId xmlns:a16="http://schemas.microsoft.com/office/drawing/2014/main" xmlns="" id="{84A8DE83-DE75-4B41-9DB4-A7EC0B0DEC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096642"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8" name="Rectangle 6157">
            <a:extLst>
              <a:ext uri="{FF2B5EF4-FFF2-40B4-BE49-F238E27FC236}">
                <a16:creationId xmlns:a16="http://schemas.microsoft.com/office/drawing/2014/main" xmlns="" id="{A7009A0A-BEF5-4EAC-AF15-E4F9F002E2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1"/>
            <a:ext cx="9144001"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240D9743-9FA8-26D1-3EAF-E96082F73DD2}"/>
              </a:ext>
            </a:extLst>
          </p:cNvPr>
          <p:cNvSpPr>
            <a:spLocks noGrp="1"/>
          </p:cNvSpPr>
          <p:nvPr>
            <p:ph type="title"/>
          </p:nvPr>
        </p:nvSpPr>
        <p:spPr>
          <a:xfrm>
            <a:off x="524784" y="248038"/>
            <a:ext cx="5297791" cy="1159200"/>
          </a:xfrm>
        </p:spPr>
        <p:txBody>
          <a:bodyPr vert="horz" lIns="91440" tIns="45720" rIns="91440" bIns="45720" rtlCol="0" anchor="ctr">
            <a:normAutofit/>
          </a:bodyPr>
          <a:lstStyle/>
          <a:p>
            <a:pPr algn="l">
              <a:lnSpc>
                <a:spcPct val="90000"/>
              </a:lnSpc>
            </a:pPr>
            <a:r>
              <a:rPr lang="en-US" sz="3000" kern="1200">
                <a:solidFill>
                  <a:srgbClr val="FFFFFF"/>
                </a:solidFill>
                <a:latin typeface="+mj-lt"/>
                <a:ea typeface="+mj-ea"/>
                <a:cs typeface="+mj-cs"/>
              </a:rPr>
              <a:t>TCU – Auditoria no </a:t>
            </a:r>
            <a:r>
              <a:rPr lang="en-US" sz="3000" kern="1200" err="1">
                <a:solidFill>
                  <a:srgbClr val="FFFFFF"/>
                </a:solidFill>
                <a:latin typeface="+mj-lt"/>
                <a:ea typeface="+mj-ea"/>
                <a:cs typeface="+mj-cs"/>
              </a:rPr>
              <a:t>Programa</a:t>
            </a:r>
            <a:r>
              <a:rPr lang="en-US" sz="3000" kern="1200">
                <a:solidFill>
                  <a:srgbClr val="FFFFFF"/>
                </a:solidFill>
                <a:latin typeface="+mj-lt"/>
                <a:ea typeface="+mj-ea"/>
                <a:cs typeface="+mj-cs"/>
              </a:rPr>
              <a:t> Bolsa Família</a:t>
            </a:r>
          </a:p>
        </p:txBody>
      </p:sp>
      <p:sp>
        <p:nvSpPr>
          <p:cNvPr id="12" name="Espaço Reservado para Conteúdo 7">
            <a:extLst>
              <a:ext uri="{FF2B5EF4-FFF2-40B4-BE49-F238E27FC236}">
                <a16:creationId xmlns:a16="http://schemas.microsoft.com/office/drawing/2014/main" xmlns="" id="{2CA115D2-E610-1AA5-DD85-C14C9F43F798}"/>
              </a:ext>
            </a:extLst>
          </p:cNvPr>
          <p:cNvSpPr>
            <a:spLocks noGrp="1"/>
          </p:cNvSpPr>
          <p:nvPr>
            <p:ph idx="1"/>
          </p:nvPr>
        </p:nvSpPr>
        <p:spPr>
          <a:xfrm>
            <a:off x="6096642" y="99920"/>
            <a:ext cx="2757921" cy="1374468"/>
          </a:xfrm>
        </p:spPr>
        <p:txBody>
          <a:bodyPr vert="horz" lIns="91440" tIns="45720" rIns="91440" bIns="45720" rtlCol="0" anchor="ctr">
            <a:noAutofit/>
          </a:bodyPr>
          <a:lstStyle/>
          <a:p>
            <a:pPr marL="0" indent="0" fontAlgn="t">
              <a:lnSpc>
                <a:spcPct val="90000"/>
              </a:lnSpc>
              <a:spcBef>
                <a:spcPts val="1000"/>
              </a:spcBef>
              <a:buNone/>
            </a:pPr>
            <a:r>
              <a:rPr lang="en-US" sz="1800" b="1" kern="1200" err="1">
                <a:solidFill>
                  <a:srgbClr val="FFFFFF"/>
                </a:solidFill>
                <a:latin typeface="+mn-lt"/>
                <a:ea typeface="+mn-ea"/>
                <a:cs typeface="+mn-cs"/>
              </a:rPr>
              <a:t>Composição</a:t>
            </a:r>
            <a:r>
              <a:rPr lang="en-US" sz="1800" b="1" kern="1200">
                <a:solidFill>
                  <a:srgbClr val="FFFFFF"/>
                </a:solidFill>
                <a:latin typeface="+mn-lt"/>
                <a:ea typeface="+mn-ea"/>
                <a:cs typeface="+mn-cs"/>
              </a:rPr>
              <a:t> das </a:t>
            </a:r>
            <a:r>
              <a:rPr lang="en-US" sz="1800" b="1" kern="1200" err="1">
                <a:solidFill>
                  <a:srgbClr val="FFFFFF"/>
                </a:solidFill>
                <a:latin typeface="+mn-lt"/>
                <a:ea typeface="+mn-ea"/>
                <a:cs typeface="+mn-cs"/>
              </a:rPr>
              <a:t>famílias</a:t>
            </a:r>
            <a:r>
              <a:rPr lang="en-US" sz="1800" b="1" kern="1200">
                <a:solidFill>
                  <a:srgbClr val="FFFFFF"/>
                </a:solidFill>
                <a:latin typeface="+mn-lt"/>
                <a:ea typeface="+mn-ea"/>
                <a:cs typeface="+mn-cs"/>
              </a:rPr>
              <a:t> </a:t>
            </a:r>
            <a:r>
              <a:rPr lang="en-US" sz="1800" b="1" kern="1200" err="1">
                <a:solidFill>
                  <a:srgbClr val="FFFFFF"/>
                </a:solidFill>
                <a:latin typeface="+mn-lt"/>
                <a:ea typeface="+mn-ea"/>
                <a:cs typeface="+mn-cs"/>
              </a:rPr>
              <a:t>beneficiárias</a:t>
            </a:r>
            <a:r>
              <a:rPr lang="en-US" sz="1800" b="1" kern="1200">
                <a:solidFill>
                  <a:srgbClr val="FFFFFF"/>
                </a:solidFill>
                <a:latin typeface="+mn-lt"/>
                <a:ea typeface="+mn-ea"/>
                <a:cs typeface="+mn-cs"/>
              </a:rPr>
              <a:t> do PBF </a:t>
            </a:r>
            <a:r>
              <a:rPr lang="en-US" sz="1800" b="1" kern="1200" err="1">
                <a:solidFill>
                  <a:srgbClr val="FFFFFF"/>
                </a:solidFill>
                <a:latin typeface="+mn-lt"/>
                <a:ea typeface="+mn-ea"/>
                <a:cs typeface="+mn-cs"/>
              </a:rPr>
              <a:t>por</a:t>
            </a:r>
            <a:r>
              <a:rPr lang="en-US" sz="1800" b="1" kern="1200">
                <a:solidFill>
                  <a:srgbClr val="FFFFFF"/>
                </a:solidFill>
                <a:latin typeface="+mn-lt"/>
                <a:ea typeface="+mn-ea"/>
                <a:cs typeface="+mn-cs"/>
              </a:rPr>
              <a:t> </a:t>
            </a:r>
            <a:r>
              <a:rPr lang="en-US" sz="1800" b="1" kern="1200" err="1">
                <a:solidFill>
                  <a:srgbClr val="FFFFFF"/>
                </a:solidFill>
                <a:latin typeface="+mn-lt"/>
                <a:ea typeface="+mn-ea"/>
                <a:cs typeface="+mn-cs"/>
              </a:rPr>
              <a:t>número</a:t>
            </a:r>
            <a:r>
              <a:rPr lang="en-US" sz="1800" b="1" kern="1200">
                <a:solidFill>
                  <a:srgbClr val="FFFFFF"/>
                </a:solidFill>
                <a:latin typeface="+mn-lt"/>
                <a:ea typeface="+mn-ea"/>
                <a:cs typeface="+mn-cs"/>
              </a:rPr>
              <a:t> de </a:t>
            </a:r>
            <a:r>
              <a:rPr lang="en-US" sz="1800" b="1" kern="1200" err="1">
                <a:solidFill>
                  <a:srgbClr val="FFFFFF"/>
                </a:solidFill>
                <a:latin typeface="+mn-lt"/>
                <a:ea typeface="+mn-ea"/>
                <a:cs typeface="+mn-cs"/>
              </a:rPr>
              <a:t>membros</a:t>
            </a:r>
            <a:r>
              <a:rPr lang="en-US" sz="1800" b="1" kern="1200">
                <a:solidFill>
                  <a:srgbClr val="FFFFFF"/>
                </a:solidFill>
                <a:latin typeface="+mn-lt"/>
                <a:ea typeface="+mn-ea"/>
                <a:cs typeface="+mn-cs"/>
              </a:rPr>
              <a:t>. </a:t>
            </a:r>
            <a:r>
              <a:rPr lang="en-US" sz="1800" kern="1200">
                <a:solidFill>
                  <a:srgbClr val="FFFFFF"/>
                </a:solidFill>
                <a:latin typeface="+mn-lt"/>
                <a:ea typeface="+mn-ea"/>
                <a:cs typeface="+mn-cs"/>
              </a:rPr>
              <a:t>FONTE: TCU, 2024. Com </a:t>
            </a:r>
            <a:r>
              <a:rPr lang="en-US" sz="1800" kern="1200" err="1">
                <a:solidFill>
                  <a:srgbClr val="FFFFFF"/>
                </a:solidFill>
                <a:latin typeface="+mn-lt"/>
                <a:ea typeface="+mn-ea"/>
                <a:cs typeface="+mn-cs"/>
              </a:rPr>
              <a:t>adaptações</a:t>
            </a:r>
            <a:endParaRPr lang="en-US" sz="1800" kern="1200">
              <a:solidFill>
                <a:srgbClr val="FFFFFF"/>
              </a:solidFill>
              <a:latin typeface="+mn-lt"/>
              <a:ea typeface="+mn-ea"/>
              <a:cs typeface="+mn-cs"/>
            </a:endParaRP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20713" y="1966293"/>
            <a:ext cx="6902572" cy="445216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7327720"/>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C3D3737E-0EC0-4218-B7D1-24846F0C7D6D}"/>
            </a:ext>
          </a:extLst>
        </p:cNvPr>
        <p:cNvGrpSpPr/>
        <p:nvPr/>
      </p:nvGrpSpPr>
      <p:grpSpPr>
        <a:xfrm>
          <a:off x="0" y="0"/>
          <a:ext cx="0" cy="0"/>
          <a:chOff x="0" y="0"/>
          <a:chExt cx="0" cy="0"/>
        </a:xfrm>
      </p:grpSpPr>
      <p:sp useBgFill="1">
        <p:nvSpPr>
          <p:cNvPr id="18" name="Rectangle 20">
            <a:extLst>
              <a:ext uri="{FF2B5EF4-FFF2-40B4-BE49-F238E27FC236}">
                <a16:creationId xmlns:a16="http://schemas.microsoft.com/office/drawing/2014/main" xmlns="" id="{F792835B-43CF-515E-12C8-8A35F70B6A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22">
            <a:extLst>
              <a:ext uri="{FF2B5EF4-FFF2-40B4-BE49-F238E27FC236}">
                <a16:creationId xmlns:a16="http://schemas.microsoft.com/office/drawing/2014/main" xmlns="" id="{69CB6CB1-2083-63EA-0F8D-44671C086B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1" y="0"/>
            <a:ext cx="9143999"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4">
            <a:extLst>
              <a:ext uri="{FF2B5EF4-FFF2-40B4-BE49-F238E27FC236}">
                <a16:creationId xmlns:a16="http://schemas.microsoft.com/office/drawing/2014/main" xmlns="" id="{444F0529-AA7B-781C-5842-9B93A2705C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096642"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6">
            <a:extLst>
              <a:ext uri="{FF2B5EF4-FFF2-40B4-BE49-F238E27FC236}">
                <a16:creationId xmlns:a16="http://schemas.microsoft.com/office/drawing/2014/main" xmlns="" id="{E4678740-E39E-5A85-1EDB-4D4BA6B964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1"/>
            <a:ext cx="9144001"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1A0A60EF-9253-22D7-6AFC-F9BDE81C96E5}"/>
              </a:ext>
            </a:extLst>
          </p:cNvPr>
          <p:cNvSpPr>
            <a:spLocks noGrp="1"/>
          </p:cNvSpPr>
          <p:nvPr>
            <p:ph type="title"/>
          </p:nvPr>
        </p:nvSpPr>
        <p:spPr>
          <a:xfrm>
            <a:off x="524784" y="248038"/>
            <a:ext cx="5297791" cy="1159200"/>
          </a:xfrm>
        </p:spPr>
        <p:txBody>
          <a:bodyPr vert="horz" lIns="91440" tIns="45720" rIns="91440" bIns="45720" rtlCol="0" anchor="ctr">
            <a:normAutofit/>
          </a:bodyPr>
          <a:lstStyle/>
          <a:p>
            <a:pPr algn="l">
              <a:lnSpc>
                <a:spcPct val="90000"/>
              </a:lnSpc>
            </a:pPr>
            <a:r>
              <a:rPr lang="en-US" sz="3000" kern="1200">
                <a:solidFill>
                  <a:srgbClr val="FFFFFF"/>
                </a:solidFill>
                <a:latin typeface="+mj-lt"/>
                <a:ea typeface="+mj-ea"/>
                <a:cs typeface="+mj-cs"/>
              </a:rPr>
              <a:t>TCU – Auditoria no </a:t>
            </a:r>
            <a:r>
              <a:rPr lang="en-US" sz="3000" kern="1200" err="1">
                <a:solidFill>
                  <a:srgbClr val="FFFFFF"/>
                </a:solidFill>
                <a:latin typeface="+mj-lt"/>
                <a:ea typeface="+mj-ea"/>
                <a:cs typeface="+mj-cs"/>
              </a:rPr>
              <a:t>Programa</a:t>
            </a:r>
            <a:r>
              <a:rPr lang="en-US" sz="3000" kern="1200">
                <a:solidFill>
                  <a:srgbClr val="FFFFFF"/>
                </a:solidFill>
                <a:latin typeface="+mj-lt"/>
                <a:ea typeface="+mj-ea"/>
                <a:cs typeface="+mj-cs"/>
              </a:rPr>
              <a:t> Bolsa Família</a:t>
            </a:r>
          </a:p>
        </p:txBody>
      </p:sp>
      <p:sp>
        <p:nvSpPr>
          <p:cNvPr id="10" name="CaixaDeTexto 9">
            <a:extLst>
              <a:ext uri="{FF2B5EF4-FFF2-40B4-BE49-F238E27FC236}">
                <a16:creationId xmlns:a16="http://schemas.microsoft.com/office/drawing/2014/main" xmlns="" id="{AF6BB869-7B30-ECD1-215A-3F7BD904D962}"/>
              </a:ext>
            </a:extLst>
          </p:cNvPr>
          <p:cNvSpPr txBox="1"/>
          <p:nvPr/>
        </p:nvSpPr>
        <p:spPr>
          <a:xfrm>
            <a:off x="6429374" y="390832"/>
            <a:ext cx="2425189" cy="873612"/>
          </a:xfrm>
          <a:prstGeom prst="rect">
            <a:avLst/>
          </a:prstGeom>
        </p:spPr>
        <p:txBody>
          <a:bodyPr vert="horz" lIns="91440" tIns="45720" rIns="91440" bIns="45720" rtlCol="0" anchor="ctr">
            <a:normAutofit/>
          </a:bodyPr>
          <a:lstStyle/>
          <a:p>
            <a:pPr fontAlgn="t">
              <a:lnSpc>
                <a:spcPct val="90000"/>
              </a:lnSpc>
              <a:spcBef>
                <a:spcPts val="1000"/>
              </a:spcBef>
            </a:pPr>
            <a:r>
              <a:rPr lang="en-US" sz="3000">
                <a:solidFill>
                  <a:srgbClr val="FFFFFF"/>
                </a:solidFill>
              </a:rPr>
              <a:t>ACHADOS</a:t>
            </a:r>
            <a:endParaRPr lang="en-US" sz="3000" kern="1200">
              <a:solidFill>
                <a:srgbClr val="FFFFFF"/>
              </a:solidFill>
            </a:endParaRPr>
          </a:p>
        </p:txBody>
      </p:sp>
      <p:sp>
        <p:nvSpPr>
          <p:cNvPr id="3" name="CaixaDeTexto 2">
            <a:extLst>
              <a:ext uri="{FF2B5EF4-FFF2-40B4-BE49-F238E27FC236}">
                <a16:creationId xmlns:a16="http://schemas.microsoft.com/office/drawing/2014/main" xmlns="" id="{989DCEFD-F962-7335-786E-4E5F1A926D3D}"/>
              </a:ext>
            </a:extLst>
          </p:cNvPr>
          <p:cNvSpPr txBox="1"/>
          <p:nvPr/>
        </p:nvSpPr>
        <p:spPr>
          <a:xfrm>
            <a:off x="457200" y="1586516"/>
            <a:ext cx="8579296" cy="1200329"/>
          </a:xfrm>
          <a:prstGeom prst="rect">
            <a:avLst/>
          </a:prstGeom>
          <a:noFill/>
        </p:spPr>
        <p:txBody>
          <a:bodyPr wrap="square">
            <a:spAutoFit/>
          </a:bodyPr>
          <a:lstStyle/>
          <a:p>
            <a:pPr marL="342900" indent="-342900" fontAlgn="t">
              <a:buFont typeface="Wingdings" panose="05000000000000000000" pitchFamily="2" charset="2"/>
              <a:buChar char="ü"/>
            </a:pPr>
            <a:r>
              <a:rPr lang="pt-BR" sz="2400"/>
              <a:t>Privilegia as famílias unipessoais, apesar do Benefício de Primeira Infância e do Benefício de Renda de Cidadania, ambos pagos por indivíduo;</a:t>
            </a:r>
          </a:p>
        </p:txBody>
      </p:sp>
      <p:sp>
        <p:nvSpPr>
          <p:cNvPr id="4" name="CaixaDeTexto 3">
            <a:extLst>
              <a:ext uri="{FF2B5EF4-FFF2-40B4-BE49-F238E27FC236}">
                <a16:creationId xmlns:a16="http://schemas.microsoft.com/office/drawing/2014/main" xmlns="" id="{F0855964-A79B-27D3-A616-837D1438990A}"/>
              </a:ext>
            </a:extLst>
          </p:cNvPr>
          <p:cNvSpPr txBox="1"/>
          <p:nvPr/>
        </p:nvSpPr>
        <p:spPr>
          <a:xfrm>
            <a:off x="457200" y="2910019"/>
            <a:ext cx="8579296" cy="1569660"/>
          </a:xfrm>
          <a:prstGeom prst="rect">
            <a:avLst/>
          </a:prstGeom>
          <a:noFill/>
        </p:spPr>
        <p:txBody>
          <a:bodyPr wrap="square">
            <a:spAutoFit/>
          </a:bodyPr>
          <a:lstStyle/>
          <a:p>
            <a:pPr marL="342900" indent="-342900" fontAlgn="t">
              <a:buFont typeface="Wingdings" panose="05000000000000000000" pitchFamily="2" charset="2"/>
              <a:buChar char="ü"/>
            </a:pPr>
            <a:r>
              <a:rPr lang="pt-BR" sz="2400"/>
              <a:t>O Benefício Complementar (mínimo de R$ 600,00 por família) compromete a equidade do programa, gerando incentivos para que as famílias se cadastrem separadamente, afetando, assim, a qualidade do </a:t>
            </a:r>
            <a:r>
              <a:rPr lang="pt-BR" sz="2400" err="1"/>
              <a:t>CadÚnico</a:t>
            </a:r>
            <a:r>
              <a:rPr lang="pt-BR" sz="2400"/>
              <a:t>;</a:t>
            </a:r>
          </a:p>
        </p:txBody>
      </p:sp>
    </p:spTree>
    <p:extLst>
      <p:ext uri="{BB962C8B-B14F-4D97-AF65-F5344CB8AC3E}">
        <p14:creationId xmlns:p14="http://schemas.microsoft.com/office/powerpoint/2010/main" val="2666331543"/>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125718EC-2997-43DB-E17D-27C6DFCE63CD}"/>
            </a:ext>
          </a:extLst>
        </p:cNvPr>
        <p:cNvGrpSpPr/>
        <p:nvPr/>
      </p:nvGrpSpPr>
      <p:grpSpPr>
        <a:xfrm>
          <a:off x="0" y="0"/>
          <a:ext cx="0" cy="0"/>
          <a:chOff x="0" y="0"/>
          <a:chExt cx="0" cy="0"/>
        </a:xfrm>
      </p:grpSpPr>
      <p:sp useBgFill="1">
        <p:nvSpPr>
          <p:cNvPr id="18" name="Rectangle 20">
            <a:extLst>
              <a:ext uri="{FF2B5EF4-FFF2-40B4-BE49-F238E27FC236}">
                <a16:creationId xmlns:a16="http://schemas.microsoft.com/office/drawing/2014/main" xmlns="" id="{3E185474-EB52-538D-6392-5507969839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22">
            <a:extLst>
              <a:ext uri="{FF2B5EF4-FFF2-40B4-BE49-F238E27FC236}">
                <a16:creationId xmlns:a16="http://schemas.microsoft.com/office/drawing/2014/main" xmlns="" id="{09190448-B7F4-0A62-C94F-4ECF75C31E4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1" y="0"/>
            <a:ext cx="9143999"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4">
            <a:extLst>
              <a:ext uri="{FF2B5EF4-FFF2-40B4-BE49-F238E27FC236}">
                <a16:creationId xmlns:a16="http://schemas.microsoft.com/office/drawing/2014/main" xmlns="" id="{C83342C1-C3D8-D06E-2315-D9EBDC9E52F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096642"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6">
            <a:extLst>
              <a:ext uri="{FF2B5EF4-FFF2-40B4-BE49-F238E27FC236}">
                <a16:creationId xmlns:a16="http://schemas.microsoft.com/office/drawing/2014/main" xmlns="" id="{EECE4DA6-7254-FBC8-23D0-C90367D937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1"/>
            <a:ext cx="9144001"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35F93235-2C23-7FDC-D19E-79597754D58B}"/>
              </a:ext>
            </a:extLst>
          </p:cNvPr>
          <p:cNvSpPr>
            <a:spLocks noGrp="1"/>
          </p:cNvSpPr>
          <p:nvPr>
            <p:ph type="title"/>
          </p:nvPr>
        </p:nvSpPr>
        <p:spPr>
          <a:xfrm>
            <a:off x="524784" y="248038"/>
            <a:ext cx="5297791" cy="1159200"/>
          </a:xfrm>
        </p:spPr>
        <p:txBody>
          <a:bodyPr vert="horz" lIns="91440" tIns="45720" rIns="91440" bIns="45720" rtlCol="0" anchor="ctr">
            <a:normAutofit/>
          </a:bodyPr>
          <a:lstStyle/>
          <a:p>
            <a:pPr algn="l">
              <a:lnSpc>
                <a:spcPct val="90000"/>
              </a:lnSpc>
            </a:pPr>
            <a:r>
              <a:rPr lang="en-US" sz="3000" kern="1200">
                <a:solidFill>
                  <a:srgbClr val="FFFFFF"/>
                </a:solidFill>
                <a:latin typeface="+mj-lt"/>
                <a:ea typeface="+mj-ea"/>
                <a:cs typeface="+mj-cs"/>
              </a:rPr>
              <a:t>TCU – Auditoria no </a:t>
            </a:r>
            <a:r>
              <a:rPr lang="en-US" sz="3000" kern="1200" err="1">
                <a:solidFill>
                  <a:srgbClr val="FFFFFF"/>
                </a:solidFill>
                <a:latin typeface="+mj-lt"/>
                <a:ea typeface="+mj-ea"/>
                <a:cs typeface="+mj-cs"/>
              </a:rPr>
              <a:t>Programa</a:t>
            </a:r>
            <a:r>
              <a:rPr lang="en-US" sz="3000" kern="1200">
                <a:solidFill>
                  <a:srgbClr val="FFFFFF"/>
                </a:solidFill>
                <a:latin typeface="+mj-lt"/>
                <a:ea typeface="+mj-ea"/>
                <a:cs typeface="+mj-cs"/>
              </a:rPr>
              <a:t> Bolsa Família</a:t>
            </a:r>
          </a:p>
        </p:txBody>
      </p:sp>
      <p:sp>
        <p:nvSpPr>
          <p:cNvPr id="10" name="CaixaDeTexto 9">
            <a:extLst>
              <a:ext uri="{FF2B5EF4-FFF2-40B4-BE49-F238E27FC236}">
                <a16:creationId xmlns:a16="http://schemas.microsoft.com/office/drawing/2014/main" xmlns="" id="{793D9231-DEBA-180A-A3BF-A072DD709BF2}"/>
              </a:ext>
            </a:extLst>
          </p:cNvPr>
          <p:cNvSpPr txBox="1"/>
          <p:nvPr/>
        </p:nvSpPr>
        <p:spPr>
          <a:xfrm>
            <a:off x="6429374" y="390832"/>
            <a:ext cx="2425189" cy="873612"/>
          </a:xfrm>
          <a:prstGeom prst="rect">
            <a:avLst/>
          </a:prstGeom>
        </p:spPr>
        <p:txBody>
          <a:bodyPr vert="horz" lIns="91440" tIns="45720" rIns="91440" bIns="45720" rtlCol="0" anchor="ctr">
            <a:normAutofit/>
          </a:bodyPr>
          <a:lstStyle/>
          <a:p>
            <a:pPr fontAlgn="t">
              <a:lnSpc>
                <a:spcPct val="90000"/>
              </a:lnSpc>
              <a:spcBef>
                <a:spcPts val="1000"/>
              </a:spcBef>
            </a:pPr>
            <a:r>
              <a:rPr lang="en-US" sz="3000">
                <a:solidFill>
                  <a:srgbClr val="FFFFFF"/>
                </a:solidFill>
              </a:rPr>
              <a:t>ACHADOS</a:t>
            </a:r>
            <a:endParaRPr lang="en-US" sz="3000" kern="1200">
              <a:solidFill>
                <a:srgbClr val="FFFFFF"/>
              </a:solidFill>
            </a:endParaRPr>
          </a:p>
        </p:txBody>
      </p:sp>
      <p:sp>
        <p:nvSpPr>
          <p:cNvPr id="3" name="CaixaDeTexto 2">
            <a:extLst>
              <a:ext uri="{FF2B5EF4-FFF2-40B4-BE49-F238E27FC236}">
                <a16:creationId xmlns:a16="http://schemas.microsoft.com/office/drawing/2014/main" xmlns="" id="{F9935C56-12FD-D955-3AB2-939330D181FB}"/>
              </a:ext>
            </a:extLst>
          </p:cNvPr>
          <p:cNvSpPr txBox="1"/>
          <p:nvPr/>
        </p:nvSpPr>
        <p:spPr>
          <a:xfrm>
            <a:off x="457200" y="1586516"/>
            <a:ext cx="8579296" cy="1200329"/>
          </a:xfrm>
          <a:prstGeom prst="rect">
            <a:avLst/>
          </a:prstGeom>
          <a:noFill/>
        </p:spPr>
        <p:txBody>
          <a:bodyPr wrap="square">
            <a:spAutoFit/>
          </a:bodyPr>
          <a:lstStyle/>
          <a:p>
            <a:pPr marL="342900" indent="-342900" fontAlgn="t">
              <a:buFont typeface="Wingdings" panose="05000000000000000000" pitchFamily="2" charset="2"/>
              <a:buChar char="ü"/>
            </a:pPr>
            <a:r>
              <a:rPr lang="pt-BR" sz="2400"/>
              <a:t>Privilegia as famílias unipessoais, apesar do Benefício de Primeira Infância e do Benefício de Renda de Cidadania, ambos pagos por indivíduo;</a:t>
            </a:r>
          </a:p>
        </p:txBody>
      </p:sp>
      <p:sp>
        <p:nvSpPr>
          <p:cNvPr id="4" name="CaixaDeTexto 3">
            <a:extLst>
              <a:ext uri="{FF2B5EF4-FFF2-40B4-BE49-F238E27FC236}">
                <a16:creationId xmlns:a16="http://schemas.microsoft.com/office/drawing/2014/main" xmlns="" id="{8551748E-C170-8CF1-5593-6B0C4D1689B2}"/>
              </a:ext>
            </a:extLst>
          </p:cNvPr>
          <p:cNvSpPr txBox="1"/>
          <p:nvPr/>
        </p:nvSpPr>
        <p:spPr>
          <a:xfrm>
            <a:off x="457200" y="2910019"/>
            <a:ext cx="8579296" cy="1569660"/>
          </a:xfrm>
          <a:prstGeom prst="rect">
            <a:avLst/>
          </a:prstGeom>
          <a:noFill/>
        </p:spPr>
        <p:txBody>
          <a:bodyPr wrap="square">
            <a:spAutoFit/>
          </a:bodyPr>
          <a:lstStyle/>
          <a:p>
            <a:pPr marL="342900" indent="-342900" fontAlgn="t">
              <a:buFont typeface="Wingdings" panose="05000000000000000000" pitchFamily="2" charset="2"/>
              <a:buChar char="ü"/>
            </a:pPr>
            <a:r>
              <a:rPr lang="pt-BR" sz="2400"/>
              <a:t>O Benefício Complementar (mínimo de R$ 600,00 por família) compromete a equidade do programa, gerando incentivos para que as famílias se cadastrem separadamente, afetando, assim, a qualidade do </a:t>
            </a:r>
            <a:r>
              <a:rPr lang="pt-BR" sz="2400" err="1"/>
              <a:t>CadÚnico</a:t>
            </a:r>
            <a:r>
              <a:rPr lang="pt-BR" sz="2400"/>
              <a:t>;</a:t>
            </a:r>
          </a:p>
        </p:txBody>
      </p:sp>
      <p:sp>
        <p:nvSpPr>
          <p:cNvPr id="5" name="CaixaDeTexto 4">
            <a:extLst>
              <a:ext uri="{FF2B5EF4-FFF2-40B4-BE49-F238E27FC236}">
                <a16:creationId xmlns:a16="http://schemas.microsoft.com/office/drawing/2014/main" xmlns="" id="{00AA6838-2C90-5940-B805-45ABCFF6ECEF}"/>
              </a:ext>
            </a:extLst>
          </p:cNvPr>
          <p:cNvSpPr txBox="1"/>
          <p:nvPr/>
        </p:nvSpPr>
        <p:spPr>
          <a:xfrm>
            <a:off x="457200" y="4580233"/>
            <a:ext cx="8579296" cy="1200329"/>
          </a:xfrm>
          <a:prstGeom prst="rect">
            <a:avLst/>
          </a:prstGeom>
          <a:noFill/>
        </p:spPr>
        <p:txBody>
          <a:bodyPr wrap="square">
            <a:spAutoFit/>
          </a:bodyPr>
          <a:lstStyle/>
          <a:p>
            <a:pPr marL="342900" indent="-342900" fontAlgn="t">
              <a:buFont typeface="Wingdings" panose="05000000000000000000" pitchFamily="2" charset="2"/>
              <a:buChar char="ü"/>
            </a:pPr>
            <a:r>
              <a:rPr lang="pt-BR" sz="2400"/>
              <a:t>Fragilidades nos indicadores de cobertura regional e defasagem na atualização de informações demográficas;</a:t>
            </a:r>
          </a:p>
          <a:p>
            <a:pPr marL="342900" indent="-342900" fontAlgn="t">
              <a:buFont typeface="Wingdings" panose="05000000000000000000" pitchFamily="2" charset="2"/>
              <a:buChar char="ü"/>
            </a:pPr>
            <a:endParaRPr lang="pt-BR" sz="2400" kern="1200">
              <a:solidFill>
                <a:schemeClr val="tx1"/>
              </a:solidFill>
              <a:latin typeface="+mj-lt"/>
            </a:endParaRPr>
          </a:p>
        </p:txBody>
      </p:sp>
    </p:spTree>
    <p:extLst>
      <p:ext uri="{BB962C8B-B14F-4D97-AF65-F5344CB8AC3E}">
        <p14:creationId xmlns:p14="http://schemas.microsoft.com/office/powerpoint/2010/main" val="2835786348"/>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3E1FBF6E-8BC3-D122-34E4-FB4701CC632F}"/>
            </a:ext>
          </a:extLst>
        </p:cNvPr>
        <p:cNvGrpSpPr/>
        <p:nvPr/>
      </p:nvGrpSpPr>
      <p:grpSpPr>
        <a:xfrm>
          <a:off x="0" y="0"/>
          <a:ext cx="0" cy="0"/>
          <a:chOff x="0" y="0"/>
          <a:chExt cx="0" cy="0"/>
        </a:xfrm>
      </p:grpSpPr>
      <p:sp useBgFill="1">
        <p:nvSpPr>
          <p:cNvPr id="18" name="Rectangle 20">
            <a:extLst>
              <a:ext uri="{FF2B5EF4-FFF2-40B4-BE49-F238E27FC236}">
                <a16:creationId xmlns:a16="http://schemas.microsoft.com/office/drawing/2014/main" xmlns="" id="{16D7A074-FA0C-6BD1-7F34-0B8FCF05C4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22">
            <a:extLst>
              <a:ext uri="{FF2B5EF4-FFF2-40B4-BE49-F238E27FC236}">
                <a16:creationId xmlns:a16="http://schemas.microsoft.com/office/drawing/2014/main" xmlns="" id="{A1E60198-61AE-5CAE-D552-E3054F73D5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1" y="0"/>
            <a:ext cx="9143999"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4">
            <a:extLst>
              <a:ext uri="{FF2B5EF4-FFF2-40B4-BE49-F238E27FC236}">
                <a16:creationId xmlns:a16="http://schemas.microsoft.com/office/drawing/2014/main" xmlns="" id="{86AC6F44-255F-538F-7A97-A5B0302B826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096642"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6">
            <a:extLst>
              <a:ext uri="{FF2B5EF4-FFF2-40B4-BE49-F238E27FC236}">
                <a16:creationId xmlns:a16="http://schemas.microsoft.com/office/drawing/2014/main" xmlns="" id="{1642FE4B-8882-8765-AD98-A4DF861C81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1"/>
            <a:ext cx="9144001"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B55AA7E3-DF17-BA7C-4112-14190F48BDE8}"/>
              </a:ext>
            </a:extLst>
          </p:cNvPr>
          <p:cNvSpPr>
            <a:spLocks noGrp="1"/>
          </p:cNvSpPr>
          <p:nvPr>
            <p:ph type="title"/>
          </p:nvPr>
        </p:nvSpPr>
        <p:spPr>
          <a:xfrm>
            <a:off x="524784" y="248038"/>
            <a:ext cx="5297791" cy="1159200"/>
          </a:xfrm>
        </p:spPr>
        <p:txBody>
          <a:bodyPr vert="horz" lIns="91440" tIns="45720" rIns="91440" bIns="45720" rtlCol="0" anchor="ctr">
            <a:normAutofit/>
          </a:bodyPr>
          <a:lstStyle/>
          <a:p>
            <a:pPr algn="l">
              <a:lnSpc>
                <a:spcPct val="90000"/>
              </a:lnSpc>
            </a:pPr>
            <a:r>
              <a:rPr lang="en-US" sz="3000" kern="1200">
                <a:solidFill>
                  <a:srgbClr val="FFFFFF"/>
                </a:solidFill>
                <a:latin typeface="+mj-lt"/>
                <a:ea typeface="+mj-ea"/>
                <a:cs typeface="+mj-cs"/>
              </a:rPr>
              <a:t>TCU – Auditoria no </a:t>
            </a:r>
            <a:r>
              <a:rPr lang="en-US" sz="3000" kern="1200" err="1">
                <a:solidFill>
                  <a:srgbClr val="FFFFFF"/>
                </a:solidFill>
                <a:latin typeface="+mj-lt"/>
                <a:ea typeface="+mj-ea"/>
                <a:cs typeface="+mj-cs"/>
              </a:rPr>
              <a:t>Programa</a:t>
            </a:r>
            <a:r>
              <a:rPr lang="en-US" sz="3000" kern="1200">
                <a:solidFill>
                  <a:srgbClr val="FFFFFF"/>
                </a:solidFill>
                <a:latin typeface="+mj-lt"/>
                <a:ea typeface="+mj-ea"/>
                <a:cs typeface="+mj-cs"/>
              </a:rPr>
              <a:t> Bolsa Família</a:t>
            </a:r>
          </a:p>
        </p:txBody>
      </p:sp>
      <p:sp>
        <p:nvSpPr>
          <p:cNvPr id="10" name="CaixaDeTexto 9">
            <a:extLst>
              <a:ext uri="{FF2B5EF4-FFF2-40B4-BE49-F238E27FC236}">
                <a16:creationId xmlns:a16="http://schemas.microsoft.com/office/drawing/2014/main" xmlns="" id="{DA7FCC57-628D-6E01-C843-78EDBEBBF3F2}"/>
              </a:ext>
            </a:extLst>
          </p:cNvPr>
          <p:cNvSpPr txBox="1"/>
          <p:nvPr/>
        </p:nvSpPr>
        <p:spPr>
          <a:xfrm>
            <a:off x="6429374" y="390832"/>
            <a:ext cx="2425189" cy="873612"/>
          </a:xfrm>
          <a:prstGeom prst="rect">
            <a:avLst/>
          </a:prstGeom>
        </p:spPr>
        <p:txBody>
          <a:bodyPr vert="horz" lIns="91440" tIns="45720" rIns="91440" bIns="45720" rtlCol="0" anchor="ctr">
            <a:normAutofit/>
          </a:bodyPr>
          <a:lstStyle/>
          <a:p>
            <a:pPr fontAlgn="t">
              <a:lnSpc>
                <a:spcPct val="90000"/>
              </a:lnSpc>
              <a:spcBef>
                <a:spcPts val="1000"/>
              </a:spcBef>
            </a:pPr>
            <a:r>
              <a:rPr lang="en-US" sz="3000">
                <a:solidFill>
                  <a:srgbClr val="FFFFFF"/>
                </a:solidFill>
              </a:rPr>
              <a:t>ACHADOS</a:t>
            </a:r>
            <a:endParaRPr lang="en-US" sz="3000" kern="1200">
              <a:solidFill>
                <a:srgbClr val="FFFFFF"/>
              </a:solidFill>
            </a:endParaRPr>
          </a:p>
        </p:txBody>
      </p:sp>
      <p:sp>
        <p:nvSpPr>
          <p:cNvPr id="3" name="CaixaDeTexto 2">
            <a:extLst>
              <a:ext uri="{FF2B5EF4-FFF2-40B4-BE49-F238E27FC236}">
                <a16:creationId xmlns:a16="http://schemas.microsoft.com/office/drawing/2014/main" xmlns="" id="{DCCDAE2E-3C4D-2E51-21C1-27F00B72AECE}"/>
              </a:ext>
            </a:extLst>
          </p:cNvPr>
          <p:cNvSpPr txBox="1"/>
          <p:nvPr/>
        </p:nvSpPr>
        <p:spPr>
          <a:xfrm>
            <a:off x="457200" y="1586516"/>
            <a:ext cx="8579296" cy="1200329"/>
          </a:xfrm>
          <a:prstGeom prst="rect">
            <a:avLst/>
          </a:prstGeom>
          <a:noFill/>
        </p:spPr>
        <p:txBody>
          <a:bodyPr wrap="square">
            <a:spAutoFit/>
          </a:bodyPr>
          <a:lstStyle/>
          <a:p>
            <a:pPr marL="342900" indent="-342900" fontAlgn="t">
              <a:buFont typeface="Wingdings" panose="05000000000000000000" pitchFamily="2" charset="2"/>
              <a:buChar char="ü"/>
            </a:pPr>
            <a:r>
              <a:rPr lang="pt-BR" sz="2400"/>
              <a:t>Privilegia as famílias unipessoais, apesar do Benefício de Primeira Infância e do Benefício de Renda de Cidadania, ambos pagos por indivíduo;</a:t>
            </a:r>
          </a:p>
        </p:txBody>
      </p:sp>
      <p:sp>
        <p:nvSpPr>
          <p:cNvPr id="4" name="CaixaDeTexto 3">
            <a:extLst>
              <a:ext uri="{FF2B5EF4-FFF2-40B4-BE49-F238E27FC236}">
                <a16:creationId xmlns:a16="http://schemas.microsoft.com/office/drawing/2014/main" xmlns="" id="{CEC22A87-13D8-405A-DDE0-A6530D2657FC}"/>
              </a:ext>
            </a:extLst>
          </p:cNvPr>
          <p:cNvSpPr txBox="1"/>
          <p:nvPr/>
        </p:nvSpPr>
        <p:spPr>
          <a:xfrm>
            <a:off x="457200" y="2910019"/>
            <a:ext cx="8579296" cy="1569660"/>
          </a:xfrm>
          <a:prstGeom prst="rect">
            <a:avLst/>
          </a:prstGeom>
          <a:noFill/>
        </p:spPr>
        <p:txBody>
          <a:bodyPr wrap="square">
            <a:spAutoFit/>
          </a:bodyPr>
          <a:lstStyle/>
          <a:p>
            <a:pPr marL="342900" indent="-342900" fontAlgn="t">
              <a:buFont typeface="Wingdings" panose="05000000000000000000" pitchFamily="2" charset="2"/>
              <a:buChar char="ü"/>
            </a:pPr>
            <a:r>
              <a:rPr lang="pt-BR" sz="2400"/>
              <a:t>O Benefício Complementar (mínimo de R$ 600,00 por família) compromete a equidade do programa, gerando incentivos para que as famílias se cadastrem separadamente, afetando, assim, a qualidade do </a:t>
            </a:r>
            <a:r>
              <a:rPr lang="pt-BR" sz="2400" err="1"/>
              <a:t>CadÚnico</a:t>
            </a:r>
            <a:r>
              <a:rPr lang="pt-BR" sz="2400"/>
              <a:t>;</a:t>
            </a:r>
          </a:p>
        </p:txBody>
      </p:sp>
      <p:sp>
        <p:nvSpPr>
          <p:cNvPr id="5" name="CaixaDeTexto 4">
            <a:extLst>
              <a:ext uri="{FF2B5EF4-FFF2-40B4-BE49-F238E27FC236}">
                <a16:creationId xmlns:a16="http://schemas.microsoft.com/office/drawing/2014/main" xmlns="" id="{90A2C299-6499-A79B-DF44-CC326F34D243}"/>
              </a:ext>
            </a:extLst>
          </p:cNvPr>
          <p:cNvSpPr txBox="1"/>
          <p:nvPr/>
        </p:nvSpPr>
        <p:spPr>
          <a:xfrm>
            <a:off x="457200" y="4580233"/>
            <a:ext cx="8579296" cy="1200329"/>
          </a:xfrm>
          <a:prstGeom prst="rect">
            <a:avLst/>
          </a:prstGeom>
          <a:noFill/>
        </p:spPr>
        <p:txBody>
          <a:bodyPr wrap="square">
            <a:spAutoFit/>
          </a:bodyPr>
          <a:lstStyle/>
          <a:p>
            <a:pPr marL="342900" indent="-342900" fontAlgn="t">
              <a:buFont typeface="Wingdings" panose="05000000000000000000" pitchFamily="2" charset="2"/>
              <a:buChar char="ü"/>
            </a:pPr>
            <a:r>
              <a:rPr lang="pt-BR" sz="2400"/>
              <a:t>Fragilidades nos indicadores de cobertura regional e defasagem na atualização de informações demográficas;</a:t>
            </a:r>
          </a:p>
          <a:p>
            <a:pPr marL="342900" indent="-342900" fontAlgn="t">
              <a:buFont typeface="Wingdings" panose="05000000000000000000" pitchFamily="2" charset="2"/>
              <a:buChar char="ü"/>
            </a:pPr>
            <a:endParaRPr lang="pt-BR" sz="2400" kern="1200">
              <a:solidFill>
                <a:schemeClr val="tx1"/>
              </a:solidFill>
              <a:latin typeface="+mj-lt"/>
            </a:endParaRPr>
          </a:p>
        </p:txBody>
      </p:sp>
      <p:sp>
        <p:nvSpPr>
          <p:cNvPr id="6" name="CaixaDeTexto 5">
            <a:extLst>
              <a:ext uri="{FF2B5EF4-FFF2-40B4-BE49-F238E27FC236}">
                <a16:creationId xmlns:a16="http://schemas.microsoft.com/office/drawing/2014/main" xmlns="" id="{D6062456-607C-BB5D-39FE-3A0A11ACA3CF}"/>
              </a:ext>
            </a:extLst>
          </p:cNvPr>
          <p:cNvSpPr txBox="1"/>
          <p:nvPr/>
        </p:nvSpPr>
        <p:spPr>
          <a:xfrm>
            <a:off x="457200" y="5488283"/>
            <a:ext cx="8327775" cy="830997"/>
          </a:xfrm>
          <a:prstGeom prst="rect">
            <a:avLst/>
          </a:prstGeom>
          <a:noFill/>
        </p:spPr>
        <p:txBody>
          <a:bodyPr wrap="square">
            <a:spAutoFit/>
          </a:bodyPr>
          <a:lstStyle/>
          <a:p>
            <a:pPr marL="342900" indent="-342900" fontAlgn="t">
              <a:buFont typeface="Wingdings" panose="05000000000000000000" pitchFamily="2" charset="2"/>
              <a:buChar char="ü"/>
            </a:pPr>
            <a:r>
              <a:rPr lang="pt-BR" sz="2400"/>
              <a:t>Cerca de 2,2 milhões de famílias beneficiárias além do contingente estimado de famílias pobres no país.</a:t>
            </a:r>
          </a:p>
        </p:txBody>
      </p:sp>
    </p:spTree>
    <p:extLst>
      <p:ext uri="{BB962C8B-B14F-4D97-AF65-F5344CB8AC3E}">
        <p14:creationId xmlns:p14="http://schemas.microsoft.com/office/powerpoint/2010/main" val="3708378114"/>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F354CF3B-DAB3-83BF-8D87-48A43D2EF8FF}"/>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Rectangle 31">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F8E7FB05-E56C-687A-257B-C653E4E4DB47}"/>
              </a:ext>
            </a:extLst>
          </p:cNvPr>
          <p:cNvSpPr>
            <a:spLocks noGrp="1"/>
          </p:cNvSpPr>
          <p:nvPr>
            <p:ph type="title"/>
          </p:nvPr>
        </p:nvSpPr>
        <p:spPr>
          <a:xfrm>
            <a:off x="313668" y="1319043"/>
            <a:ext cx="2401025" cy="4199634"/>
          </a:xfrm>
        </p:spPr>
        <p:txBody>
          <a:bodyPr anchor="b">
            <a:normAutofit/>
          </a:bodyPr>
          <a:lstStyle/>
          <a:p>
            <a:pPr algn="r"/>
            <a:r>
              <a:rPr lang="pt-BR" sz="3000">
                <a:solidFill>
                  <a:srgbClr val="FFFFFF"/>
                </a:solidFill>
              </a:rPr>
              <a:t>TCE/SP – Auditoria na rede pública de ensino</a:t>
            </a:r>
            <a:br>
              <a:rPr lang="pt-BR" sz="3000">
                <a:solidFill>
                  <a:srgbClr val="FFFFFF"/>
                </a:solidFill>
              </a:rPr>
            </a:br>
            <a:r>
              <a:rPr lang="pt-BR" sz="3000">
                <a:solidFill>
                  <a:srgbClr val="FFFFFF"/>
                </a:solidFill>
              </a:rPr>
              <a:t/>
            </a:r>
            <a:br>
              <a:rPr lang="pt-BR" sz="3000">
                <a:solidFill>
                  <a:srgbClr val="FFFFFF"/>
                </a:solidFill>
              </a:rPr>
            </a:br>
            <a:r>
              <a:rPr lang="pt-BR" sz="3000">
                <a:solidFill>
                  <a:srgbClr val="FFFFFF"/>
                </a:solidFill>
              </a:rPr>
              <a:t>DADOS UTILIZADOS</a:t>
            </a:r>
          </a:p>
        </p:txBody>
      </p:sp>
      <p:sp>
        <p:nvSpPr>
          <p:cNvPr id="8" name="Espaço Reservado para Conteúdo 7">
            <a:extLst>
              <a:ext uri="{FF2B5EF4-FFF2-40B4-BE49-F238E27FC236}">
                <a16:creationId xmlns:a16="http://schemas.microsoft.com/office/drawing/2014/main" xmlns="" id="{2CA115D2-E610-1AA5-DD85-C14C9F43F798}"/>
              </a:ext>
            </a:extLst>
          </p:cNvPr>
          <p:cNvSpPr>
            <a:spLocks noGrp="1"/>
          </p:cNvSpPr>
          <p:nvPr>
            <p:ph idx="1"/>
          </p:nvPr>
        </p:nvSpPr>
        <p:spPr>
          <a:xfrm>
            <a:off x="3607694" y="649480"/>
            <a:ext cx="4916510" cy="5546047"/>
          </a:xfrm>
        </p:spPr>
        <p:txBody>
          <a:bodyPr vert="horz" lIns="91440" tIns="45720" rIns="91440" bIns="45720" rtlCol="0" anchor="ctr">
            <a:normAutofit/>
          </a:bodyPr>
          <a:lstStyle/>
          <a:p>
            <a:pPr>
              <a:buFont typeface="Wingdings" panose="05000000000000000000" pitchFamily="2" charset="2"/>
              <a:buChar char="ü"/>
            </a:pPr>
            <a:r>
              <a:rPr lang="pt-BR" sz="2400">
                <a:latin typeface="+mj-lt"/>
              </a:rPr>
              <a:t>Indicador efeito-escola:</a:t>
            </a:r>
          </a:p>
          <a:p>
            <a:pPr lvl="1"/>
            <a:r>
              <a:rPr lang="pt-BR" sz="2400"/>
              <a:t>Sistema de Avaliação do Ensino Básico (Saeb) de 2019; </a:t>
            </a:r>
          </a:p>
          <a:p>
            <a:pPr lvl="1"/>
            <a:r>
              <a:rPr lang="pt-BR" sz="2400"/>
              <a:t>Sistema de Avaliação de Rendimento Escolar do Estado de São Paulo (SARESP); </a:t>
            </a:r>
          </a:p>
          <a:p>
            <a:pPr lvl="1"/>
            <a:r>
              <a:rPr lang="pt-BR" sz="2400"/>
              <a:t>Índice Paulista de Vulnerabilidade Social (IPVS); </a:t>
            </a:r>
          </a:p>
          <a:p>
            <a:pPr lvl="1"/>
            <a:r>
              <a:rPr lang="pt-BR" sz="2400"/>
              <a:t>dados de perfil socioeconômico produzidos pela Fundação Sistema Estadual de Análise de Dados (SEADE).</a:t>
            </a:r>
          </a:p>
        </p:txBody>
      </p:sp>
    </p:spTree>
    <p:extLst>
      <p:ext uri="{BB962C8B-B14F-4D97-AF65-F5344CB8AC3E}">
        <p14:creationId xmlns:p14="http://schemas.microsoft.com/office/powerpoint/2010/main" val="1355647764"/>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F354CF3B-DAB3-83BF-8D87-48A43D2EF8FF}"/>
            </a:ext>
          </a:extLst>
        </p:cNvPr>
        <p:cNvGrpSpPr/>
        <p:nvPr/>
      </p:nvGrpSpPr>
      <p:grpSpPr>
        <a:xfrm>
          <a:off x="0" y="0"/>
          <a:ext cx="0" cy="0"/>
          <a:chOff x="0" y="0"/>
          <a:chExt cx="0" cy="0"/>
        </a:xfrm>
      </p:grpSpPr>
      <p:sp useBgFill="1">
        <p:nvSpPr>
          <p:cNvPr id="18" name="Rectangle 20">
            <a:extLst>
              <a:ext uri="{FF2B5EF4-FFF2-40B4-BE49-F238E27FC236}">
                <a16:creationId xmlns:a16="http://schemas.microsoft.com/office/drawing/2014/main" xmlns="" id="{2151139A-886F-4B97-8815-729AD3831B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9" name="Rectangle 22">
            <a:extLst>
              <a:ext uri="{FF2B5EF4-FFF2-40B4-BE49-F238E27FC236}">
                <a16:creationId xmlns:a16="http://schemas.microsoft.com/office/drawing/2014/main" xmlns="" id="{AB5E08C4-8CDD-4623-A5B8-E998C6DEE3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492"/>
            <a:ext cx="9143999"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4">
            <a:extLst>
              <a:ext uri="{FF2B5EF4-FFF2-40B4-BE49-F238E27FC236}">
                <a16:creationId xmlns:a16="http://schemas.microsoft.com/office/drawing/2014/main" xmlns="" id="{15F33878-D502-4FFA-8ACE-F2AECDB2A2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6642" y="35"/>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6">
            <a:extLst>
              <a:ext uri="{FF2B5EF4-FFF2-40B4-BE49-F238E27FC236}">
                <a16:creationId xmlns:a16="http://schemas.microsoft.com/office/drawing/2014/main" xmlns="" id="{D3539FEE-81D3-4406-802E-60B20B16F4F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3783778" y="-3783777"/>
            <a:ext cx="1576446" cy="9144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8">
            <a:extLst>
              <a:ext uri="{FF2B5EF4-FFF2-40B4-BE49-F238E27FC236}">
                <a16:creationId xmlns:a16="http://schemas.microsoft.com/office/drawing/2014/main" xmlns="" id="{DC701763-729E-462F-A5A8-E0DEFEB1E2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869075" y="986"/>
            <a:ext cx="3227567"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F8E7FB05-E56C-687A-257B-C653E4E4DB47}"/>
              </a:ext>
            </a:extLst>
          </p:cNvPr>
          <p:cNvSpPr>
            <a:spLocks noGrp="1"/>
          </p:cNvSpPr>
          <p:nvPr>
            <p:ph type="title"/>
          </p:nvPr>
        </p:nvSpPr>
        <p:spPr>
          <a:xfrm>
            <a:off x="524785" y="353160"/>
            <a:ext cx="5318475" cy="898581"/>
          </a:xfrm>
        </p:spPr>
        <p:txBody>
          <a:bodyPr vert="horz" lIns="91440" tIns="45720" rIns="91440" bIns="45720" rtlCol="0" anchor="ctr">
            <a:noAutofit/>
          </a:bodyPr>
          <a:lstStyle/>
          <a:p>
            <a:pPr algn="l">
              <a:lnSpc>
                <a:spcPct val="90000"/>
              </a:lnSpc>
            </a:pPr>
            <a:r>
              <a:rPr lang="en-US" sz="3000">
                <a:solidFill>
                  <a:srgbClr val="FFFFFF"/>
                </a:solidFill>
              </a:rPr>
              <a:t>TCE/SP – Auditoria </a:t>
            </a:r>
            <a:r>
              <a:rPr lang="en-US" sz="3000" err="1">
                <a:solidFill>
                  <a:srgbClr val="FFFFFF"/>
                </a:solidFill>
              </a:rPr>
              <a:t>na</a:t>
            </a:r>
            <a:r>
              <a:rPr lang="en-US" sz="3000">
                <a:solidFill>
                  <a:srgbClr val="FFFFFF"/>
                </a:solidFill>
              </a:rPr>
              <a:t> rede </a:t>
            </a:r>
            <a:r>
              <a:rPr lang="en-US" sz="3000" err="1">
                <a:solidFill>
                  <a:srgbClr val="FFFFFF"/>
                </a:solidFill>
              </a:rPr>
              <a:t>pública</a:t>
            </a:r>
            <a:r>
              <a:rPr lang="en-US" sz="3000">
                <a:solidFill>
                  <a:srgbClr val="FFFFFF"/>
                </a:solidFill>
              </a:rPr>
              <a:t> de </a:t>
            </a:r>
            <a:r>
              <a:rPr lang="en-US" sz="3000" err="1">
                <a:solidFill>
                  <a:srgbClr val="FFFFFF"/>
                </a:solidFill>
              </a:rPr>
              <a:t>ensino</a:t>
            </a:r>
            <a:endParaRPr lang="en-US" sz="3000" err="1">
              <a:solidFill>
                <a:srgbClr val="FFFFFF"/>
              </a:solidFill>
              <a:ea typeface="Calibri"/>
              <a:cs typeface="Calibri"/>
            </a:endParaRPr>
          </a:p>
        </p:txBody>
      </p:sp>
      <p:sp>
        <p:nvSpPr>
          <p:cNvPr id="8" name="CaixaDeTexto 7">
            <a:extLst>
              <a:ext uri="{FF2B5EF4-FFF2-40B4-BE49-F238E27FC236}">
                <a16:creationId xmlns:a16="http://schemas.microsoft.com/office/drawing/2014/main" xmlns="" id="{2629A9C6-6177-A871-7BF4-A4768E8331B4}"/>
              </a:ext>
            </a:extLst>
          </p:cNvPr>
          <p:cNvSpPr txBox="1"/>
          <p:nvPr/>
        </p:nvSpPr>
        <p:spPr>
          <a:xfrm>
            <a:off x="6428630" y="387224"/>
            <a:ext cx="2468879" cy="830453"/>
          </a:xfrm>
          <a:prstGeom prst="rect">
            <a:avLst/>
          </a:prstGeom>
        </p:spPr>
        <p:txBody>
          <a:bodyPr vert="horz" lIns="91440" tIns="45720" rIns="91440" bIns="45720" rtlCol="0" anchor="ctr">
            <a:normAutofit/>
          </a:bodyPr>
          <a:lstStyle/>
          <a:p>
            <a:pPr fontAlgn="t">
              <a:lnSpc>
                <a:spcPct val="90000"/>
              </a:lnSpc>
              <a:spcBef>
                <a:spcPts val="1000"/>
              </a:spcBef>
            </a:pPr>
            <a:endParaRPr lang="en-US" sz="900">
              <a:solidFill>
                <a:srgbClr val="FFFFFF"/>
              </a:solidFill>
            </a:endParaRPr>
          </a:p>
        </p:txBody>
      </p:sp>
      <p:sp>
        <p:nvSpPr>
          <p:cNvPr id="16" name="CaixaDeTexto 15">
            <a:extLst>
              <a:ext uri="{FF2B5EF4-FFF2-40B4-BE49-F238E27FC236}">
                <a16:creationId xmlns:a16="http://schemas.microsoft.com/office/drawing/2014/main" xmlns="" id="{2629A9C6-6177-A871-7BF4-A4768E8331B4}"/>
              </a:ext>
            </a:extLst>
          </p:cNvPr>
          <p:cNvSpPr txBox="1"/>
          <p:nvPr/>
        </p:nvSpPr>
        <p:spPr>
          <a:xfrm>
            <a:off x="464457" y="1718043"/>
            <a:ext cx="8435280" cy="830997"/>
          </a:xfrm>
          <a:prstGeom prst="rect">
            <a:avLst/>
          </a:prstGeom>
          <a:noFill/>
        </p:spPr>
        <p:txBody>
          <a:bodyPr wrap="square">
            <a:spAutoFit/>
          </a:bodyPr>
          <a:lstStyle/>
          <a:p>
            <a:pPr marL="342900" indent="-342900" fontAlgn="t">
              <a:spcBef>
                <a:spcPct val="20000"/>
              </a:spcBef>
              <a:buFont typeface="Wingdings" panose="05000000000000000000" pitchFamily="2" charset="2"/>
              <a:buChar char="ü"/>
            </a:pPr>
            <a:r>
              <a:rPr lang="pt-BR" sz="2400"/>
              <a:t>Implantação do ensino integral favoreceu escolas em melhores condições socioeconômicas até 2018;</a:t>
            </a:r>
          </a:p>
        </p:txBody>
      </p:sp>
      <p:sp>
        <p:nvSpPr>
          <p:cNvPr id="5" name="CaixaDeTexto 4">
            <a:extLst>
              <a:ext uri="{FF2B5EF4-FFF2-40B4-BE49-F238E27FC236}">
                <a16:creationId xmlns:a16="http://schemas.microsoft.com/office/drawing/2014/main" xmlns="" id="{39BAF874-77D0-324E-D455-82CC66A5D0E8}"/>
              </a:ext>
            </a:extLst>
          </p:cNvPr>
          <p:cNvSpPr txBox="1"/>
          <p:nvPr/>
        </p:nvSpPr>
        <p:spPr>
          <a:xfrm>
            <a:off x="6429374" y="390832"/>
            <a:ext cx="2425189" cy="873612"/>
          </a:xfrm>
          <a:prstGeom prst="rect">
            <a:avLst/>
          </a:prstGeom>
        </p:spPr>
        <p:txBody>
          <a:bodyPr vert="horz" lIns="91440" tIns="45720" rIns="91440" bIns="45720" rtlCol="0" anchor="ctr">
            <a:normAutofit/>
          </a:bodyPr>
          <a:lstStyle/>
          <a:p>
            <a:pPr fontAlgn="t">
              <a:lnSpc>
                <a:spcPct val="90000"/>
              </a:lnSpc>
              <a:spcBef>
                <a:spcPts val="1000"/>
              </a:spcBef>
            </a:pPr>
            <a:r>
              <a:rPr lang="en-US" sz="3000">
                <a:solidFill>
                  <a:srgbClr val="FFFFFF"/>
                </a:solidFill>
              </a:rPr>
              <a:t>ACHADOS</a:t>
            </a:r>
            <a:endParaRPr lang="en-US" sz="3000" kern="1200">
              <a:solidFill>
                <a:srgbClr val="FFFFFF"/>
              </a:solidFill>
            </a:endParaRPr>
          </a:p>
        </p:txBody>
      </p:sp>
    </p:spTree>
    <p:extLst>
      <p:ext uri="{BB962C8B-B14F-4D97-AF65-F5344CB8AC3E}">
        <p14:creationId xmlns:p14="http://schemas.microsoft.com/office/powerpoint/2010/main" val="1233684357"/>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7AF4E07D-9628-6EE0-6014-B9A390AA5695}"/>
            </a:ext>
          </a:extLst>
        </p:cNvPr>
        <p:cNvGrpSpPr/>
        <p:nvPr/>
      </p:nvGrpSpPr>
      <p:grpSpPr>
        <a:xfrm>
          <a:off x="0" y="0"/>
          <a:ext cx="0" cy="0"/>
          <a:chOff x="0" y="0"/>
          <a:chExt cx="0" cy="0"/>
        </a:xfrm>
      </p:grpSpPr>
      <p:sp useBgFill="1">
        <p:nvSpPr>
          <p:cNvPr id="18" name="Rectangle 20">
            <a:extLst>
              <a:ext uri="{FF2B5EF4-FFF2-40B4-BE49-F238E27FC236}">
                <a16:creationId xmlns:a16="http://schemas.microsoft.com/office/drawing/2014/main" xmlns="" id="{935509B1-83EC-C14E-853C-7621413980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9" name="Rectangle 22">
            <a:extLst>
              <a:ext uri="{FF2B5EF4-FFF2-40B4-BE49-F238E27FC236}">
                <a16:creationId xmlns:a16="http://schemas.microsoft.com/office/drawing/2014/main" xmlns="" id="{145D9C27-B062-6BE7-1207-09A9FC1B9E6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492"/>
            <a:ext cx="9143999"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4">
            <a:extLst>
              <a:ext uri="{FF2B5EF4-FFF2-40B4-BE49-F238E27FC236}">
                <a16:creationId xmlns:a16="http://schemas.microsoft.com/office/drawing/2014/main" xmlns="" id="{BBB56DD7-8C1D-D415-E447-03B60E111C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6642" y="35"/>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6">
            <a:extLst>
              <a:ext uri="{FF2B5EF4-FFF2-40B4-BE49-F238E27FC236}">
                <a16:creationId xmlns:a16="http://schemas.microsoft.com/office/drawing/2014/main" xmlns="" id="{F6355939-4A9D-664C-4F05-BCC011D3E8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3783778" y="-3783777"/>
            <a:ext cx="1576446" cy="9144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8">
            <a:extLst>
              <a:ext uri="{FF2B5EF4-FFF2-40B4-BE49-F238E27FC236}">
                <a16:creationId xmlns:a16="http://schemas.microsoft.com/office/drawing/2014/main" xmlns="" id="{63C01B66-8940-1D3F-1F80-EE8657FB66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869075" y="986"/>
            <a:ext cx="3227567"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077A76F9-8149-A94D-E73E-750BFE3976B3}"/>
              </a:ext>
            </a:extLst>
          </p:cNvPr>
          <p:cNvSpPr>
            <a:spLocks noGrp="1"/>
          </p:cNvSpPr>
          <p:nvPr>
            <p:ph type="title"/>
          </p:nvPr>
        </p:nvSpPr>
        <p:spPr>
          <a:xfrm>
            <a:off x="524785" y="353160"/>
            <a:ext cx="5318475" cy="898581"/>
          </a:xfrm>
        </p:spPr>
        <p:txBody>
          <a:bodyPr vert="horz" lIns="91440" tIns="45720" rIns="91440" bIns="45720" rtlCol="0" anchor="ctr">
            <a:noAutofit/>
          </a:bodyPr>
          <a:lstStyle/>
          <a:p>
            <a:pPr algn="l">
              <a:lnSpc>
                <a:spcPct val="90000"/>
              </a:lnSpc>
            </a:pPr>
            <a:r>
              <a:rPr lang="en-US" sz="3000">
                <a:solidFill>
                  <a:srgbClr val="FFFFFF"/>
                </a:solidFill>
              </a:rPr>
              <a:t>TCE/SP – Auditoria </a:t>
            </a:r>
            <a:r>
              <a:rPr lang="en-US" sz="3000" err="1">
                <a:solidFill>
                  <a:srgbClr val="FFFFFF"/>
                </a:solidFill>
              </a:rPr>
              <a:t>na</a:t>
            </a:r>
            <a:r>
              <a:rPr lang="en-US" sz="3000">
                <a:solidFill>
                  <a:srgbClr val="FFFFFF"/>
                </a:solidFill>
              </a:rPr>
              <a:t> rede </a:t>
            </a:r>
            <a:r>
              <a:rPr lang="en-US" sz="3000" err="1">
                <a:solidFill>
                  <a:srgbClr val="FFFFFF"/>
                </a:solidFill>
              </a:rPr>
              <a:t>pública</a:t>
            </a:r>
            <a:r>
              <a:rPr lang="en-US" sz="3000">
                <a:solidFill>
                  <a:srgbClr val="FFFFFF"/>
                </a:solidFill>
              </a:rPr>
              <a:t> de </a:t>
            </a:r>
            <a:r>
              <a:rPr lang="en-US" sz="3000" err="1">
                <a:solidFill>
                  <a:srgbClr val="FFFFFF"/>
                </a:solidFill>
              </a:rPr>
              <a:t>ensino</a:t>
            </a:r>
            <a:endParaRPr lang="en-US" sz="3000" err="1">
              <a:solidFill>
                <a:srgbClr val="FFFFFF"/>
              </a:solidFill>
              <a:ea typeface="Calibri"/>
              <a:cs typeface="Calibri"/>
            </a:endParaRPr>
          </a:p>
        </p:txBody>
      </p:sp>
      <p:sp>
        <p:nvSpPr>
          <p:cNvPr id="8" name="CaixaDeTexto 7">
            <a:extLst>
              <a:ext uri="{FF2B5EF4-FFF2-40B4-BE49-F238E27FC236}">
                <a16:creationId xmlns:a16="http://schemas.microsoft.com/office/drawing/2014/main" xmlns="" id="{99DE1D28-5EE1-DE06-255C-F6D5CBB4992B}"/>
              </a:ext>
            </a:extLst>
          </p:cNvPr>
          <p:cNvSpPr txBox="1"/>
          <p:nvPr/>
        </p:nvSpPr>
        <p:spPr>
          <a:xfrm>
            <a:off x="6428630" y="387224"/>
            <a:ext cx="2468879" cy="830453"/>
          </a:xfrm>
          <a:prstGeom prst="rect">
            <a:avLst/>
          </a:prstGeom>
        </p:spPr>
        <p:txBody>
          <a:bodyPr vert="horz" lIns="91440" tIns="45720" rIns="91440" bIns="45720" rtlCol="0" anchor="ctr">
            <a:normAutofit/>
          </a:bodyPr>
          <a:lstStyle/>
          <a:p>
            <a:pPr fontAlgn="t">
              <a:lnSpc>
                <a:spcPct val="90000"/>
              </a:lnSpc>
              <a:spcBef>
                <a:spcPts val="1000"/>
              </a:spcBef>
            </a:pPr>
            <a:endParaRPr lang="en-US" sz="900">
              <a:solidFill>
                <a:srgbClr val="FFFFFF"/>
              </a:solidFill>
            </a:endParaRPr>
          </a:p>
        </p:txBody>
      </p:sp>
      <p:sp>
        <p:nvSpPr>
          <p:cNvPr id="14" name="Espaço Reservado para Conteúdo 7">
            <a:extLst>
              <a:ext uri="{FF2B5EF4-FFF2-40B4-BE49-F238E27FC236}">
                <a16:creationId xmlns:a16="http://schemas.microsoft.com/office/drawing/2014/main" xmlns="" id="{0645D087-89F8-24A4-8DFA-37C4360A1834}"/>
              </a:ext>
            </a:extLst>
          </p:cNvPr>
          <p:cNvSpPr>
            <a:spLocks noGrp="1"/>
          </p:cNvSpPr>
          <p:nvPr>
            <p:ph idx="1"/>
          </p:nvPr>
        </p:nvSpPr>
        <p:spPr>
          <a:xfrm>
            <a:off x="6429374" y="390832"/>
            <a:ext cx="2425189" cy="873612"/>
          </a:xfrm>
        </p:spPr>
        <p:txBody>
          <a:bodyPr vert="horz" lIns="91440" tIns="45720" rIns="91440" bIns="45720" rtlCol="0" anchor="ctr">
            <a:noAutofit/>
          </a:bodyPr>
          <a:lstStyle/>
          <a:p>
            <a:pPr marL="0" indent="0" fontAlgn="t">
              <a:lnSpc>
                <a:spcPct val="90000"/>
              </a:lnSpc>
              <a:spcBef>
                <a:spcPts val="1000"/>
              </a:spcBef>
              <a:buNone/>
            </a:pPr>
            <a:r>
              <a:rPr lang="en-US" sz="1800" b="1" kern="1200" err="1">
                <a:solidFill>
                  <a:srgbClr val="FFFFFF"/>
                </a:solidFill>
                <a:latin typeface="+mn-lt"/>
                <a:ea typeface="+mn-ea"/>
                <a:cs typeface="+mn-cs"/>
              </a:rPr>
              <a:t>Escolas</a:t>
            </a:r>
            <a:r>
              <a:rPr lang="en-US" sz="1800" b="1" kern="1200">
                <a:solidFill>
                  <a:srgbClr val="FFFFFF"/>
                </a:solidFill>
                <a:latin typeface="+mn-lt"/>
                <a:ea typeface="+mn-ea"/>
                <a:cs typeface="+mn-cs"/>
              </a:rPr>
              <a:t> </a:t>
            </a:r>
            <a:r>
              <a:rPr lang="en-US" sz="1800" b="1" kern="1200" err="1">
                <a:solidFill>
                  <a:srgbClr val="FFFFFF"/>
                </a:solidFill>
                <a:latin typeface="+mn-lt"/>
                <a:ea typeface="+mn-ea"/>
                <a:cs typeface="+mn-cs"/>
              </a:rPr>
              <a:t>ingressantes</a:t>
            </a:r>
            <a:r>
              <a:rPr lang="en-US" sz="1800" b="1" kern="1200">
                <a:solidFill>
                  <a:srgbClr val="FFFFFF"/>
                </a:solidFill>
                <a:latin typeface="+mn-lt"/>
                <a:ea typeface="+mn-ea"/>
                <a:cs typeface="+mn-cs"/>
              </a:rPr>
              <a:t> no PEI – </a:t>
            </a:r>
            <a:r>
              <a:rPr lang="en-US" sz="1800" b="1" kern="1200" err="1">
                <a:solidFill>
                  <a:srgbClr val="FFFFFF"/>
                </a:solidFill>
                <a:latin typeface="+mn-lt"/>
                <a:ea typeface="+mn-ea"/>
                <a:cs typeface="+mn-cs"/>
              </a:rPr>
              <a:t>Recorte</a:t>
            </a:r>
            <a:r>
              <a:rPr lang="en-US" sz="1800" b="1" kern="1200">
                <a:solidFill>
                  <a:srgbClr val="FFFFFF"/>
                </a:solidFill>
                <a:latin typeface="+mn-lt"/>
                <a:ea typeface="+mn-ea"/>
                <a:cs typeface="+mn-cs"/>
              </a:rPr>
              <a:t> INSE </a:t>
            </a:r>
            <a:r>
              <a:rPr lang="en-US" sz="1800" b="1" kern="1200" err="1">
                <a:solidFill>
                  <a:srgbClr val="FFFFFF"/>
                </a:solidFill>
                <a:latin typeface="+mn-lt"/>
                <a:ea typeface="+mn-ea"/>
                <a:cs typeface="+mn-cs"/>
              </a:rPr>
              <a:t>por</a:t>
            </a:r>
            <a:r>
              <a:rPr lang="en-US" sz="1800" b="1" kern="1200">
                <a:solidFill>
                  <a:srgbClr val="FFFFFF"/>
                </a:solidFill>
                <a:latin typeface="+mn-lt"/>
                <a:ea typeface="+mn-ea"/>
                <a:cs typeface="+mn-cs"/>
              </a:rPr>
              <a:t> </a:t>
            </a:r>
            <a:r>
              <a:rPr lang="en-US" sz="1800" b="1" kern="1200" err="1">
                <a:solidFill>
                  <a:srgbClr val="FFFFFF"/>
                </a:solidFill>
                <a:latin typeface="+mn-lt"/>
                <a:ea typeface="+mn-ea"/>
                <a:cs typeface="+mn-cs"/>
              </a:rPr>
              <a:t>ano</a:t>
            </a:r>
            <a:r>
              <a:rPr lang="en-US" sz="1800" b="1" kern="1200">
                <a:solidFill>
                  <a:srgbClr val="FFFFFF"/>
                </a:solidFill>
                <a:latin typeface="+mn-lt"/>
                <a:ea typeface="+mn-ea"/>
                <a:cs typeface="+mn-cs"/>
              </a:rPr>
              <a:t> de </a:t>
            </a:r>
            <a:r>
              <a:rPr lang="en-US" sz="1800" b="1" kern="1200" err="1">
                <a:solidFill>
                  <a:srgbClr val="FFFFFF"/>
                </a:solidFill>
                <a:latin typeface="+mn-lt"/>
                <a:ea typeface="+mn-ea"/>
                <a:cs typeface="+mn-cs"/>
              </a:rPr>
              <a:t>implementação</a:t>
            </a:r>
            <a:r>
              <a:rPr lang="en-US" sz="1800" b="1" kern="1200">
                <a:solidFill>
                  <a:srgbClr val="FFFFFF"/>
                </a:solidFill>
                <a:latin typeface="+mn-lt"/>
                <a:ea typeface="+mn-ea"/>
                <a:cs typeface="+mn-cs"/>
              </a:rPr>
              <a:t>. </a:t>
            </a:r>
            <a:r>
              <a:rPr lang="en-US" sz="1800" kern="1200">
                <a:solidFill>
                  <a:srgbClr val="FFFFFF"/>
                </a:solidFill>
                <a:latin typeface="+mn-lt"/>
                <a:ea typeface="+mn-ea"/>
                <a:cs typeface="+mn-cs"/>
              </a:rPr>
              <a:t>FONTE: TCE/SP, 2022.</a:t>
            </a:r>
          </a:p>
        </p:txBody>
      </p:sp>
      <p:pic>
        <p:nvPicPr>
          <p:cNvPr id="17" name="Picture 3">
            <a:extLst>
              <a:ext uri="{FF2B5EF4-FFF2-40B4-BE49-F238E27FC236}">
                <a16:creationId xmlns:a16="http://schemas.microsoft.com/office/drawing/2014/main" xmlns="" id="{BE657E31-2CD1-CD98-3A85-7DC725ADC61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24168" y="2132175"/>
            <a:ext cx="8495662" cy="412039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2037288"/>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2B3DB84F-AFD7-D0E0-1A29-A2A970DADB52}"/>
            </a:ext>
          </a:extLst>
        </p:cNvPr>
        <p:cNvGrpSpPr/>
        <p:nvPr/>
      </p:nvGrpSpPr>
      <p:grpSpPr>
        <a:xfrm>
          <a:off x="0" y="0"/>
          <a:ext cx="0" cy="0"/>
          <a:chOff x="0" y="0"/>
          <a:chExt cx="0" cy="0"/>
        </a:xfrm>
      </p:grpSpPr>
      <p:sp useBgFill="1">
        <p:nvSpPr>
          <p:cNvPr id="18" name="Rectangle 20">
            <a:extLst>
              <a:ext uri="{FF2B5EF4-FFF2-40B4-BE49-F238E27FC236}">
                <a16:creationId xmlns:a16="http://schemas.microsoft.com/office/drawing/2014/main" xmlns="" id="{9E3E5FE4-5BE5-E1CD-BC6D-F091C1AA36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9" name="Rectangle 22">
            <a:extLst>
              <a:ext uri="{FF2B5EF4-FFF2-40B4-BE49-F238E27FC236}">
                <a16:creationId xmlns:a16="http://schemas.microsoft.com/office/drawing/2014/main" xmlns="" id="{38798F8A-9413-F1EC-4B33-6E032EBBEF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492"/>
            <a:ext cx="9143999"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4">
            <a:extLst>
              <a:ext uri="{FF2B5EF4-FFF2-40B4-BE49-F238E27FC236}">
                <a16:creationId xmlns:a16="http://schemas.microsoft.com/office/drawing/2014/main" xmlns="" id="{F0F43F77-683F-E219-5033-2E58439CA39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6642" y="35"/>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6">
            <a:extLst>
              <a:ext uri="{FF2B5EF4-FFF2-40B4-BE49-F238E27FC236}">
                <a16:creationId xmlns:a16="http://schemas.microsoft.com/office/drawing/2014/main" xmlns="" id="{D93CC9A9-AB83-01AE-1FE1-1EC49444E6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3783778" y="-3783777"/>
            <a:ext cx="1576446" cy="9144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8">
            <a:extLst>
              <a:ext uri="{FF2B5EF4-FFF2-40B4-BE49-F238E27FC236}">
                <a16:creationId xmlns:a16="http://schemas.microsoft.com/office/drawing/2014/main" xmlns="" id="{53AE3771-F025-F3AB-4D3A-8416B32112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869075" y="986"/>
            <a:ext cx="3227567"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FE81D74F-BDE8-23EE-A6A0-4EDE90DF2627}"/>
              </a:ext>
            </a:extLst>
          </p:cNvPr>
          <p:cNvSpPr>
            <a:spLocks noGrp="1"/>
          </p:cNvSpPr>
          <p:nvPr>
            <p:ph type="title"/>
          </p:nvPr>
        </p:nvSpPr>
        <p:spPr>
          <a:xfrm>
            <a:off x="524785" y="353160"/>
            <a:ext cx="5318475" cy="898581"/>
          </a:xfrm>
        </p:spPr>
        <p:txBody>
          <a:bodyPr vert="horz" lIns="91440" tIns="45720" rIns="91440" bIns="45720" rtlCol="0" anchor="ctr">
            <a:noAutofit/>
          </a:bodyPr>
          <a:lstStyle/>
          <a:p>
            <a:pPr algn="l">
              <a:lnSpc>
                <a:spcPct val="90000"/>
              </a:lnSpc>
            </a:pPr>
            <a:r>
              <a:rPr lang="en-US" sz="3000">
                <a:solidFill>
                  <a:srgbClr val="FFFFFF"/>
                </a:solidFill>
              </a:rPr>
              <a:t>TCE/SP – Auditoria </a:t>
            </a:r>
            <a:r>
              <a:rPr lang="en-US" sz="3000" err="1">
                <a:solidFill>
                  <a:srgbClr val="FFFFFF"/>
                </a:solidFill>
              </a:rPr>
              <a:t>na</a:t>
            </a:r>
            <a:r>
              <a:rPr lang="en-US" sz="3000">
                <a:solidFill>
                  <a:srgbClr val="FFFFFF"/>
                </a:solidFill>
              </a:rPr>
              <a:t> rede </a:t>
            </a:r>
            <a:r>
              <a:rPr lang="en-US" sz="3000" err="1">
                <a:solidFill>
                  <a:srgbClr val="FFFFFF"/>
                </a:solidFill>
              </a:rPr>
              <a:t>pública</a:t>
            </a:r>
            <a:r>
              <a:rPr lang="en-US" sz="3000">
                <a:solidFill>
                  <a:srgbClr val="FFFFFF"/>
                </a:solidFill>
              </a:rPr>
              <a:t> de </a:t>
            </a:r>
            <a:r>
              <a:rPr lang="en-US" sz="3000" err="1">
                <a:solidFill>
                  <a:srgbClr val="FFFFFF"/>
                </a:solidFill>
              </a:rPr>
              <a:t>ensino</a:t>
            </a:r>
            <a:endParaRPr lang="en-US" sz="3000" err="1">
              <a:solidFill>
                <a:srgbClr val="FFFFFF"/>
              </a:solidFill>
              <a:ea typeface="Calibri"/>
              <a:cs typeface="Calibri"/>
            </a:endParaRPr>
          </a:p>
        </p:txBody>
      </p:sp>
      <p:sp>
        <p:nvSpPr>
          <p:cNvPr id="8" name="CaixaDeTexto 7">
            <a:extLst>
              <a:ext uri="{FF2B5EF4-FFF2-40B4-BE49-F238E27FC236}">
                <a16:creationId xmlns:a16="http://schemas.microsoft.com/office/drawing/2014/main" xmlns="" id="{C6C3CD62-D879-E2C9-251C-BC6D8FDD3359}"/>
              </a:ext>
            </a:extLst>
          </p:cNvPr>
          <p:cNvSpPr txBox="1"/>
          <p:nvPr/>
        </p:nvSpPr>
        <p:spPr>
          <a:xfrm>
            <a:off x="6428630" y="387224"/>
            <a:ext cx="2468879" cy="830453"/>
          </a:xfrm>
          <a:prstGeom prst="rect">
            <a:avLst/>
          </a:prstGeom>
        </p:spPr>
        <p:txBody>
          <a:bodyPr vert="horz" lIns="91440" tIns="45720" rIns="91440" bIns="45720" rtlCol="0" anchor="ctr">
            <a:normAutofit/>
          </a:bodyPr>
          <a:lstStyle/>
          <a:p>
            <a:pPr fontAlgn="t">
              <a:lnSpc>
                <a:spcPct val="90000"/>
              </a:lnSpc>
              <a:spcBef>
                <a:spcPts val="1000"/>
              </a:spcBef>
            </a:pPr>
            <a:endParaRPr lang="en-US" sz="900">
              <a:solidFill>
                <a:srgbClr val="FFFFFF"/>
              </a:solidFill>
            </a:endParaRPr>
          </a:p>
        </p:txBody>
      </p:sp>
      <p:sp>
        <p:nvSpPr>
          <p:cNvPr id="16" name="CaixaDeTexto 15">
            <a:extLst>
              <a:ext uri="{FF2B5EF4-FFF2-40B4-BE49-F238E27FC236}">
                <a16:creationId xmlns:a16="http://schemas.microsoft.com/office/drawing/2014/main" xmlns="" id="{5024164A-FF43-0F1A-4D40-AB20A774E015}"/>
              </a:ext>
            </a:extLst>
          </p:cNvPr>
          <p:cNvSpPr txBox="1"/>
          <p:nvPr/>
        </p:nvSpPr>
        <p:spPr>
          <a:xfrm>
            <a:off x="457200" y="1587414"/>
            <a:ext cx="8435280" cy="830997"/>
          </a:xfrm>
          <a:prstGeom prst="rect">
            <a:avLst/>
          </a:prstGeom>
          <a:noFill/>
        </p:spPr>
        <p:txBody>
          <a:bodyPr wrap="square">
            <a:spAutoFit/>
          </a:bodyPr>
          <a:lstStyle/>
          <a:p>
            <a:pPr marL="342900" indent="-342900" fontAlgn="t">
              <a:spcBef>
                <a:spcPct val="20000"/>
              </a:spcBef>
              <a:buFont typeface="Wingdings" panose="05000000000000000000" pitchFamily="2" charset="2"/>
              <a:buChar char="ü"/>
            </a:pPr>
            <a:r>
              <a:rPr lang="pt-BR" sz="2400"/>
              <a:t>Implantação do ensino integral favoreceu escolas em melhores condições socioeconômicas até 2018;</a:t>
            </a:r>
          </a:p>
        </p:txBody>
      </p:sp>
      <p:sp>
        <p:nvSpPr>
          <p:cNvPr id="5" name="CaixaDeTexto 4">
            <a:extLst>
              <a:ext uri="{FF2B5EF4-FFF2-40B4-BE49-F238E27FC236}">
                <a16:creationId xmlns:a16="http://schemas.microsoft.com/office/drawing/2014/main" xmlns="" id="{DC1FA1F1-067F-279C-A8F7-7E042275A3CD}"/>
              </a:ext>
            </a:extLst>
          </p:cNvPr>
          <p:cNvSpPr txBox="1"/>
          <p:nvPr/>
        </p:nvSpPr>
        <p:spPr>
          <a:xfrm>
            <a:off x="6429374" y="390832"/>
            <a:ext cx="2425189" cy="873612"/>
          </a:xfrm>
          <a:prstGeom prst="rect">
            <a:avLst/>
          </a:prstGeom>
        </p:spPr>
        <p:txBody>
          <a:bodyPr vert="horz" lIns="91440" tIns="45720" rIns="91440" bIns="45720" rtlCol="0" anchor="ctr">
            <a:normAutofit/>
          </a:bodyPr>
          <a:lstStyle/>
          <a:p>
            <a:pPr fontAlgn="t">
              <a:lnSpc>
                <a:spcPct val="90000"/>
              </a:lnSpc>
              <a:spcBef>
                <a:spcPts val="1000"/>
              </a:spcBef>
            </a:pPr>
            <a:r>
              <a:rPr lang="en-US" sz="3000">
                <a:solidFill>
                  <a:srgbClr val="FFFFFF"/>
                </a:solidFill>
              </a:rPr>
              <a:t>ACHADOS</a:t>
            </a:r>
            <a:endParaRPr lang="en-US" sz="3000" kern="1200">
              <a:solidFill>
                <a:srgbClr val="FFFFFF"/>
              </a:solidFill>
            </a:endParaRPr>
          </a:p>
        </p:txBody>
      </p:sp>
    </p:spTree>
    <p:extLst>
      <p:ext uri="{BB962C8B-B14F-4D97-AF65-F5344CB8AC3E}">
        <p14:creationId xmlns:p14="http://schemas.microsoft.com/office/powerpoint/2010/main" val="2125315672"/>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407095D4-67EE-FC78-CFAB-A47B7E8E0EB6}"/>
            </a:ext>
          </a:extLst>
        </p:cNvPr>
        <p:cNvGrpSpPr/>
        <p:nvPr/>
      </p:nvGrpSpPr>
      <p:grpSpPr>
        <a:xfrm>
          <a:off x="0" y="0"/>
          <a:ext cx="0" cy="0"/>
          <a:chOff x="0" y="0"/>
          <a:chExt cx="0" cy="0"/>
        </a:xfrm>
      </p:grpSpPr>
      <p:sp useBgFill="1">
        <p:nvSpPr>
          <p:cNvPr id="18" name="Rectangle 20">
            <a:extLst>
              <a:ext uri="{FF2B5EF4-FFF2-40B4-BE49-F238E27FC236}">
                <a16:creationId xmlns:a16="http://schemas.microsoft.com/office/drawing/2014/main" xmlns="" id="{33AAAD61-5A3E-2F0C-1B49-9BA6FEBFAA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9" name="Rectangle 22">
            <a:extLst>
              <a:ext uri="{FF2B5EF4-FFF2-40B4-BE49-F238E27FC236}">
                <a16:creationId xmlns:a16="http://schemas.microsoft.com/office/drawing/2014/main" xmlns="" id="{D5B4CDD7-E475-03EE-00D9-B82781232E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492"/>
            <a:ext cx="9143999"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4">
            <a:extLst>
              <a:ext uri="{FF2B5EF4-FFF2-40B4-BE49-F238E27FC236}">
                <a16:creationId xmlns:a16="http://schemas.microsoft.com/office/drawing/2014/main" xmlns="" id="{3EB98EA9-A420-057F-0EFF-11E34BF3C1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6642" y="35"/>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6">
            <a:extLst>
              <a:ext uri="{FF2B5EF4-FFF2-40B4-BE49-F238E27FC236}">
                <a16:creationId xmlns:a16="http://schemas.microsoft.com/office/drawing/2014/main" xmlns="" id="{370A782B-C9BE-DFEF-BF6D-EC873E574C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3783778" y="-3783777"/>
            <a:ext cx="1576446" cy="9144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8">
            <a:extLst>
              <a:ext uri="{FF2B5EF4-FFF2-40B4-BE49-F238E27FC236}">
                <a16:creationId xmlns:a16="http://schemas.microsoft.com/office/drawing/2014/main" xmlns="" id="{F127262B-574B-D96A-36BC-072607572D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869075" y="986"/>
            <a:ext cx="3227567"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6510D37B-ACAE-E9A8-8A34-835AF1F344C8}"/>
              </a:ext>
            </a:extLst>
          </p:cNvPr>
          <p:cNvSpPr>
            <a:spLocks noGrp="1"/>
          </p:cNvSpPr>
          <p:nvPr>
            <p:ph type="title"/>
          </p:nvPr>
        </p:nvSpPr>
        <p:spPr>
          <a:xfrm>
            <a:off x="524785" y="353160"/>
            <a:ext cx="5318475" cy="898581"/>
          </a:xfrm>
        </p:spPr>
        <p:txBody>
          <a:bodyPr vert="horz" lIns="91440" tIns="45720" rIns="91440" bIns="45720" rtlCol="0" anchor="ctr">
            <a:noAutofit/>
          </a:bodyPr>
          <a:lstStyle/>
          <a:p>
            <a:pPr algn="l">
              <a:lnSpc>
                <a:spcPct val="90000"/>
              </a:lnSpc>
            </a:pPr>
            <a:r>
              <a:rPr lang="en-US" sz="3000">
                <a:solidFill>
                  <a:srgbClr val="FFFFFF"/>
                </a:solidFill>
              </a:rPr>
              <a:t>TCE/SP – Auditoria </a:t>
            </a:r>
            <a:r>
              <a:rPr lang="en-US" sz="3000" err="1">
                <a:solidFill>
                  <a:srgbClr val="FFFFFF"/>
                </a:solidFill>
              </a:rPr>
              <a:t>na</a:t>
            </a:r>
            <a:r>
              <a:rPr lang="en-US" sz="3000">
                <a:solidFill>
                  <a:srgbClr val="FFFFFF"/>
                </a:solidFill>
              </a:rPr>
              <a:t> rede </a:t>
            </a:r>
            <a:r>
              <a:rPr lang="en-US" sz="3000" err="1">
                <a:solidFill>
                  <a:srgbClr val="FFFFFF"/>
                </a:solidFill>
              </a:rPr>
              <a:t>pública</a:t>
            </a:r>
            <a:r>
              <a:rPr lang="en-US" sz="3000">
                <a:solidFill>
                  <a:srgbClr val="FFFFFF"/>
                </a:solidFill>
              </a:rPr>
              <a:t> de </a:t>
            </a:r>
            <a:r>
              <a:rPr lang="en-US" sz="3000" err="1">
                <a:solidFill>
                  <a:srgbClr val="FFFFFF"/>
                </a:solidFill>
              </a:rPr>
              <a:t>ensino</a:t>
            </a:r>
            <a:endParaRPr lang="en-US" sz="3000" err="1">
              <a:solidFill>
                <a:srgbClr val="FFFFFF"/>
              </a:solidFill>
              <a:ea typeface="Calibri"/>
              <a:cs typeface="Calibri"/>
            </a:endParaRPr>
          </a:p>
        </p:txBody>
      </p:sp>
      <p:sp>
        <p:nvSpPr>
          <p:cNvPr id="8" name="CaixaDeTexto 7">
            <a:extLst>
              <a:ext uri="{FF2B5EF4-FFF2-40B4-BE49-F238E27FC236}">
                <a16:creationId xmlns:a16="http://schemas.microsoft.com/office/drawing/2014/main" xmlns="" id="{06584986-791D-6BDE-214B-F3DF29433703}"/>
              </a:ext>
            </a:extLst>
          </p:cNvPr>
          <p:cNvSpPr txBox="1"/>
          <p:nvPr/>
        </p:nvSpPr>
        <p:spPr>
          <a:xfrm>
            <a:off x="6428630" y="387224"/>
            <a:ext cx="2468879" cy="830453"/>
          </a:xfrm>
          <a:prstGeom prst="rect">
            <a:avLst/>
          </a:prstGeom>
        </p:spPr>
        <p:txBody>
          <a:bodyPr vert="horz" lIns="91440" tIns="45720" rIns="91440" bIns="45720" rtlCol="0" anchor="ctr">
            <a:normAutofit/>
          </a:bodyPr>
          <a:lstStyle/>
          <a:p>
            <a:pPr fontAlgn="t">
              <a:lnSpc>
                <a:spcPct val="90000"/>
              </a:lnSpc>
              <a:spcBef>
                <a:spcPts val="1000"/>
              </a:spcBef>
            </a:pPr>
            <a:endParaRPr lang="en-US" sz="900">
              <a:solidFill>
                <a:srgbClr val="FFFFFF"/>
              </a:solidFill>
            </a:endParaRPr>
          </a:p>
        </p:txBody>
      </p:sp>
      <p:sp>
        <p:nvSpPr>
          <p:cNvPr id="16" name="CaixaDeTexto 15">
            <a:extLst>
              <a:ext uri="{FF2B5EF4-FFF2-40B4-BE49-F238E27FC236}">
                <a16:creationId xmlns:a16="http://schemas.microsoft.com/office/drawing/2014/main" xmlns="" id="{2CEEB9E0-7E64-FB9F-AE4D-DA7B15E2E2B7}"/>
              </a:ext>
            </a:extLst>
          </p:cNvPr>
          <p:cNvSpPr txBox="1"/>
          <p:nvPr/>
        </p:nvSpPr>
        <p:spPr>
          <a:xfrm>
            <a:off x="457200" y="1587414"/>
            <a:ext cx="8435280" cy="830997"/>
          </a:xfrm>
          <a:prstGeom prst="rect">
            <a:avLst/>
          </a:prstGeom>
          <a:noFill/>
        </p:spPr>
        <p:txBody>
          <a:bodyPr wrap="square">
            <a:spAutoFit/>
          </a:bodyPr>
          <a:lstStyle/>
          <a:p>
            <a:pPr marL="342900" indent="-342900" fontAlgn="t">
              <a:spcBef>
                <a:spcPct val="20000"/>
              </a:spcBef>
              <a:buFont typeface="Wingdings" panose="05000000000000000000" pitchFamily="2" charset="2"/>
              <a:buChar char="ü"/>
            </a:pPr>
            <a:r>
              <a:rPr lang="pt-BR" sz="2400"/>
              <a:t>Implantação do ensino integral favoreceu escolas em melhores condições socioeconômicas até 2018;</a:t>
            </a:r>
          </a:p>
        </p:txBody>
      </p:sp>
      <p:sp>
        <p:nvSpPr>
          <p:cNvPr id="10" name="CaixaDeTexto 9">
            <a:extLst>
              <a:ext uri="{FF2B5EF4-FFF2-40B4-BE49-F238E27FC236}">
                <a16:creationId xmlns:a16="http://schemas.microsoft.com/office/drawing/2014/main" xmlns="" id="{F310B20D-3271-866E-39A6-BDD39C138E09}"/>
              </a:ext>
            </a:extLst>
          </p:cNvPr>
          <p:cNvSpPr txBox="1"/>
          <p:nvPr/>
        </p:nvSpPr>
        <p:spPr>
          <a:xfrm>
            <a:off x="457198" y="2578819"/>
            <a:ext cx="8435280" cy="1569660"/>
          </a:xfrm>
          <a:prstGeom prst="rect">
            <a:avLst/>
          </a:prstGeom>
          <a:noFill/>
        </p:spPr>
        <p:txBody>
          <a:bodyPr wrap="square">
            <a:spAutoFit/>
          </a:bodyPr>
          <a:lstStyle/>
          <a:p>
            <a:pPr marL="342900" indent="-342900" fontAlgn="t">
              <a:spcBef>
                <a:spcPct val="20000"/>
              </a:spcBef>
              <a:buFont typeface="Wingdings" panose="05000000000000000000" pitchFamily="2" charset="2"/>
              <a:buChar char="ü"/>
            </a:pPr>
            <a:r>
              <a:rPr lang="pt-BR" sz="2400"/>
              <a:t>Recursos por aluno destinados a obras e reformas eram menores nas escolas com piores avaliações, sendo menor nas escolas que atendiam alunos em maior situação de vulnerabilidade; </a:t>
            </a:r>
          </a:p>
        </p:txBody>
      </p:sp>
      <p:sp>
        <p:nvSpPr>
          <p:cNvPr id="5" name="CaixaDeTexto 4">
            <a:extLst>
              <a:ext uri="{FF2B5EF4-FFF2-40B4-BE49-F238E27FC236}">
                <a16:creationId xmlns:a16="http://schemas.microsoft.com/office/drawing/2014/main" xmlns="" id="{4A34E126-5686-CED2-2A68-060863D28866}"/>
              </a:ext>
            </a:extLst>
          </p:cNvPr>
          <p:cNvSpPr txBox="1"/>
          <p:nvPr/>
        </p:nvSpPr>
        <p:spPr>
          <a:xfrm>
            <a:off x="6429374" y="390832"/>
            <a:ext cx="2425189" cy="873612"/>
          </a:xfrm>
          <a:prstGeom prst="rect">
            <a:avLst/>
          </a:prstGeom>
        </p:spPr>
        <p:txBody>
          <a:bodyPr vert="horz" lIns="91440" tIns="45720" rIns="91440" bIns="45720" rtlCol="0" anchor="ctr">
            <a:normAutofit/>
          </a:bodyPr>
          <a:lstStyle/>
          <a:p>
            <a:pPr fontAlgn="t">
              <a:lnSpc>
                <a:spcPct val="90000"/>
              </a:lnSpc>
              <a:spcBef>
                <a:spcPts val="1000"/>
              </a:spcBef>
            </a:pPr>
            <a:r>
              <a:rPr lang="en-US" sz="3000">
                <a:solidFill>
                  <a:srgbClr val="FFFFFF"/>
                </a:solidFill>
              </a:rPr>
              <a:t>ACHADOS</a:t>
            </a:r>
            <a:endParaRPr lang="en-US" sz="3000" kern="1200">
              <a:solidFill>
                <a:srgbClr val="FFFFFF"/>
              </a:solidFill>
            </a:endParaRPr>
          </a:p>
        </p:txBody>
      </p:sp>
    </p:spTree>
    <p:extLst>
      <p:ext uri="{BB962C8B-B14F-4D97-AF65-F5344CB8AC3E}">
        <p14:creationId xmlns:p14="http://schemas.microsoft.com/office/powerpoint/2010/main" val="478823159"/>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F1C54FA7-35AB-C845-5BE0-D721BDA18827}"/>
            </a:ext>
          </a:extLst>
        </p:cNvPr>
        <p:cNvGrpSpPr/>
        <p:nvPr/>
      </p:nvGrpSpPr>
      <p:grpSpPr>
        <a:xfrm>
          <a:off x="0" y="0"/>
          <a:ext cx="0" cy="0"/>
          <a:chOff x="0" y="0"/>
          <a:chExt cx="0" cy="0"/>
        </a:xfrm>
      </p:grpSpPr>
      <p:sp useBgFill="1">
        <p:nvSpPr>
          <p:cNvPr id="18" name="Rectangle 20">
            <a:extLst>
              <a:ext uri="{FF2B5EF4-FFF2-40B4-BE49-F238E27FC236}">
                <a16:creationId xmlns:a16="http://schemas.microsoft.com/office/drawing/2014/main" xmlns="" id="{FAEDF693-7D53-9907-ACB5-54BE16A0FBF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9" name="Rectangle 22">
            <a:extLst>
              <a:ext uri="{FF2B5EF4-FFF2-40B4-BE49-F238E27FC236}">
                <a16:creationId xmlns:a16="http://schemas.microsoft.com/office/drawing/2014/main" xmlns="" id="{29B62249-224C-7D73-9472-6B7889FA6C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492"/>
            <a:ext cx="9143999"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4">
            <a:extLst>
              <a:ext uri="{FF2B5EF4-FFF2-40B4-BE49-F238E27FC236}">
                <a16:creationId xmlns:a16="http://schemas.microsoft.com/office/drawing/2014/main" xmlns="" id="{FA58310B-D799-4A5B-49D3-5C80F5A99A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6642" y="35"/>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6">
            <a:extLst>
              <a:ext uri="{FF2B5EF4-FFF2-40B4-BE49-F238E27FC236}">
                <a16:creationId xmlns:a16="http://schemas.microsoft.com/office/drawing/2014/main" xmlns="" id="{FFB0E3AA-3ECB-ACC1-CC24-A8D8F2F8A7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3783778" y="-3783777"/>
            <a:ext cx="1576446" cy="9144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8">
            <a:extLst>
              <a:ext uri="{FF2B5EF4-FFF2-40B4-BE49-F238E27FC236}">
                <a16:creationId xmlns:a16="http://schemas.microsoft.com/office/drawing/2014/main" xmlns="" id="{E9368A94-0999-3B30-EDBB-94F20A1986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869075" y="986"/>
            <a:ext cx="3227567"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65AB1834-B564-2A4B-B899-A3CD0D8CC768}"/>
              </a:ext>
            </a:extLst>
          </p:cNvPr>
          <p:cNvSpPr>
            <a:spLocks noGrp="1"/>
          </p:cNvSpPr>
          <p:nvPr>
            <p:ph type="title"/>
          </p:nvPr>
        </p:nvSpPr>
        <p:spPr>
          <a:xfrm>
            <a:off x="524785" y="353160"/>
            <a:ext cx="5318475" cy="898581"/>
          </a:xfrm>
        </p:spPr>
        <p:txBody>
          <a:bodyPr vert="horz" lIns="91440" tIns="45720" rIns="91440" bIns="45720" rtlCol="0" anchor="ctr">
            <a:noAutofit/>
          </a:bodyPr>
          <a:lstStyle/>
          <a:p>
            <a:pPr algn="l">
              <a:lnSpc>
                <a:spcPct val="90000"/>
              </a:lnSpc>
            </a:pPr>
            <a:r>
              <a:rPr lang="en-US" sz="3000">
                <a:solidFill>
                  <a:srgbClr val="FFFFFF"/>
                </a:solidFill>
              </a:rPr>
              <a:t>TCE/SP – Auditoria </a:t>
            </a:r>
            <a:r>
              <a:rPr lang="en-US" sz="3000" err="1">
                <a:solidFill>
                  <a:srgbClr val="FFFFFF"/>
                </a:solidFill>
              </a:rPr>
              <a:t>na</a:t>
            </a:r>
            <a:r>
              <a:rPr lang="en-US" sz="3000">
                <a:solidFill>
                  <a:srgbClr val="FFFFFF"/>
                </a:solidFill>
              </a:rPr>
              <a:t> rede </a:t>
            </a:r>
            <a:r>
              <a:rPr lang="en-US" sz="3000" err="1">
                <a:solidFill>
                  <a:srgbClr val="FFFFFF"/>
                </a:solidFill>
              </a:rPr>
              <a:t>pública</a:t>
            </a:r>
            <a:r>
              <a:rPr lang="en-US" sz="3000">
                <a:solidFill>
                  <a:srgbClr val="FFFFFF"/>
                </a:solidFill>
              </a:rPr>
              <a:t> de </a:t>
            </a:r>
            <a:r>
              <a:rPr lang="en-US" sz="3000" err="1">
                <a:solidFill>
                  <a:srgbClr val="FFFFFF"/>
                </a:solidFill>
              </a:rPr>
              <a:t>ensino</a:t>
            </a:r>
            <a:endParaRPr lang="en-US" sz="3000" err="1">
              <a:solidFill>
                <a:srgbClr val="FFFFFF"/>
              </a:solidFill>
              <a:ea typeface="Calibri"/>
              <a:cs typeface="Calibri"/>
            </a:endParaRPr>
          </a:p>
        </p:txBody>
      </p:sp>
      <p:sp>
        <p:nvSpPr>
          <p:cNvPr id="8" name="CaixaDeTexto 7">
            <a:extLst>
              <a:ext uri="{FF2B5EF4-FFF2-40B4-BE49-F238E27FC236}">
                <a16:creationId xmlns:a16="http://schemas.microsoft.com/office/drawing/2014/main" xmlns="" id="{7320802E-533E-A29D-43AE-D81BDBF5B359}"/>
              </a:ext>
            </a:extLst>
          </p:cNvPr>
          <p:cNvSpPr txBox="1"/>
          <p:nvPr/>
        </p:nvSpPr>
        <p:spPr>
          <a:xfrm>
            <a:off x="6428630" y="387224"/>
            <a:ext cx="2468879" cy="830453"/>
          </a:xfrm>
          <a:prstGeom prst="rect">
            <a:avLst/>
          </a:prstGeom>
        </p:spPr>
        <p:txBody>
          <a:bodyPr vert="horz" lIns="91440" tIns="45720" rIns="91440" bIns="45720" rtlCol="0" anchor="ctr">
            <a:normAutofit/>
          </a:bodyPr>
          <a:lstStyle/>
          <a:p>
            <a:pPr fontAlgn="t">
              <a:lnSpc>
                <a:spcPct val="90000"/>
              </a:lnSpc>
              <a:spcBef>
                <a:spcPts val="1000"/>
              </a:spcBef>
            </a:pPr>
            <a:endParaRPr lang="en-US" sz="900">
              <a:solidFill>
                <a:srgbClr val="FFFFFF"/>
              </a:solidFill>
            </a:endParaRPr>
          </a:p>
        </p:txBody>
      </p:sp>
      <p:sp>
        <p:nvSpPr>
          <p:cNvPr id="16" name="CaixaDeTexto 15">
            <a:extLst>
              <a:ext uri="{FF2B5EF4-FFF2-40B4-BE49-F238E27FC236}">
                <a16:creationId xmlns:a16="http://schemas.microsoft.com/office/drawing/2014/main" xmlns="" id="{BE2D0179-5F4C-DA1E-DA9C-2550429D4FA0}"/>
              </a:ext>
            </a:extLst>
          </p:cNvPr>
          <p:cNvSpPr txBox="1"/>
          <p:nvPr/>
        </p:nvSpPr>
        <p:spPr>
          <a:xfrm>
            <a:off x="457200" y="1587414"/>
            <a:ext cx="8435280" cy="830997"/>
          </a:xfrm>
          <a:prstGeom prst="rect">
            <a:avLst/>
          </a:prstGeom>
          <a:noFill/>
        </p:spPr>
        <p:txBody>
          <a:bodyPr wrap="square">
            <a:spAutoFit/>
          </a:bodyPr>
          <a:lstStyle/>
          <a:p>
            <a:pPr marL="342900" indent="-342900" fontAlgn="t">
              <a:spcBef>
                <a:spcPct val="20000"/>
              </a:spcBef>
              <a:buFont typeface="Wingdings" panose="05000000000000000000" pitchFamily="2" charset="2"/>
              <a:buChar char="ü"/>
            </a:pPr>
            <a:r>
              <a:rPr lang="pt-BR" sz="2400"/>
              <a:t>Implantação do ensino integral favoreceu escolas em melhores condições socioeconômicas até 2018;</a:t>
            </a:r>
          </a:p>
        </p:txBody>
      </p:sp>
      <p:sp>
        <p:nvSpPr>
          <p:cNvPr id="10" name="CaixaDeTexto 9">
            <a:extLst>
              <a:ext uri="{FF2B5EF4-FFF2-40B4-BE49-F238E27FC236}">
                <a16:creationId xmlns:a16="http://schemas.microsoft.com/office/drawing/2014/main" xmlns="" id="{4DE59290-6851-BE7B-9701-7693826DA092}"/>
              </a:ext>
            </a:extLst>
          </p:cNvPr>
          <p:cNvSpPr txBox="1"/>
          <p:nvPr/>
        </p:nvSpPr>
        <p:spPr>
          <a:xfrm>
            <a:off x="457198" y="2578819"/>
            <a:ext cx="8435280" cy="1569660"/>
          </a:xfrm>
          <a:prstGeom prst="rect">
            <a:avLst/>
          </a:prstGeom>
          <a:noFill/>
        </p:spPr>
        <p:txBody>
          <a:bodyPr wrap="square">
            <a:spAutoFit/>
          </a:bodyPr>
          <a:lstStyle/>
          <a:p>
            <a:pPr marL="342900" indent="-342900" fontAlgn="t">
              <a:spcBef>
                <a:spcPct val="20000"/>
              </a:spcBef>
              <a:buFont typeface="Wingdings" panose="05000000000000000000" pitchFamily="2" charset="2"/>
              <a:buChar char="ü"/>
            </a:pPr>
            <a:r>
              <a:rPr lang="pt-BR" sz="2400"/>
              <a:t>Recursos por aluno destinados a obras e reformas eram menores nas escolas com piores avaliações, sendo menor nas escolas que atendiam alunos em maior situação de vulnerabilidade; </a:t>
            </a:r>
          </a:p>
        </p:txBody>
      </p:sp>
      <p:sp>
        <p:nvSpPr>
          <p:cNvPr id="4" name="CaixaDeTexto 3">
            <a:extLst>
              <a:ext uri="{FF2B5EF4-FFF2-40B4-BE49-F238E27FC236}">
                <a16:creationId xmlns:a16="http://schemas.microsoft.com/office/drawing/2014/main" xmlns="" id="{4CB69AC2-4582-8B4D-CEBC-7F15C7390ED5}"/>
              </a:ext>
            </a:extLst>
          </p:cNvPr>
          <p:cNvSpPr txBox="1"/>
          <p:nvPr/>
        </p:nvSpPr>
        <p:spPr>
          <a:xfrm>
            <a:off x="457198" y="4308887"/>
            <a:ext cx="8323243" cy="1431161"/>
          </a:xfrm>
          <a:prstGeom prst="rect">
            <a:avLst/>
          </a:prstGeom>
          <a:noFill/>
        </p:spPr>
        <p:txBody>
          <a:bodyPr wrap="square">
            <a:spAutoFit/>
          </a:bodyPr>
          <a:lstStyle/>
          <a:p>
            <a:pPr marL="342900" indent="-342900" fontAlgn="t">
              <a:lnSpc>
                <a:spcPct val="90000"/>
              </a:lnSpc>
              <a:spcBef>
                <a:spcPct val="20000"/>
              </a:spcBef>
              <a:buFont typeface="Wingdings" panose="05000000000000000000" pitchFamily="2" charset="2"/>
              <a:buChar char="ü"/>
            </a:pPr>
            <a:r>
              <a:rPr lang="en-US" sz="2400" err="1"/>
              <a:t>Problemas</a:t>
            </a:r>
            <a:r>
              <a:rPr lang="en-US" sz="2400"/>
              <a:t> </a:t>
            </a:r>
            <a:r>
              <a:rPr lang="en-US" sz="2400" err="1"/>
              <a:t>como</a:t>
            </a:r>
            <a:r>
              <a:rPr lang="en-US" sz="2400"/>
              <a:t> </a:t>
            </a:r>
            <a:r>
              <a:rPr lang="en-US" sz="2400" err="1"/>
              <a:t>escassez</a:t>
            </a:r>
            <a:r>
              <a:rPr lang="en-US" sz="2400"/>
              <a:t> de </a:t>
            </a:r>
            <a:r>
              <a:rPr lang="en-US" sz="2400" err="1"/>
              <a:t>professores</a:t>
            </a:r>
            <a:r>
              <a:rPr lang="en-US" sz="2400"/>
              <a:t>, </a:t>
            </a:r>
            <a:r>
              <a:rPr lang="en-US" sz="2400" err="1"/>
              <a:t>fragilidades</a:t>
            </a:r>
            <a:r>
              <a:rPr lang="en-US" sz="2400"/>
              <a:t> no </a:t>
            </a:r>
            <a:r>
              <a:rPr lang="en-US" sz="2400" err="1"/>
              <a:t>clima</a:t>
            </a:r>
            <a:r>
              <a:rPr lang="en-US" sz="2400"/>
              <a:t> escolar e </a:t>
            </a:r>
            <a:r>
              <a:rPr lang="en-US" sz="2400" err="1"/>
              <a:t>maior</a:t>
            </a:r>
            <a:r>
              <a:rPr lang="en-US" sz="2400"/>
              <a:t> </a:t>
            </a:r>
            <a:r>
              <a:rPr lang="en-US" sz="2400" err="1"/>
              <a:t>incidência</a:t>
            </a:r>
            <a:r>
              <a:rPr lang="en-US" sz="2400"/>
              <a:t> de </a:t>
            </a:r>
            <a:r>
              <a:rPr lang="en-US" sz="2400" err="1"/>
              <a:t>violência</a:t>
            </a:r>
            <a:r>
              <a:rPr lang="en-US" sz="2400"/>
              <a:t> </a:t>
            </a:r>
            <a:r>
              <a:rPr lang="en-US" sz="2400" err="1"/>
              <a:t>afetam</a:t>
            </a:r>
            <a:r>
              <a:rPr lang="en-US" sz="2400"/>
              <a:t> de forma </a:t>
            </a:r>
            <a:r>
              <a:rPr lang="en-US" sz="2400" err="1"/>
              <a:t>mais</a:t>
            </a:r>
            <a:r>
              <a:rPr lang="en-US" sz="2400"/>
              <a:t> </a:t>
            </a:r>
            <a:r>
              <a:rPr lang="en-US" sz="2400" err="1"/>
              <a:t>intensa</a:t>
            </a:r>
            <a:r>
              <a:rPr lang="en-US" sz="2400"/>
              <a:t> as </a:t>
            </a:r>
            <a:r>
              <a:rPr lang="en-US" sz="2400" err="1"/>
              <a:t>escolas</a:t>
            </a:r>
            <a:r>
              <a:rPr lang="en-US" sz="2400"/>
              <a:t> </a:t>
            </a:r>
            <a:r>
              <a:rPr lang="en-US" sz="2400" err="1"/>
              <a:t>situadas</a:t>
            </a:r>
            <a:r>
              <a:rPr lang="en-US" sz="2400"/>
              <a:t> </a:t>
            </a:r>
            <a:r>
              <a:rPr lang="en-US" sz="2400" err="1"/>
              <a:t>em</a:t>
            </a:r>
            <a:r>
              <a:rPr lang="en-US" sz="2400"/>
              <a:t> </a:t>
            </a:r>
            <a:r>
              <a:rPr lang="en-US" sz="2400" err="1"/>
              <a:t>contextos</a:t>
            </a:r>
            <a:r>
              <a:rPr lang="en-US" sz="2400"/>
              <a:t> </a:t>
            </a:r>
            <a:r>
              <a:rPr lang="en-US" sz="2400" err="1"/>
              <a:t>socioeconômicos</a:t>
            </a:r>
            <a:r>
              <a:rPr lang="en-US" sz="2400"/>
              <a:t> </a:t>
            </a:r>
            <a:r>
              <a:rPr lang="en-US" sz="2400" err="1"/>
              <a:t>desfavorecidos</a:t>
            </a:r>
            <a:r>
              <a:rPr lang="en-US" sz="2400"/>
              <a:t>.</a:t>
            </a:r>
          </a:p>
        </p:txBody>
      </p:sp>
      <p:sp>
        <p:nvSpPr>
          <p:cNvPr id="5" name="CaixaDeTexto 4">
            <a:extLst>
              <a:ext uri="{FF2B5EF4-FFF2-40B4-BE49-F238E27FC236}">
                <a16:creationId xmlns:a16="http://schemas.microsoft.com/office/drawing/2014/main" xmlns="" id="{F1A4D900-EAA2-9F54-3AC2-C85706F9D8E5}"/>
              </a:ext>
            </a:extLst>
          </p:cNvPr>
          <p:cNvSpPr txBox="1"/>
          <p:nvPr/>
        </p:nvSpPr>
        <p:spPr>
          <a:xfrm>
            <a:off x="6429374" y="390832"/>
            <a:ext cx="2425189" cy="873612"/>
          </a:xfrm>
          <a:prstGeom prst="rect">
            <a:avLst/>
          </a:prstGeom>
        </p:spPr>
        <p:txBody>
          <a:bodyPr vert="horz" lIns="91440" tIns="45720" rIns="91440" bIns="45720" rtlCol="0" anchor="ctr">
            <a:normAutofit/>
          </a:bodyPr>
          <a:lstStyle/>
          <a:p>
            <a:pPr fontAlgn="t">
              <a:lnSpc>
                <a:spcPct val="90000"/>
              </a:lnSpc>
              <a:spcBef>
                <a:spcPts val="1000"/>
              </a:spcBef>
            </a:pPr>
            <a:r>
              <a:rPr lang="en-US" sz="3000">
                <a:solidFill>
                  <a:srgbClr val="FFFFFF"/>
                </a:solidFill>
              </a:rPr>
              <a:t>ACHADOS</a:t>
            </a:r>
            <a:endParaRPr lang="en-US" sz="3000" kern="1200">
              <a:solidFill>
                <a:srgbClr val="FFFFFF"/>
              </a:solidFill>
            </a:endParaRPr>
          </a:p>
        </p:txBody>
      </p:sp>
    </p:spTree>
    <p:extLst>
      <p:ext uri="{BB962C8B-B14F-4D97-AF65-F5344CB8AC3E}">
        <p14:creationId xmlns:p14="http://schemas.microsoft.com/office/powerpoint/2010/main" val="62888163"/>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0" name="Rectangle 40">
            <a:extLst>
              <a:ext uri="{FF2B5EF4-FFF2-40B4-BE49-F238E27FC236}">
                <a16:creationId xmlns:a16="http://schemas.microsoft.com/office/drawing/2014/main" xmlns="" id="{9203DE33-2CD4-4CA8-9AF3-37C3B65133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
            <a:ext cx="9144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42">
            <a:extLst>
              <a:ext uri="{FF2B5EF4-FFF2-40B4-BE49-F238E27FC236}">
                <a16:creationId xmlns:a16="http://schemas.microsoft.com/office/drawing/2014/main" xmlns="" id="{0AF57B88-1D4C-41FA-A761-EC1DD10C35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922632" y="1922631"/>
            <a:ext cx="6875818" cy="3030558"/>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44">
            <a:extLst>
              <a:ext uri="{FF2B5EF4-FFF2-40B4-BE49-F238E27FC236}">
                <a16:creationId xmlns:a16="http://schemas.microsoft.com/office/drawing/2014/main" xmlns="" id="{D2548F45-5164-4ABB-8212-7F293FDED8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664123" y="3164497"/>
            <a:ext cx="4355594" cy="3030557"/>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m 3">
            <a:extLst>
              <a:ext uri="{FF2B5EF4-FFF2-40B4-BE49-F238E27FC236}">
                <a16:creationId xmlns:a16="http://schemas.microsoft.com/office/drawing/2014/main" xmlns="" id="{D54F27A1-1766-2EBF-8EF3-4C67C9318303}"/>
              </a:ext>
            </a:extLst>
          </p:cNvPr>
          <p:cNvPicPr>
            <a:picLocks noChangeAspect="1"/>
          </p:cNvPicPr>
          <p:nvPr/>
        </p:nvPicPr>
        <p:blipFill>
          <a:blip r:embed="rId3"/>
          <a:srcRect r="10994" b="3"/>
          <a:stretch>
            <a:fillRect/>
          </a:stretch>
        </p:blipFill>
        <p:spPr>
          <a:xfrm>
            <a:off x="3028949" y="10"/>
            <a:ext cx="6120019" cy="6875809"/>
          </a:xfrm>
          <a:prstGeom prst="rect">
            <a:avLst/>
          </a:prstGeom>
        </p:spPr>
      </p:pic>
      <p:sp>
        <p:nvSpPr>
          <p:cNvPr id="63" name="Freeform: Shape 46">
            <a:extLst>
              <a:ext uri="{FF2B5EF4-FFF2-40B4-BE49-F238E27FC236}">
                <a16:creationId xmlns:a16="http://schemas.microsoft.com/office/drawing/2014/main" xmlns="" id="{5E81CCFB-7BEF-4186-86FB-D09450B4D0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p:cNvSpPr>
            <a:spLocks noGrp="1"/>
          </p:cNvSpPr>
          <p:nvPr>
            <p:ph type="title"/>
          </p:nvPr>
        </p:nvSpPr>
        <p:spPr>
          <a:xfrm>
            <a:off x="33397" y="2861277"/>
            <a:ext cx="2990584" cy="3531403"/>
          </a:xfrm>
        </p:spPr>
        <p:txBody>
          <a:bodyPr vert="horz" lIns="91440" tIns="45720" rIns="91440" bIns="45720" rtlCol="0" anchor="t">
            <a:normAutofit/>
          </a:bodyPr>
          <a:lstStyle/>
          <a:p>
            <a:pPr algn="r">
              <a:lnSpc>
                <a:spcPct val="90000"/>
              </a:lnSpc>
            </a:pPr>
            <a:r>
              <a:rPr lang="en-US" sz="3000" b="1">
                <a:solidFill>
                  <a:srgbClr val="FFFFFF"/>
                </a:solidFill>
              </a:rPr>
              <a:t>O </a:t>
            </a:r>
            <a:r>
              <a:rPr lang="en-US" sz="3000" b="1" err="1">
                <a:solidFill>
                  <a:srgbClr val="FFFFFF"/>
                </a:solidFill>
              </a:rPr>
              <a:t>que</a:t>
            </a:r>
            <a:r>
              <a:rPr lang="en-US" sz="3000" b="1">
                <a:solidFill>
                  <a:srgbClr val="FFFFFF"/>
                </a:solidFill>
              </a:rPr>
              <a:t> </a:t>
            </a:r>
            <a:r>
              <a:rPr lang="en-US" sz="3000" b="1" err="1">
                <a:solidFill>
                  <a:srgbClr val="FFFFFF"/>
                </a:solidFill>
              </a:rPr>
              <a:t>são</a:t>
            </a:r>
            <a:r>
              <a:rPr lang="en-US" sz="3000" b="1">
                <a:solidFill>
                  <a:srgbClr val="FFFFFF"/>
                </a:solidFill>
              </a:rPr>
              <a:t> dados </a:t>
            </a:r>
            <a:r>
              <a:rPr lang="en-US" sz="3000" b="1" err="1">
                <a:solidFill>
                  <a:srgbClr val="FFFFFF"/>
                </a:solidFill>
              </a:rPr>
              <a:t>desagregados</a:t>
            </a:r>
            <a:r>
              <a:rPr lang="en-US" sz="3000" b="1">
                <a:solidFill>
                  <a:srgbClr val="FFFFFF"/>
                </a:solidFill>
              </a:rPr>
              <a:t>?</a:t>
            </a:r>
          </a:p>
        </p:txBody>
      </p:sp>
    </p:spTree>
    <p:extLst>
      <p:ext uri="{BB962C8B-B14F-4D97-AF65-F5344CB8AC3E}">
        <p14:creationId xmlns:p14="http://schemas.microsoft.com/office/powerpoint/2010/main" val="2541616776"/>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xmlns="" id="{12609869-9E80-471B-A487-A53288E0E79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title"/>
          </p:nvPr>
        </p:nvSpPr>
        <p:spPr>
          <a:xfrm>
            <a:off x="852297" y="260648"/>
            <a:ext cx="3992787" cy="1066906"/>
          </a:xfrm>
        </p:spPr>
        <p:txBody>
          <a:bodyPr anchor="b">
            <a:normAutofit/>
          </a:bodyPr>
          <a:lstStyle/>
          <a:p>
            <a:pPr>
              <a:lnSpc>
                <a:spcPct val="90000"/>
              </a:lnSpc>
            </a:pPr>
            <a:r>
              <a:rPr lang="pt-BR" sz="3000" b="1">
                <a:solidFill>
                  <a:schemeClr val="tx2">
                    <a:lumMod val="50000"/>
                  </a:schemeClr>
                </a:solidFill>
              </a:rPr>
              <a:t>Principais obstáculos</a:t>
            </a:r>
          </a:p>
        </p:txBody>
      </p:sp>
      <p:graphicFrame>
        <p:nvGraphicFramePr>
          <p:cNvPr id="26" name="Espaço Reservado para Conteúdo 2">
            <a:extLst>
              <a:ext uri="{FF2B5EF4-FFF2-40B4-BE49-F238E27FC236}">
                <a16:creationId xmlns:a16="http://schemas.microsoft.com/office/drawing/2014/main" xmlns="" id="{0A68ABBF-2BD9-F8D8-26F3-3810C787A5A0}"/>
              </a:ext>
            </a:extLst>
          </p:cNvPr>
          <p:cNvGraphicFramePr>
            <a:graphicFrameLocks noGrp="1"/>
          </p:cNvGraphicFramePr>
          <p:nvPr>
            <p:ph idx="1"/>
          </p:nvPr>
        </p:nvGraphicFramePr>
        <p:xfrm>
          <a:off x="858692" y="1373464"/>
          <a:ext cx="4361380" cy="52958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Rectangle 17">
            <a:extLst>
              <a:ext uri="{FF2B5EF4-FFF2-40B4-BE49-F238E27FC236}">
                <a16:creationId xmlns:a16="http://schemas.microsoft.com/office/drawing/2014/main" xmlns="" id="{7004738A-9D34-43E8-97D2-CA0EED4F8B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B8B8D07F-F13E-443E-BA68-2D26672D76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xmlns="" id="{2813A4FA-24A5-41ED-A534-3807D1B2F3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C3944F27-CA70-4E84-A51A-E6BF895589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esa com itens de produtividade">
            <a:extLst>
              <a:ext uri="{FF2B5EF4-FFF2-40B4-BE49-F238E27FC236}">
                <a16:creationId xmlns:a16="http://schemas.microsoft.com/office/drawing/2014/main" xmlns="" id="{A8CED98A-E453-DCF1-23BA-24862292D304}"/>
              </a:ext>
            </a:extLst>
          </p:cNvPr>
          <p:cNvPicPr>
            <a:picLocks noChangeAspect="1"/>
          </p:cNvPicPr>
          <p:nvPr/>
        </p:nvPicPr>
        <p:blipFill>
          <a:blip r:embed="rId8"/>
          <a:srcRect l="37878" r="22628" b="-2"/>
          <a:stretch>
            <a:fillRect/>
          </a:stretch>
        </p:blipFill>
        <p:spPr>
          <a:xfrm>
            <a:off x="5370556" y="909081"/>
            <a:ext cx="3000735" cy="5071731"/>
          </a:xfrm>
          <a:prstGeom prst="rect">
            <a:avLst/>
          </a:prstGeom>
        </p:spPr>
      </p:pic>
    </p:spTree>
    <p:extLst>
      <p:ext uri="{BB962C8B-B14F-4D97-AF65-F5344CB8AC3E}">
        <p14:creationId xmlns:p14="http://schemas.microsoft.com/office/powerpoint/2010/main" val="3669811944"/>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22">
            <a:extLst>
              <a:ext uri="{FF2B5EF4-FFF2-40B4-BE49-F238E27FC236}">
                <a16:creationId xmlns:a16="http://schemas.microsoft.com/office/drawing/2014/main" xmlns="" id="{A8384FB5-9ADC-4DDC-881B-597D56F5B1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ctrTitle"/>
          </p:nvPr>
        </p:nvSpPr>
        <p:spPr>
          <a:xfrm>
            <a:off x="617581" y="2508502"/>
            <a:ext cx="4392488" cy="1224136"/>
          </a:xfrm>
        </p:spPr>
        <p:txBody>
          <a:bodyPr vert="horz" lIns="91440" tIns="45720" rIns="91440" bIns="45720" rtlCol="0" anchor="b">
            <a:noAutofit/>
          </a:bodyPr>
          <a:lstStyle/>
          <a:p>
            <a:pPr algn="l">
              <a:lnSpc>
                <a:spcPct val="90000"/>
              </a:lnSpc>
            </a:pPr>
            <a:r>
              <a:rPr lang="en-US" sz="3200" b="1" err="1">
                <a:solidFill>
                  <a:schemeClr val="tx2">
                    <a:lumMod val="50000"/>
                  </a:schemeClr>
                </a:solidFill>
              </a:rPr>
              <a:t>Obrigada</a:t>
            </a:r>
            <a:r>
              <a:rPr lang="en-US" sz="3200" b="1">
                <a:solidFill>
                  <a:schemeClr val="tx2">
                    <a:lumMod val="50000"/>
                  </a:schemeClr>
                </a:solidFill>
              </a:rPr>
              <a:t>!</a:t>
            </a:r>
            <a:endParaRPr lang="en-US" sz="3200">
              <a:solidFill>
                <a:schemeClr val="tx2">
                  <a:lumMod val="50000"/>
                </a:schemeClr>
              </a:solidFill>
            </a:endParaRPr>
          </a:p>
        </p:txBody>
      </p:sp>
      <p:sp>
        <p:nvSpPr>
          <p:cNvPr id="39" name="Rectangle 24">
            <a:extLst>
              <a:ext uri="{FF2B5EF4-FFF2-40B4-BE49-F238E27FC236}">
                <a16:creationId xmlns:a16="http://schemas.microsoft.com/office/drawing/2014/main" xmlns="" id="{BC05CA36-AD6A-4ABF-9A05-52E5A143D2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0" y="4022214"/>
            <a:ext cx="9144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26">
            <a:extLst>
              <a:ext uri="{FF2B5EF4-FFF2-40B4-BE49-F238E27FC236}">
                <a16:creationId xmlns:a16="http://schemas.microsoft.com/office/drawing/2014/main" xmlns="" id="{D4331EE8-85A4-4588-8D9E-70E534D477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3028950" y="4022220"/>
            <a:ext cx="611504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28">
            <a:extLst>
              <a:ext uri="{FF2B5EF4-FFF2-40B4-BE49-F238E27FC236}">
                <a16:creationId xmlns:a16="http://schemas.microsoft.com/office/drawing/2014/main" xmlns="" id="{49D6C862-61CC-4B46-8080-96583D653B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4022219"/>
            <a:ext cx="9190104"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p:cNvSpPr>
            <a:spLocks noGrp="1"/>
          </p:cNvSpPr>
          <p:nvPr>
            <p:ph type="subTitle" idx="1"/>
          </p:nvPr>
        </p:nvSpPr>
        <p:spPr>
          <a:xfrm>
            <a:off x="636805" y="764704"/>
            <a:ext cx="3816424" cy="1395022"/>
          </a:xfrm>
        </p:spPr>
        <p:txBody>
          <a:bodyPr vert="horz" lIns="91440" tIns="45720" rIns="91440" bIns="45720" rtlCol="0" anchor="t">
            <a:normAutofit/>
          </a:bodyPr>
          <a:lstStyle/>
          <a:p>
            <a:pPr algn="l">
              <a:lnSpc>
                <a:spcPct val="90000"/>
              </a:lnSpc>
              <a:spcBef>
                <a:spcPts val="1000"/>
              </a:spcBef>
            </a:pPr>
            <a:r>
              <a:rPr lang="en-US" sz="2500" b="1" err="1">
                <a:solidFill>
                  <a:schemeClr val="tx2">
                    <a:lumMod val="50000"/>
                  </a:schemeClr>
                </a:solidFill>
              </a:rPr>
              <a:t>Encontro</a:t>
            </a:r>
            <a:r>
              <a:rPr lang="en-US" sz="2500" b="1">
                <a:solidFill>
                  <a:schemeClr val="tx2">
                    <a:lumMod val="50000"/>
                  </a:schemeClr>
                </a:solidFill>
              </a:rPr>
              <a:t> de </a:t>
            </a:r>
            <a:r>
              <a:rPr lang="en-US" sz="2500" b="1" err="1">
                <a:solidFill>
                  <a:schemeClr val="tx2">
                    <a:lumMod val="50000"/>
                  </a:schemeClr>
                </a:solidFill>
              </a:rPr>
              <a:t>Pesquisa</a:t>
            </a:r>
            <a:r>
              <a:rPr lang="en-US" sz="2500" b="1">
                <a:solidFill>
                  <a:schemeClr val="tx2">
                    <a:lumMod val="50000"/>
                  </a:schemeClr>
                </a:solidFill>
              </a:rPr>
              <a:t> </a:t>
            </a:r>
            <a:br>
              <a:rPr lang="en-US" sz="2500" b="1">
                <a:solidFill>
                  <a:schemeClr val="tx2">
                    <a:lumMod val="50000"/>
                  </a:schemeClr>
                </a:solidFill>
              </a:rPr>
            </a:br>
            <a:r>
              <a:rPr lang="en-US" sz="2500" b="1">
                <a:solidFill>
                  <a:schemeClr val="tx2">
                    <a:lumMod val="50000"/>
                  </a:schemeClr>
                </a:solidFill>
              </a:rPr>
              <a:t>da </a:t>
            </a:r>
            <a:r>
              <a:rPr lang="en-US" sz="2500" b="1" err="1">
                <a:solidFill>
                  <a:schemeClr val="tx2">
                    <a:lumMod val="50000"/>
                  </a:schemeClr>
                </a:solidFill>
              </a:rPr>
              <a:t>Pós-Graduação</a:t>
            </a:r>
            <a:r>
              <a:rPr lang="en-US" sz="2500" b="1">
                <a:solidFill>
                  <a:schemeClr val="tx2">
                    <a:lumMod val="50000"/>
                  </a:schemeClr>
                </a:solidFill>
              </a:rPr>
              <a:t> </a:t>
            </a:r>
            <a:br>
              <a:rPr lang="en-US" sz="2500" b="1">
                <a:solidFill>
                  <a:schemeClr val="tx2">
                    <a:lumMod val="50000"/>
                  </a:schemeClr>
                </a:solidFill>
              </a:rPr>
            </a:br>
            <a:r>
              <a:rPr lang="en-US" sz="2500" b="1" err="1">
                <a:solidFill>
                  <a:schemeClr val="tx2">
                    <a:lumMod val="50000"/>
                  </a:schemeClr>
                </a:solidFill>
              </a:rPr>
              <a:t>Stricto</a:t>
            </a:r>
            <a:r>
              <a:rPr lang="en-US" sz="2500" b="1">
                <a:solidFill>
                  <a:schemeClr val="tx2">
                    <a:lumMod val="50000"/>
                  </a:schemeClr>
                </a:solidFill>
              </a:rPr>
              <a:t> </a:t>
            </a:r>
            <a:r>
              <a:rPr lang="en-US" sz="2500" b="1" err="1">
                <a:solidFill>
                  <a:schemeClr val="tx2">
                    <a:lumMod val="50000"/>
                  </a:schemeClr>
                </a:solidFill>
              </a:rPr>
              <a:t>Sensu</a:t>
            </a:r>
            <a:r>
              <a:rPr lang="en-US" sz="2500" b="1">
                <a:solidFill>
                  <a:schemeClr val="tx2">
                    <a:lumMod val="50000"/>
                  </a:schemeClr>
                </a:solidFill>
              </a:rPr>
              <a:t> da </a:t>
            </a:r>
            <a:r>
              <a:rPr lang="en-US" sz="2500" b="1" err="1">
                <a:solidFill>
                  <a:schemeClr val="tx2">
                    <a:lumMod val="50000"/>
                  </a:schemeClr>
                </a:solidFill>
              </a:rPr>
              <a:t>Enap</a:t>
            </a:r>
            <a:endParaRPr lang="en-US" sz="2500" b="1">
              <a:solidFill>
                <a:schemeClr val="tx2">
                  <a:lumMod val="50000"/>
                </a:schemeClr>
              </a:solidFill>
            </a:endParaRPr>
          </a:p>
        </p:txBody>
      </p:sp>
      <p:sp>
        <p:nvSpPr>
          <p:cNvPr id="44" name="Rectangle 30">
            <a:extLst>
              <a:ext uri="{FF2B5EF4-FFF2-40B4-BE49-F238E27FC236}">
                <a16:creationId xmlns:a16="http://schemas.microsoft.com/office/drawing/2014/main" xmlns="" id="{E37EECFC-A684-4391-AE85-4CDAF5565F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6400797"/>
            <a:ext cx="9143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tângulo 4"/>
          <p:cNvSpPr/>
          <p:nvPr/>
        </p:nvSpPr>
        <p:spPr>
          <a:xfrm>
            <a:off x="617581" y="5370732"/>
            <a:ext cx="8670718" cy="1031051"/>
          </a:xfrm>
          <a:prstGeom prst="rect">
            <a:avLst/>
          </a:prstGeom>
        </p:spPr>
        <p:txBody>
          <a:bodyPr wrap="square">
            <a:spAutoFit/>
          </a:bodyPr>
          <a:lstStyle/>
          <a:p>
            <a:pPr>
              <a:spcAft>
                <a:spcPts val="600"/>
              </a:spcAft>
            </a:pPr>
            <a:r>
              <a:rPr lang="pt-BR" sz="2800" b="1">
                <a:solidFill>
                  <a:schemeClr val="bg1"/>
                </a:solidFill>
              </a:rPr>
              <a:t>Maria do Carmo Lima de Vasconcelos</a:t>
            </a:r>
          </a:p>
          <a:p>
            <a:pPr>
              <a:spcAft>
                <a:spcPts val="600"/>
              </a:spcAft>
            </a:pPr>
            <a:r>
              <a:rPr lang="pt-BR" sz="2800" b="1">
                <a:solidFill>
                  <a:schemeClr val="bg1"/>
                </a:solidFill>
              </a:rPr>
              <a:t>E-mail: vasconcelos.maria.br@gmail.com</a:t>
            </a:r>
          </a:p>
        </p:txBody>
      </p:sp>
      <p:pic>
        <p:nvPicPr>
          <p:cNvPr id="11" name="Vídeo 16" descr="Pessoas Discutindo">
            <a:extLst>
              <a:ext uri="{FF2B5EF4-FFF2-40B4-BE49-F238E27FC236}">
                <a16:creationId xmlns:a16="http://schemas.microsoft.com/office/drawing/2014/main" xmlns="" id="{A730C76E-81FE-8121-8958-6F58D1F80444}"/>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3781" r="21004" b="-1"/>
          <a:stretch>
            <a:fillRect/>
          </a:stretch>
        </p:blipFill>
        <p:spPr>
          <a:xfrm>
            <a:off x="4952940" y="836712"/>
            <a:ext cx="3872266" cy="2895926"/>
          </a:xfrm>
          <a:prstGeom prst="rect">
            <a:avLst/>
          </a:prstGeom>
        </p:spPr>
      </p:pic>
    </p:spTree>
    <p:extLst>
      <p:ext uri="{BB962C8B-B14F-4D97-AF65-F5344CB8AC3E}">
        <p14:creationId xmlns:p14="http://schemas.microsoft.com/office/powerpoint/2010/main" val="31863271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30" repeatCount="indefinite"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mute="1">
                <p:cTn id="12" repeatCount="indefinite" fill="hold" display="0">
                  <p:stCondLst>
                    <p:cond delay="indefinite"/>
                  </p:stCondLst>
                </p:cTn>
                <p:tgtEl>
                  <p:spTgt spid="11"/>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A3CFF28F-90AC-AF00-4182-B4DE0D9957D9}"/>
            </a:ext>
          </a:extLst>
        </p:cNvPr>
        <p:cNvGrpSpPr/>
        <p:nvPr/>
      </p:nvGrpSpPr>
      <p:grpSpPr>
        <a:xfrm>
          <a:off x="0" y="0"/>
          <a:ext cx="0" cy="0"/>
          <a:chOff x="0" y="0"/>
          <a:chExt cx="0" cy="0"/>
        </a:xfrm>
      </p:grpSpPr>
      <p:sp useBgFill="1">
        <p:nvSpPr>
          <p:cNvPr id="5132" name="Rectangle 5134">
            <a:extLst>
              <a:ext uri="{FF2B5EF4-FFF2-40B4-BE49-F238E27FC236}">
                <a16:creationId xmlns:a16="http://schemas.microsoft.com/office/drawing/2014/main" xmlns="" id="{979E27D9-03C7-44E2-9FF8-15D0C8506A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7" name="Rectangle 5136">
            <a:extLst>
              <a:ext uri="{FF2B5EF4-FFF2-40B4-BE49-F238E27FC236}">
                <a16:creationId xmlns:a16="http://schemas.microsoft.com/office/drawing/2014/main" xmlns="" id="{EEBF1590-3B36-48EE-A89D-3B6F3CB256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87227" y="0"/>
            <a:ext cx="456773" cy="6858000"/>
          </a:xfrm>
          <a:prstGeom prst="rect">
            <a:avLst/>
          </a:prstGeom>
          <a:gradFill>
            <a:gsLst>
              <a:gs pos="0">
                <a:schemeClr val="accent1"/>
              </a:gs>
              <a:gs pos="78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9" name="Rectangle 5138">
            <a:extLst>
              <a:ext uri="{FF2B5EF4-FFF2-40B4-BE49-F238E27FC236}">
                <a16:creationId xmlns:a16="http://schemas.microsoft.com/office/drawing/2014/main" xmlns="" id="{AC8F6C8C-AB5A-4548-942D-E3FD40ACBC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87227" y="2270000"/>
            <a:ext cx="456773" cy="4588000"/>
          </a:xfrm>
          <a:prstGeom prst="rect">
            <a:avLst/>
          </a:prstGeom>
          <a:gradFill>
            <a:gsLst>
              <a:gs pos="0">
                <a:srgbClr val="000000">
                  <a:alpha val="63000"/>
                </a:srgbClr>
              </a:gs>
              <a:gs pos="100000">
                <a:schemeClr val="accent1">
                  <a:lumMod val="7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ítulo 1">
            <a:extLst>
              <a:ext uri="{FF2B5EF4-FFF2-40B4-BE49-F238E27FC236}">
                <a16:creationId xmlns:a16="http://schemas.microsoft.com/office/drawing/2014/main" xmlns="" id="{CB680100-AF50-E18A-223F-48F61842AB02}"/>
              </a:ext>
            </a:extLst>
          </p:cNvPr>
          <p:cNvSpPr>
            <a:spLocks noGrp="1"/>
          </p:cNvSpPr>
          <p:nvPr>
            <p:ph type="title"/>
          </p:nvPr>
        </p:nvSpPr>
        <p:spPr>
          <a:xfrm>
            <a:off x="377551" y="-196055"/>
            <a:ext cx="8064050" cy="1642970"/>
          </a:xfrm>
        </p:spPr>
        <p:txBody>
          <a:bodyPr anchor="b">
            <a:normAutofit/>
          </a:bodyPr>
          <a:lstStyle/>
          <a:p>
            <a:pPr algn="l"/>
            <a:r>
              <a:rPr lang="pt-BR" sz="3000" b="1">
                <a:solidFill>
                  <a:schemeClr val="tx2">
                    <a:lumMod val="50000"/>
                  </a:schemeClr>
                </a:solidFill>
              </a:rPr>
              <a:t>Renda média do trabalhador no Distrito Federal</a:t>
            </a:r>
          </a:p>
        </p:txBody>
      </p:sp>
      <p:sp>
        <p:nvSpPr>
          <p:cNvPr id="7" name="Card Homens">
            <a:extLst>
              <a:ext uri="{FF2B5EF4-FFF2-40B4-BE49-F238E27FC236}">
                <a16:creationId xmlns:a16="http://schemas.microsoft.com/office/drawing/2014/main" xmlns="" id="{173B646C-AEF3-711C-902E-61023AAC563B}"/>
              </a:ext>
            </a:extLst>
          </p:cNvPr>
          <p:cNvSpPr/>
          <p:nvPr/>
        </p:nvSpPr>
        <p:spPr>
          <a:xfrm>
            <a:off x="1894576" y="2368400"/>
            <a:ext cx="2315000" cy="1600000"/>
          </a:xfrm>
          <a:prstGeom prst="roundRect">
            <a:avLst>
              <a:gd name="adj" fmla="val 8000"/>
            </a:avLst>
          </a:prstGeom>
          <a:solidFill>
            <a:schemeClr val="accent1"/>
          </a:solidFill>
          <a:ln>
            <a:noFill/>
          </a:ln>
        </p:spPr>
        <p:txBody>
          <a:bodyPr rtlCol="0" anchor="ctr">
            <a:normAutofit/>
          </a:bodyPr>
          <a:lstStyle/>
          <a:p>
            <a:pPr algn="ctr"/>
            <a:r>
              <a:rPr lang="pt-BR" sz="1600" b="1">
                <a:solidFill>
                  <a:schemeClr val="bg1"/>
                </a:solidFill>
              </a:rPr>
              <a:t>Homens</a:t>
            </a:r>
          </a:p>
          <a:p>
            <a:pPr algn="ctr"/>
            <a:r>
              <a:rPr lang="pt-BR" sz="2800" b="1">
                <a:solidFill>
                  <a:schemeClr val="bg1"/>
                </a:solidFill>
              </a:rPr>
              <a:t>R$ 4.372,00</a:t>
            </a:r>
          </a:p>
        </p:txBody>
      </p:sp>
      <p:sp>
        <p:nvSpPr>
          <p:cNvPr id="8" name="Card Mulheres">
            <a:extLst>
              <a:ext uri="{FF2B5EF4-FFF2-40B4-BE49-F238E27FC236}">
                <a16:creationId xmlns:a16="http://schemas.microsoft.com/office/drawing/2014/main" xmlns="" id="{9F927895-D560-E977-48C0-7024B1CF5D8B}"/>
              </a:ext>
            </a:extLst>
          </p:cNvPr>
          <p:cNvSpPr/>
          <p:nvPr/>
        </p:nvSpPr>
        <p:spPr>
          <a:xfrm>
            <a:off x="4409576" y="2368400"/>
            <a:ext cx="2315000" cy="1600000"/>
          </a:xfrm>
          <a:prstGeom prst="roundRect">
            <a:avLst>
              <a:gd name="adj" fmla="val 8000"/>
            </a:avLst>
          </a:prstGeom>
          <a:solidFill>
            <a:schemeClr val="accent1"/>
          </a:solidFill>
          <a:ln>
            <a:noFill/>
          </a:ln>
        </p:spPr>
        <p:txBody>
          <a:bodyPr rtlCol="0" anchor="ctr">
            <a:normAutofit/>
          </a:bodyPr>
          <a:lstStyle/>
          <a:p>
            <a:pPr algn="ctr"/>
            <a:r>
              <a:rPr lang="pt-BR" sz="1600" b="1">
                <a:solidFill>
                  <a:schemeClr val="bg1"/>
                </a:solidFill>
              </a:rPr>
              <a:t>Mulheres</a:t>
            </a:r>
          </a:p>
          <a:p>
            <a:pPr algn="ctr"/>
            <a:r>
              <a:rPr lang="pt-BR" sz="2800" b="1">
                <a:solidFill>
                  <a:schemeClr val="bg1"/>
                </a:solidFill>
              </a:rPr>
              <a:t>R$ 3.557,00</a:t>
            </a:r>
          </a:p>
        </p:txBody>
      </p:sp>
      <p:sp>
        <p:nvSpPr>
          <p:cNvPr id="9" name="Diferenca">
            <a:extLst>
              <a:ext uri="{FF2B5EF4-FFF2-40B4-BE49-F238E27FC236}">
                <a16:creationId xmlns:a16="http://schemas.microsoft.com/office/drawing/2014/main" xmlns="" id="{49C5F401-F5ED-EAF8-5A58-F6231C5F6C19}"/>
              </a:ext>
            </a:extLst>
          </p:cNvPr>
          <p:cNvSpPr/>
          <p:nvPr/>
        </p:nvSpPr>
        <p:spPr>
          <a:xfrm>
            <a:off x="1894576" y="4168400"/>
            <a:ext cx="4830000" cy="1150000"/>
          </a:xfrm>
          <a:prstGeom prst="roundRect">
            <a:avLst>
              <a:gd name="adj" fmla="val 8000"/>
            </a:avLst>
          </a:prstGeom>
          <a:solidFill>
            <a:schemeClr val="tx2"/>
          </a:solidFill>
          <a:ln>
            <a:noFill/>
          </a:ln>
        </p:spPr>
        <p:txBody>
          <a:bodyPr rtlCol="0" anchor="ctr">
            <a:normAutofit/>
          </a:bodyPr>
          <a:lstStyle/>
          <a:p>
            <a:pPr algn="ctr"/>
            <a:r>
              <a:rPr lang="pt-BR" sz="2400">
                <a:solidFill>
                  <a:schemeClr val="bg1"/>
                </a:solidFill>
              </a:rPr>
              <a:t>Diferença: </a:t>
            </a:r>
            <a:r>
              <a:rPr lang="pt-BR" sz="2400" b="1">
                <a:solidFill>
                  <a:schemeClr val="accent2"/>
                </a:solidFill>
              </a:rPr>
              <a:t>R$ 815,00</a:t>
            </a:r>
          </a:p>
          <a:p>
            <a:pPr algn="ctr"/>
            <a:r>
              <a:rPr lang="pt-BR" sz="2400">
                <a:solidFill>
                  <a:schemeClr val="bg1"/>
                </a:solidFill>
              </a:rPr>
              <a:t>Mulheres recebem 18,6% a menos</a:t>
            </a:r>
          </a:p>
        </p:txBody>
      </p:sp>
    </p:spTree>
    <p:extLst>
      <p:ext uri="{BB962C8B-B14F-4D97-AF65-F5344CB8AC3E}">
        <p14:creationId xmlns:p14="http://schemas.microsoft.com/office/powerpoint/2010/main" val="1804054459"/>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A3CFF28F-90AC-AF00-4182-B4DE0D9957D9}"/>
            </a:ext>
          </a:extLst>
        </p:cNvPr>
        <p:cNvGrpSpPr/>
        <p:nvPr/>
      </p:nvGrpSpPr>
      <p:grpSpPr>
        <a:xfrm>
          <a:off x="0" y="0"/>
          <a:ext cx="0" cy="0"/>
          <a:chOff x="0" y="0"/>
          <a:chExt cx="0" cy="0"/>
        </a:xfrm>
      </p:grpSpPr>
      <p:sp useBgFill="1">
        <p:nvSpPr>
          <p:cNvPr id="68" name="Rectangle 70">
            <a:extLst>
              <a:ext uri="{FF2B5EF4-FFF2-40B4-BE49-F238E27FC236}">
                <a16:creationId xmlns:a16="http://schemas.microsoft.com/office/drawing/2014/main" xmlns="" id="{A8384FB5-9ADC-4DDC-881B-597D56F5B1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72">
            <a:extLst>
              <a:ext uri="{FF2B5EF4-FFF2-40B4-BE49-F238E27FC236}">
                <a16:creationId xmlns:a16="http://schemas.microsoft.com/office/drawing/2014/main" xmlns="" id="{1199E1B1-A8C0-4FE8-A5A8-1CB41D69F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1" y="0"/>
            <a:ext cx="9143999"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4">
            <a:extLst>
              <a:ext uri="{FF2B5EF4-FFF2-40B4-BE49-F238E27FC236}">
                <a16:creationId xmlns:a16="http://schemas.microsoft.com/office/drawing/2014/main" xmlns="" id="{84A8DE83-DE75-4B41-9DB4-A7EC0B0DEC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096642"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xmlns="" id="{A7009A0A-BEF5-4EAC-AF15-E4F9F002E2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2" y="-1"/>
            <a:ext cx="9144001"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922E5A11-EEA2-E2D9-DBBA-D091B602A14D}"/>
              </a:ext>
            </a:extLst>
          </p:cNvPr>
          <p:cNvSpPr>
            <a:spLocks noGrp="1"/>
          </p:cNvSpPr>
          <p:nvPr>
            <p:ph type="title"/>
          </p:nvPr>
        </p:nvSpPr>
        <p:spPr>
          <a:xfrm>
            <a:off x="524784" y="248038"/>
            <a:ext cx="5297791" cy="1159200"/>
          </a:xfrm>
        </p:spPr>
        <p:txBody>
          <a:bodyPr vert="horz" lIns="91440" tIns="45720" rIns="91440" bIns="45720" rtlCol="0" anchor="ctr">
            <a:normAutofit/>
          </a:bodyPr>
          <a:lstStyle/>
          <a:p>
            <a:pPr algn="l">
              <a:lnSpc>
                <a:spcPct val="90000"/>
              </a:lnSpc>
            </a:pPr>
            <a:r>
              <a:rPr lang="en-US" sz="3000" b="1">
                <a:solidFill>
                  <a:srgbClr val="FFFFFF"/>
                </a:solidFill>
              </a:rPr>
              <a:t>Renda </a:t>
            </a:r>
            <a:r>
              <a:rPr lang="en-US" sz="3000" b="1" err="1">
                <a:solidFill>
                  <a:srgbClr val="FFFFFF"/>
                </a:solidFill>
              </a:rPr>
              <a:t>média</a:t>
            </a:r>
            <a:r>
              <a:rPr lang="en-US" sz="3000" b="1">
                <a:solidFill>
                  <a:srgbClr val="FFFFFF"/>
                </a:solidFill>
              </a:rPr>
              <a:t> da </a:t>
            </a:r>
            <a:r>
              <a:rPr lang="en-US" sz="3000" b="1" err="1">
                <a:solidFill>
                  <a:srgbClr val="FFFFFF"/>
                </a:solidFill>
              </a:rPr>
              <a:t>mulher</a:t>
            </a:r>
            <a:r>
              <a:rPr lang="en-US" sz="3000" b="1">
                <a:solidFill>
                  <a:srgbClr val="FFFFFF"/>
                </a:solidFill>
              </a:rPr>
              <a:t> no Distrito Federal</a:t>
            </a:r>
            <a:endParaRPr lang="en-US" sz="3000" b="1" kern="1200">
              <a:solidFill>
                <a:srgbClr val="FFFFFF"/>
              </a:solidFill>
            </a:endParaRPr>
          </a:p>
        </p:txBody>
      </p:sp>
      <p:sp>
        <p:nvSpPr>
          <p:cNvPr id="4" name="Espaço Reservado para Conteúdo 3">
            <a:extLst>
              <a:ext uri="{FF2B5EF4-FFF2-40B4-BE49-F238E27FC236}">
                <a16:creationId xmlns:a16="http://schemas.microsoft.com/office/drawing/2014/main" xmlns="" id="{1A991FD9-A454-1AF0-03EC-42689B73134A}"/>
              </a:ext>
            </a:extLst>
          </p:cNvPr>
          <p:cNvSpPr>
            <a:spLocks noGrp="1"/>
          </p:cNvSpPr>
          <p:nvPr>
            <p:ph idx="1"/>
          </p:nvPr>
        </p:nvSpPr>
        <p:spPr>
          <a:xfrm>
            <a:off x="6429374" y="390832"/>
            <a:ext cx="2714626" cy="873612"/>
          </a:xfrm>
        </p:spPr>
        <p:txBody>
          <a:bodyPr vert="horz" lIns="91440" tIns="45720" rIns="91440" bIns="45720" rtlCol="0" anchor="ctr">
            <a:noAutofit/>
          </a:bodyPr>
          <a:lstStyle/>
          <a:p>
            <a:pPr marL="0" indent="0">
              <a:lnSpc>
                <a:spcPct val="90000"/>
              </a:lnSpc>
              <a:spcBef>
                <a:spcPts val="1000"/>
              </a:spcBef>
              <a:buNone/>
            </a:pPr>
            <a:r>
              <a:rPr lang="pt-BR" sz="2400">
                <a:solidFill>
                  <a:schemeClr val="bg1"/>
                </a:solidFill>
              </a:rPr>
              <a:t>R</a:t>
            </a:r>
            <a:r>
              <a:rPr lang="pt-BR" sz="2400" b="1">
                <a:solidFill>
                  <a:schemeClr val="bg1"/>
                </a:solidFill>
              </a:rPr>
              <a:t>$ 3.557,00</a:t>
            </a:r>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6713" y="2011363"/>
            <a:ext cx="8113708" cy="371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Espaço Reservado para Conteúdo 2">
            <a:extLst>
              <a:ext uri="{FF2B5EF4-FFF2-40B4-BE49-F238E27FC236}">
                <a16:creationId xmlns:a16="http://schemas.microsoft.com/office/drawing/2014/main" xmlns="" id="{5A809642-70CD-199A-8396-8644334D57B1}"/>
              </a:ext>
            </a:extLst>
          </p:cNvPr>
          <p:cNvSpPr txBox="1">
            <a:spLocks/>
          </p:cNvSpPr>
          <p:nvPr/>
        </p:nvSpPr>
        <p:spPr>
          <a:xfrm>
            <a:off x="524784" y="6040825"/>
            <a:ext cx="7787084" cy="648072"/>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pt-BR" sz="1600" b="1"/>
              <a:t>Média de rendimentos do trabalho principal por grupo de mulheres no Distrito Federal. </a:t>
            </a:r>
            <a:r>
              <a:rPr lang="pt-BR" sz="1600"/>
              <a:t>Fonte: </a:t>
            </a:r>
            <a:r>
              <a:rPr lang="pt-BR" sz="1600" err="1"/>
              <a:t>Iped</a:t>
            </a:r>
            <a:r>
              <a:rPr lang="pt-BR" sz="1600"/>
              <a:t>-DF (2024). Com adaptações.</a:t>
            </a:r>
          </a:p>
        </p:txBody>
      </p:sp>
    </p:spTree>
    <p:extLst>
      <p:ext uri="{BB962C8B-B14F-4D97-AF65-F5344CB8AC3E}">
        <p14:creationId xmlns:p14="http://schemas.microsoft.com/office/powerpoint/2010/main" val="1945321030"/>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E7769D0E-A79F-DFC5-8E6A-3850C17FC791}"/>
            </a:ext>
          </a:extLst>
        </p:cNvPr>
        <p:cNvGrpSpPr/>
        <p:nvPr/>
      </p:nvGrpSpPr>
      <p:grpSpPr>
        <a:xfrm>
          <a:off x="0" y="0"/>
          <a:ext cx="0" cy="0"/>
          <a:chOff x="0" y="0"/>
          <a:chExt cx="0" cy="0"/>
        </a:xfrm>
      </p:grpSpPr>
      <p:sp useBgFill="1">
        <p:nvSpPr>
          <p:cNvPr id="5132" name="Rectangle 5134">
            <a:extLst>
              <a:ext uri="{FF2B5EF4-FFF2-40B4-BE49-F238E27FC236}">
                <a16:creationId xmlns:a16="http://schemas.microsoft.com/office/drawing/2014/main" xmlns="" id="{C65C4D6C-D6FE-AB4B-0C0C-191DD470BF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0820C133-9562-69F2-D565-54F772C0C9CF}"/>
              </a:ext>
            </a:extLst>
          </p:cNvPr>
          <p:cNvSpPr>
            <a:spLocks noGrp="1"/>
          </p:cNvSpPr>
          <p:nvPr>
            <p:ph type="title"/>
          </p:nvPr>
        </p:nvSpPr>
        <p:spPr>
          <a:xfrm>
            <a:off x="548301" y="0"/>
            <a:ext cx="6462099" cy="1642969"/>
          </a:xfrm>
        </p:spPr>
        <p:txBody>
          <a:bodyPr vert="horz" lIns="91440" tIns="45720" rIns="91440" bIns="45720" rtlCol="0" anchor="b">
            <a:normAutofit/>
          </a:bodyPr>
          <a:lstStyle/>
          <a:p>
            <a:pPr algn="l">
              <a:lnSpc>
                <a:spcPct val="90000"/>
              </a:lnSpc>
            </a:pPr>
            <a:r>
              <a:rPr lang="en-US" sz="3200" b="1" kern="1200">
                <a:latin typeface="+mj-lt"/>
                <a:ea typeface="+mj-ea"/>
                <a:cs typeface="+mj-cs"/>
              </a:rPr>
              <a:t>Renda </a:t>
            </a:r>
            <a:r>
              <a:rPr lang="en-US" sz="3200" b="1" kern="1200" err="1">
                <a:latin typeface="+mj-lt"/>
                <a:ea typeface="+mj-ea"/>
                <a:cs typeface="+mj-cs"/>
              </a:rPr>
              <a:t>média</a:t>
            </a:r>
            <a:r>
              <a:rPr lang="en-US" sz="3200" b="1" kern="1200">
                <a:latin typeface="+mj-lt"/>
                <a:ea typeface="+mj-ea"/>
                <a:cs typeface="+mj-cs"/>
              </a:rPr>
              <a:t> das </a:t>
            </a:r>
            <a:r>
              <a:rPr lang="en-US" sz="3200" b="1" kern="1200" err="1">
                <a:latin typeface="+mj-lt"/>
                <a:ea typeface="+mj-ea"/>
                <a:cs typeface="+mj-cs"/>
              </a:rPr>
              <a:t>mulheres</a:t>
            </a:r>
            <a:r>
              <a:rPr lang="en-US" sz="3200" b="1" kern="1200">
                <a:latin typeface="+mj-lt"/>
                <a:ea typeface="+mj-ea"/>
                <a:cs typeface="+mj-cs"/>
              </a:rPr>
              <a:t> </a:t>
            </a:r>
            <a:r>
              <a:rPr lang="en-US" sz="3200" b="1" kern="1200" err="1">
                <a:latin typeface="+mj-lt"/>
                <a:ea typeface="+mj-ea"/>
                <a:cs typeface="+mj-cs"/>
              </a:rPr>
              <a:t>por</a:t>
            </a:r>
            <a:r>
              <a:rPr lang="en-US" sz="3200" b="1" kern="1200">
                <a:latin typeface="+mj-lt"/>
                <a:ea typeface="+mj-ea"/>
                <a:cs typeface="+mj-cs"/>
              </a:rPr>
              <a:t> </a:t>
            </a:r>
            <a:r>
              <a:rPr lang="en-US" sz="3200" b="1" kern="1200" err="1">
                <a:latin typeface="+mj-lt"/>
                <a:ea typeface="+mj-ea"/>
                <a:cs typeface="+mj-cs"/>
              </a:rPr>
              <a:t>Região</a:t>
            </a:r>
            <a:r>
              <a:rPr lang="en-US" sz="3200" b="1" kern="1200">
                <a:latin typeface="+mj-lt"/>
                <a:ea typeface="+mj-ea"/>
                <a:cs typeface="+mj-cs"/>
              </a:rPr>
              <a:t> </a:t>
            </a:r>
            <a:r>
              <a:rPr lang="en-US" sz="3200" b="1" kern="1200" err="1">
                <a:latin typeface="+mj-lt"/>
                <a:ea typeface="+mj-ea"/>
                <a:cs typeface="+mj-cs"/>
              </a:rPr>
              <a:t>Administrativa</a:t>
            </a:r>
            <a:endParaRPr lang="en-US" sz="3200" b="1" kern="1200">
              <a:latin typeface="+mj-lt"/>
              <a:ea typeface="+mj-ea"/>
              <a:cs typeface="+mj-cs"/>
            </a:endParaRPr>
          </a:p>
        </p:txBody>
      </p:sp>
      <p:pic>
        <p:nvPicPr>
          <p:cNvPr id="5122" name="Picture 2">
            <a:extLst>
              <a:ext uri="{FF2B5EF4-FFF2-40B4-BE49-F238E27FC236}">
                <a16:creationId xmlns:a16="http://schemas.microsoft.com/office/drawing/2014/main" xmlns="" id="{716D4DCA-D58B-DC4D-8382-251707872B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321289" y="1823266"/>
            <a:ext cx="5622311" cy="361233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37" name="Rectangle 5136">
            <a:extLst>
              <a:ext uri="{FF2B5EF4-FFF2-40B4-BE49-F238E27FC236}">
                <a16:creationId xmlns:a16="http://schemas.microsoft.com/office/drawing/2014/main" xmlns="" id="{FB17B717-D4D4-1F1B-6BA5-18F8EB01F6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87227" y="0"/>
            <a:ext cx="456773" cy="6858000"/>
          </a:xfrm>
          <a:prstGeom prst="rect">
            <a:avLst/>
          </a:prstGeom>
          <a:gradFill>
            <a:gsLst>
              <a:gs pos="0">
                <a:schemeClr val="accent1"/>
              </a:gs>
              <a:gs pos="78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9" name="Rectangle 5138">
            <a:extLst>
              <a:ext uri="{FF2B5EF4-FFF2-40B4-BE49-F238E27FC236}">
                <a16:creationId xmlns:a16="http://schemas.microsoft.com/office/drawing/2014/main" xmlns="" id="{A8AE6E95-FA67-BFE8-ACAE-66640B7DFF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87227" y="2270000"/>
            <a:ext cx="456773" cy="4588000"/>
          </a:xfrm>
          <a:prstGeom prst="rect">
            <a:avLst/>
          </a:prstGeom>
          <a:gradFill>
            <a:gsLst>
              <a:gs pos="0">
                <a:srgbClr val="000000">
                  <a:alpha val="63000"/>
                </a:srgbClr>
              </a:gs>
              <a:gs pos="100000">
                <a:schemeClr val="accent1">
                  <a:lumMod val="7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Espaço Reservado para Conteúdo 2">
            <a:extLst>
              <a:ext uri="{FF2B5EF4-FFF2-40B4-BE49-F238E27FC236}">
                <a16:creationId xmlns:a16="http://schemas.microsoft.com/office/drawing/2014/main" xmlns="" id="{82A2253A-0EF9-534B-7068-F0717D342219}"/>
              </a:ext>
            </a:extLst>
          </p:cNvPr>
          <p:cNvSpPr txBox="1">
            <a:spLocks/>
          </p:cNvSpPr>
          <p:nvPr/>
        </p:nvSpPr>
        <p:spPr>
          <a:xfrm>
            <a:off x="648964" y="6209928"/>
            <a:ext cx="7344816" cy="648072"/>
          </a:xfrm>
          <a:prstGeom prst="rect">
            <a:avLst/>
          </a:prstGeom>
        </p:spPr>
        <p:txBody>
          <a:bodyPr vert="horz" lIns="91440" tIns="45720" rIns="91440" bIns="45720" rtlCol="0">
            <a:normAutofit/>
          </a:bodyPr>
          <a:lstStyle>
            <a:defPPr>
              <a:defRPr lang="pt-BR"/>
            </a:defPPr>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pt-BR" sz="1600" b="1"/>
              <a:t>Mapa de rendimento médio individual do trabalho das mulheres no Distrito Federal. </a:t>
            </a:r>
            <a:r>
              <a:rPr lang="pt-BR" sz="1600"/>
              <a:t>Fonte: </a:t>
            </a:r>
            <a:r>
              <a:rPr lang="pt-BR" sz="1600" err="1"/>
              <a:t>Iped</a:t>
            </a:r>
            <a:r>
              <a:rPr lang="pt-BR" sz="1600"/>
              <a:t>-DF (2024). Com adaptações.</a:t>
            </a:r>
          </a:p>
        </p:txBody>
      </p:sp>
      <p:sp>
        <p:nvSpPr>
          <p:cNvPr id="40" name="Card Lago Sul">
            <a:extLst>
              <a:ext uri="{FF2B5EF4-FFF2-40B4-BE49-F238E27FC236}">
                <a16:creationId xmlns:a16="http://schemas.microsoft.com/office/drawing/2014/main" xmlns="" id="{B0FA2FC7-DC7B-15CE-6CEC-1AF025B8161A}"/>
              </a:ext>
            </a:extLst>
          </p:cNvPr>
          <p:cNvSpPr/>
          <p:nvPr/>
        </p:nvSpPr>
        <p:spPr>
          <a:xfrm>
            <a:off x="6150000" y="1988900"/>
            <a:ext cx="2350000" cy="980000"/>
          </a:xfrm>
          <a:prstGeom prst="roundRect">
            <a:avLst>
              <a:gd name="adj" fmla="val 7000"/>
            </a:avLst>
          </a:prstGeom>
          <a:solidFill>
            <a:srgbClr val="1F497D"/>
          </a:solidFill>
          <a:ln>
            <a:noFill/>
          </a:ln>
        </p:spPr>
        <p:txBody>
          <a:bodyPr lIns="128520" tIns="45720" rIns="91440" bIns="45720" rtlCol="0" anchor="ctr"/>
          <a:lstStyle/>
          <a:p>
            <a:pPr algn="l"/>
            <a:r>
              <a:rPr lang="pt-BR" sz="1050" b="1" spc="120">
                <a:solidFill>
                  <a:srgbClr val="9DC3E6"/>
                </a:solidFill>
              </a:rPr>
              <a:t>MAIOR RENDA</a:t>
            </a:r>
          </a:p>
          <a:p>
            <a:pPr algn="l"/>
            <a:r>
              <a:rPr lang="pt-BR" sz="1400" b="1">
                <a:solidFill>
                  <a:schemeClr val="bg1"/>
                </a:solidFill>
              </a:rPr>
              <a:t>Lago Sul</a:t>
            </a:r>
          </a:p>
          <a:p>
            <a:pPr algn="l"/>
            <a:r>
              <a:rPr lang="pt-BR" sz="2400" b="1">
                <a:solidFill>
                  <a:schemeClr val="bg1"/>
                </a:solidFill>
              </a:rPr>
              <a:t>R$ 10.217</a:t>
            </a:r>
          </a:p>
        </p:txBody>
      </p:sp>
      <p:sp>
        <p:nvSpPr>
          <p:cNvPr id="41" name="Card Media">
            <a:extLst>
              <a:ext uri="{FF2B5EF4-FFF2-40B4-BE49-F238E27FC236}">
                <a16:creationId xmlns:a16="http://schemas.microsoft.com/office/drawing/2014/main" xmlns="" id="{3658A3A7-B96D-376F-810E-61247F0EDF5E}"/>
              </a:ext>
            </a:extLst>
          </p:cNvPr>
          <p:cNvSpPr/>
          <p:nvPr/>
        </p:nvSpPr>
        <p:spPr>
          <a:xfrm>
            <a:off x="6150000" y="3148900"/>
            <a:ext cx="2350000" cy="980000"/>
          </a:xfrm>
          <a:prstGeom prst="roundRect">
            <a:avLst>
              <a:gd name="adj" fmla="val 7000"/>
            </a:avLst>
          </a:prstGeom>
          <a:solidFill>
            <a:srgbClr val="4F81BD"/>
          </a:solidFill>
          <a:ln>
            <a:noFill/>
          </a:ln>
        </p:spPr>
        <p:txBody>
          <a:bodyPr lIns="128520" tIns="45720" rIns="91440" bIns="45720" rtlCol="0" anchor="ctr"/>
          <a:lstStyle/>
          <a:p>
            <a:pPr algn="l"/>
            <a:r>
              <a:rPr lang="pt-BR" sz="1050" b="1" spc="120">
                <a:solidFill>
                  <a:srgbClr val="DBE5F1"/>
                </a:solidFill>
              </a:rPr>
              <a:t>MÉDIA</a:t>
            </a:r>
          </a:p>
          <a:p>
            <a:pPr algn="l"/>
            <a:r>
              <a:rPr lang="pt-BR" sz="1400" b="1">
                <a:solidFill>
                  <a:schemeClr val="bg1"/>
                </a:solidFill>
              </a:rPr>
              <a:t>Entre as mulheres</a:t>
            </a:r>
          </a:p>
          <a:p>
            <a:pPr algn="l"/>
            <a:r>
              <a:rPr lang="pt-BR" sz="2400" b="1">
                <a:solidFill>
                  <a:schemeClr val="bg1"/>
                </a:solidFill>
              </a:rPr>
              <a:t>R$ 3.557</a:t>
            </a:r>
          </a:p>
        </p:txBody>
      </p:sp>
      <p:sp>
        <p:nvSpPr>
          <p:cNvPr id="42" name="Card SCIA">
            <a:extLst>
              <a:ext uri="{FF2B5EF4-FFF2-40B4-BE49-F238E27FC236}">
                <a16:creationId xmlns:a16="http://schemas.microsoft.com/office/drawing/2014/main" xmlns="" id="{A738F2AC-E24A-4D4A-5163-EE3EC6FC8D2F}"/>
              </a:ext>
            </a:extLst>
          </p:cNvPr>
          <p:cNvSpPr/>
          <p:nvPr/>
        </p:nvSpPr>
        <p:spPr>
          <a:xfrm>
            <a:off x="6150000" y="4308900"/>
            <a:ext cx="2350000" cy="980000"/>
          </a:xfrm>
          <a:prstGeom prst="roundRect">
            <a:avLst>
              <a:gd name="adj" fmla="val 7000"/>
            </a:avLst>
          </a:prstGeom>
          <a:solidFill>
            <a:srgbClr val="C6D9F1"/>
          </a:solidFill>
          <a:ln>
            <a:noFill/>
          </a:ln>
        </p:spPr>
        <p:txBody>
          <a:bodyPr lIns="128520" tIns="45720" rIns="91440" bIns="45720" rtlCol="0" anchor="ctr"/>
          <a:lstStyle/>
          <a:p>
            <a:pPr algn="l"/>
            <a:r>
              <a:rPr lang="pt-BR" sz="1050" b="1" spc="120">
                <a:solidFill>
                  <a:srgbClr val="4F81BD"/>
                </a:solidFill>
              </a:rPr>
              <a:t>MENOR RENDA</a:t>
            </a:r>
          </a:p>
          <a:p>
            <a:pPr algn="l"/>
            <a:r>
              <a:rPr lang="pt-BR" sz="1400" b="1">
                <a:solidFill>
                  <a:srgbClr val="1F497D"/>
                </a:solidFill>
              </a:rPr>
              <a:t>SCIA/Estrutural</a:t>
            </a:r>
          </a:p>
          <a:p>
            <a:pPr algn="l"/>
            <a:r>
              <a:rPr lang="pt-BR" sz="2400" b="1">
                <a:solidFill>
                  <a:srgbClr val="1F497D"/>
                </a:solidFill>
              </a:rPr>
              <a:t>R$ 1.266</a:t>
            </a:r>
          </a:p>
        </p:txBody>
      </p:sp>
    </p:spTree>
    <p:extLst>
      <p:ext uri="{BB962C8B-B14F-4D97-AF65-F5344CB8AC3E}">
        <p14:creationId xmlns:p14="http://schemas.microsoft.com/office/powerpoint/2010/main" val="25380880"/>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E0513644-6445-274E-0CE8-EAA699FC475F}"/>
            </a:ext>
          </a:extLst>
        </p:cNvPr>
        <p:cNvGrpSpPr/>
        <p:nvPr/>
      </p:nvGrpSpPr>
      <p:grpSpPr>
        <a:xfrm>
          <a:off x="0" y="0"/>
          <a:ext cx="0" cy="0"/>
          <a:chOff x="0" y="0"/>
          <a:chExt cx="0" cy="0"/>
        </a:xfrm>
      </p:grpSpPr>
      <p:sp useBgFill="1">
        <p:nvSpPr>
          <p:cNvPr id="5132" name="Rectangle 5134">
            <a:extLst>
              <a:ext uri="{FF2B5EF4-FFF2-40B4-BE49-F238E27FC236}">
                <a16:creationId xmlns:a16="http://schemas.microsoft.com/office/drawing/2014/main" xmlns="" id="{97181AE4-846C-7238-6680-A81C92B6DA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7" name="Rectangle 5136">
            <a:extLst>
              <a:ext uri="{FF2B5EF4-FFF2-40B4-BE49-F238E27FC236}">
                <a16:creationId xmlns:a16="http://schemas.microsoft.com/office/drawing/2014/main" xmlns="" id="{C8CEB220-D11D-DA28-6563-01E61A43C1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87227" y="0"/>
            <a:ext cx="456773" cy="6858000"/>
          </a:xfrm>
          <a:prstGeom prst="rect">
            <a:avLst/>
          </a:prstGeom>
          <a:gradFill>
            <a:gsLst>
              <a:gs pos="0">
                <a:schemeClr val="accent1"/>
              </a:gs>
              <a:gs pos="78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9" name="Rectangle 5138">
            <a:extLst>
              <a:ext uri="{FF2B5EF4-FFF2-40B4-BE49-F238E27FC236}">
                <a16:creationId xmlns:a16="http://schemas.microsoft.com/office/drawing/2014/main" xmlns="" id="{AA14A076-FFB0-5056-6C84-A356127978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87227" y="2270000"/>
            <a:ext cx="456773" cy="4588000"/>
          </a:xfrm>
          <a:prstGeom prst="rect">
            <a:avLst/>
          </a:prstGeom>
          <a:gradFill>
            <a:gsLst>
              <a:gs pos="0">
                <a:srgbClr val="000000">
                  <a:alpha val="63000"/>
                </a:srgbClr>
              </a:gs>
              <a:gs pos="100000">
                <a:schemeClr val="accent1">
                  <a:lumMod val="7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Card Lago Sul">
            <a:extLst>
              <a:ext uri="{FF2B5EF4-FFF2-40B4-BE49-F238E27FC236}">
                <a16:creationId xmlns:a16="http://schemas.microsoft.com/office/drawing/2014/main" xmlns="" id="{3A0C03F8-C1F1-ED80-17AD-0FCC3A188EAA}"/>
              </a:ext>
            </a:extLst>
          </p:cNvPr>
          <p:cNvSpPr/>
          <p:nvPr/>
        </p:nvSpPr>
        <p:spPr>
          <a:xfrm>
            <a:off x="4575200" y="784214"/>
            <a:ext cx="2350000" cy="980000"/>
          </a:xfrm>
          <a:prstGeom prst="roundRect">
            <a:avLst>
              <a:gd name="adj" fmla="val 7000"/>
            </a:avLst>
          </a:prstGeom>
          <a:solidFill>
            <a:srgbClr val="1F497D"/>
          </a:solidFill>
          <a:ln>
            <a:noFill/>
          </a:ln>
        </p:spPr>
        <p:txBody>
          <a:bodyPr lIns="128520" tIns="45720" rIns="91440" bIns="45720" rtlCol="0" anchor="ctr"/>
          <a:lstStyle/>
          <a:p>
            <a:r>
              <a:rPr lang="pt-BR" b="1" spc="120">
                <a:solidFill>
                  <a:srgbClr val="9DC3E6"/>
                </a:solidFill>
              </a:rPr>
              <a:t>RENDA MÉDIA</a:t>
            </a:r>
            <a:endParaRPr lang="pt-BR" b="1" spc="120">
              <a:solidFill>
                <a:srgbClr val="9DC3E6"/>
              </a:solidFill>
              <a:ea typeface="Calibri"/>
              <a:cs typeface="Calibri"/>
            </a:endParaRPr>
          </a:p>
        </p:txBody>
      </p:sp>
      <p:sp>
        <p:nvSpPr>
          <p:cNvPr id="41" name="Card Media">
            <a:extLst>
              <a:ext uri="{FF2B5EF4-FFF2-40B4-BE49-F238E27FC236}">
                <a16:creationId xmlns:a16="http://schemas.microsoft.com/office/drawing/2014/main" xmlns="" id="{CD476A03-A3F9-4C76-5601-CCACF6FE93F8}"/>
              </a:ext>
            </a:extLst>
          </p:cNvPr>
          <p:cNvSpPr/>
          <p:nvPr/>
        </p:nvSpPr>
        <p:spPr>
          <a:xfrm>
            <a:off x="4575200" y="2757013"/>
            <a:ext cx="2350000" cy="980000"/>
          </a:xfrm>
          <a:prstGeom prst="roundRect">
            <a:avLst>
              <a:gd name="adj" fmla="val 7000"/>
            </a:avLst>
          </a:prstGeom>
          <a:solidFill>
            <a:srgbClr val="4F81BD"/>
          </a:solidFill>
          <a:ln>
            <a:noFill/>
          </a:ln>
        </p:spPr>
        <p:txBody>
          <a:bodyPr lIns="128520" tIns="45720" rIns="91440" bIns="45720" rtlCol="0" anchor="ctr"/>
          <a:lstStyle/>
          <a:p>
            <a:r>
              <a:rPr lang="pt-BR" b="1" spc="120">
                <a:solidFill>
                  <a:srgbClr val="DBE5F1"/>
                </a:solidFill>
              </a:rPr>
              <a:t>ENSINO SUPERIOR COMPLETO</a:t>
            </a:r>
            <a:endParaRPr lang="pt-BR"/>
          </a:p>
        </p:txBody>
      </p:sp>
      <p:sp>
        <p:nvSpPr>
          <p:cNvPr id="42" name="Card SCIA">
            <a:extLst>
              <a:ext uri="{FF2B5EF4-FFF2-40B4-BE49-F238E27FC236}">
                <a16:creationId xmlns:a16="http://schemas.microsoft.com/office/drawing/2014/main" xmlns="" id="{A3B37210-2B96-9EE7-6869-5CC0CAB1A6DB}"/>
              </a:ext>
            </a:extLst>
          </p:cNvPr>
          <p:cNvSpPr/>
          <p:nvPr/>
        </p:nvSpPr>
        <p:spPr>
          <a:xfrm>
            <a:off x="4575200" y="4998328"/>
            <a:ext cx="2350000" cy="980000"/>
          </a:xfrm>
          <a:prstGeom prst="roundRect">
            <a:avLst>
              <a:gd name="adj" fmla="val 7000"/>
            </a:avLst>
          </a:prstGeom>
          <a:solidFill>
            <a:srgbClr val="C6D9F1"/>
          </a:solidFill>
          <a:ln>
            <a:noFill/>
          </a:ln>
        </p:spPr>
        <p:txBody>
          <a:bodyPr lIns="128520" tIns="45720" rIns="91440" bIns="45720" rtlCol="0" anchor="ctr"/>
          <a:lstStyle/>
          <a:p>
            <a:r>
              <a:rPr lang="pt-BR" b="1" spc="120">
                <a:solidFill>
                  <a:srgbClr val="4F81BD"/>
                </a:solidFill>
              </a:rPr>
              <a:t> PLANO DE SAÚDE</a:t>
            </a:r>
            <a:endParaRPr lang="pt-BR"/>
          </a:p>
        </p:txBody>
      </p:sp>
      <p:pic>
        <p:nvPicPr>
          <p:cNvPr id="5" name="Imagem 4">
            <a:extLst>
              <a:ext uri="{FF2B5EF4-FFF2-40B4-BE49-F238E27FC236}">
                <a16:creationId xmlns:a16="http://schemas.microsoft.com/office/drawing/2014/main" xmlns="" id="{6E960B94-2333-518E-F2E1-744C7C58C545}"/>
              </a:ext>
            </a:extLst>
          </p:cNvPr>
          <p:cNvPicPr>
            <a:picLocks noChangeAspect="1"/>
          </p:cNvPicPr>
          <p:nvPr/>
        </p:nvPicPr>
        <p:blipFill>
          <a:blip r:embed="rId3"/>
          <a:stretch>
            <a:fillRect/>
          </a:stretch>
        </p:blipFill>
        <p:spPr>
          <a:xfrm>
            <a:off x="401637" y="2401434"/>
            <a:ext cx="2984954" cy="2062389"/>
          </a:xfrm>
          <a:prstGeom prst="rect">
            <a:avLst/>
          </a:prstGeom>
        </p:spPr>
      </p:pic>
      <p:pic>
        <p:nvPicPr>
          <p:cNvPr id="7" name="Imagem 6">
            <a:extLst>
              <a:ext uri="{FF2B5EF4-FFF2-40B4-BE49-F238E27FC236}">
                <a16:creationId xmlns:a16="http://schemas.microsoft.com/office/drawing/2014/main" xmlns="" id="{A2BF2D01-CB91-2A8B-A886-491D86CA98CC}"/>
              </a:ext>
            </a:extLst>
          </p:cNvPr>
          <p:cNvPicPr>
            <a:picLocks noChangeAspect="1"/>
          </p:cNvPicPr>
          <p:nvPr/>
        </p:nvPicPr>
        <p:blipFill>
          <a:blip r:embed="rId4"/>
          <a:srcRect t="1543" b="1544"/>
          <a:stretch>
            <a:fillRect/>
          </a:stretch>
        </p:blipFill>
        <p:spPr>
          <a:xfrm>
            <a:off x="406854" y="4701720"/>
            <a:ext cx="3039837" cy="2012044"/>
          </a:xfrm>
          <a:prstGeom prst="rect">
            <a:avLst/>
          </a:prstGeom>
        </p:spPr>
      </p:pic>
      <p:pic>
        <p:nvPicPr>
          <p:cNvPr id="8" name="Imagem 7">
            <a:extLst>
              <a:ext uri="{FF2B5EF4-FFF2-40B4-BE49-F238E27FC236}">
                <a16:creationId xmlns:a16="http://schemas.microsoft.com/office/drawing/2014/main" xmlns="" id="{B1DDBE6D-B349-3DA3-52C9-826168E60730}"/>
              </a:ext>
            </a:extLst>
          </p:cNvPr>
          <p:cNvPicPr>
            <a:picLocks noChangeAspect="1"/>
          </p:cNvPicPr>
          <p:nvPr/>
        </p:nvPicPr>
        <p:blipFill>
          <a:blip r:embed="rId5"/>
          <a:stretch>
            <a:fillRect/>
          </a:stretch>
        </p:blipFill>
        <p:spPr>
          <a:xfrm>
            <a:off x="401864" y="236310"/>
            <a:ext cx="3042559" cy="2081893"/>
          </a:xfrm>
          <a:prstGeom prst="rect">
            <a:avLst/>
          </a:prstGeom>
        </p:spPr>
      </p:pic>
    </p:spTree>
    <p:extLst>
      <p:ext uri="{BB962C8B-B14F-4D97-AF65-F5344CB8AC3E}">
        <p14:creationId xmlns:p14="http://schemas.microsoft.com/office/powerpoint/2010/main" val="25271426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P spid="4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BCDE8DEF-5C9B-D65E-E4A5-580145A27735}"/>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xmlns="" id="{67BC87F4-93DE-EE09-5493-06E89C0B1D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CB38932E-5418-8815-4ABB-28C2FEDB9B35}"/>
              </a:ext>
            </a:extLst>
          </p:cNvPr>
          <p:cNvSpPr>
            <a:spLocks noGrp="1"/>
          </p:cNvSpPr>
          <p:nvPr>
            <p:ph type="title"/>
          </p:nvPr>
        </p:nvSpPr>
        <p:spPr>
          <a:xfrm>
            <a:off x="852297" y="502020"/>
            <a:ext cx="3992787" cy="1642970"/>
          </a:xfrm>
        </p:spPr>
        <p:txBody>
          <a:bodyPr anchor="b">
            <a:normAutofit/>
          </a:bodyPr>
          <a:lstStyle/>
          <a:p>
            <a:pPr algn="l"/>
            <a:r>
              <a:rPr lang="pt-BR" sz="3000" b="1">
                <a:solidFill>
                  <a:schemeClr val="tx2">
                    <a:lumMod val="50000"/>
                  </a:schemeClr>
                </a:solidFill>
              </a:rPr>
              <a:t>Equidade </a:t>
            </a:r>
            <a:br>
              <a:rPr lang="pt-BR" sz="3000" b="1">
                <a:solidFill>
                  <a:schemeClr val="tx2">
                    <a:lumMod val="50000"/>
                  </a:schemeClr>
                </a:solidFill>
              </a:rPr>
            </a:br>
            <a:r>
              <a:rPr lang="pt-BR" sz="3000" b="1">
                <a:solidFill>
                  <a:schemeClr val="tx2">
                    <a:lumMod val="50000"/>
                  </a:schemeClr>
                </a:solidFill>
              </a:rPr>
              <a:t>em políticas públicas</a:t>
            </a:r>
          </a:p>
        </p:txBody>
      </p:sp>
      <p:sp>
        <p:nvSpPr>
          <p:cNvPr id="3" name="Espaço Reservado para Conteúdo 2">
            <a:extLst>
              <a:ext uri="{FF2B5EF4-FFF2-40B4-BE49-F238E27FC236}">
                <a16:creationId xmlns:a16="http://schemas.microsoft.com/office/drawing/2014/main" xmlns="" id="{EF16DD67-9067-85AE-9092-4AB08AA656FB}"/>
              </a:ext>
            </a:extLst>
          </p:cNvPr>
          <p:cNvSpPr>
            <a:spLocks noGrp="1"/>
          </p:cNvSpPr>
          <p:nvPr>
            <p:ph idx="1"/>
          </p:nvPr>
        </p:nvSpPr>
        <p:spPr>
          <a:xfrm>
            <a:off x="858692" y="2405894"/>
            <a:ext cx="3986392" cy="3535083"/>
          </a:xfrm>
        </p:spPr>
        <p:txBody>
          <a:bodyPr anchor="t">
            <a:normAutofit/>
          </a:bodyPr>
          <a:lstStyle/>
          <a:p>
            <a:pPr marL="0" indent="0">
              <a:buNone/>
            </a:pPr>
            <a:r>
              <a:rPr lang="pt-BR" sz="2400"/>
              <a:t>Justiça na distribuição de recursos e benefícios de acordo com as diferentes necessidades dos grupos sociais, em contraste com a mera igualdade formal (ALENCAR et al., 2025; GOODEN, 2023).  </a:t>
            </a:r>
          </a:p>
        </p:txBody>
      </p:sp>
      <p:sp>
        <p:nvSpPr>
          <p:cNvPr id="30" name="Rectangle 29">
            <a:extLst>
              <a:ext uri="{FF2B5EF4-FFF2-40B4-BE49-F238E27FC236}">
                <a16:creationId xmlns:a16="http://schemas.microsoft.com/office/drawing/2014/main" xmlns="" id="{BCFE1528-12A7-237E-C781-71668CCC1C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xmlns="" id="{3102FD8E-409C-5190-5961-7E77C6808F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xmlns="" id="{43E418F3-C971-B593-6E28-E0D6F50C67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xmlns="" id="{B7CB1676-1EFF-8797-961B-A32E4C52E9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9" descr="Caneta colocada na parte superior de uma linha de assinatura">
            <a:extLst>
              <a:ext uri="{FF2B5EF4-FFF2-40B4-BE49-F238E27FC236}">
                <a16:creationId xmlns:a16="http://schemas.microsoft.com/office/drawing/2014/main" xmlns="" id="{69E8BBF0-0228-C085-0D9E-73C3E9DE356E}"/>
              </a:ext>
            </a:extLst>
          </p:cNvPr>
          <p:cNvPicPr>
            <a:picLocks noChangeAspect="1"/>
          </p:cNvPicPr>
          <p:nvPr/>
        </p:nvPicPr>
        <p:blipFill>
          <a:blip r:embed="rId3"/>
          <a:srcRect l="52672" r="2777" b="-2"/>
          <a:stretch>
            <a:fillRect/>
          </a:stretch>
        </p:blipFill>
        <p:spPr>
          <a:xfrm>
            <a:off x="5306975" y="1101663"/>
            <a:ext cx="3127897" cy="4686566"/>
          </a:xfrm>
          <a:prstGeom prst="rect">
            <a:avLst/>
          </a:prstGeom>
        </p:spPr>
      </p:pic>
    </p:spTree>
    <p:extLst>
      <p:ext uri="{BB962C8B-B14F-4D97-AF65-F5344CB8AC3E}">
        <p14:creationId xmlns:p14="http://schemas.microsoft.com/office/powerpoint/2010/main" val="3397510759"/>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title"/>
          </p:nvPr>
        </p:nvSpPr>
        <p:spPr>
          <a:xfrm>
            <a:off x="1037673" y="348865"/>
            <a:ext cx="7288583" cy="1576446"/>
          </a:xfrm>
        </p:spPr>
        <p:txBody>
          <a:bodyPr anchor="ctr">
            <a:normAutofit/>
          </a:bodyPr>
          <a:lstStyle/>
          <a:p>
            <a:r>
              <a:rPr lang="pt-BR" sz="3000" b="1">
                <a:solidFill>
                  <a:srgbClr val="FFFFFF"/>
                </a:solidFill>
              </a:rPr>
              <a:t>Equidade ≠ Igualdade</a:t>
            </a:r>
          </a:p>
        </p:txBody>
      </p:sp>
      <p:graphicFrame>
        <p:nvGraphicFramePr>
          <p:cNvPr id="7" name="Espaço Reservado para Conteúdo 5">
            <a:extLst>
              <a:ext uri="{FF2B5EF4-FFF2-40B4-BE49-F238E27FC236}">
                <a16:creationId xmlns:a16="http://schemas.microsoft.com/office/drawing/2014/main" xmlns="" id="{5FB3DAB2-B962-3994-CBC5-D79FECF78166}"/>
              </a:ext>
            </a:extLst>
          </p:cNvPr>
          <p:cNvGraphicFramePr>
            <a:graphicFrameLocks noGrp="1"/>
          </p:cNvGraphicFramePr>
          <p:nvPr>
            <p:ph idx="1"/>
            <p:extLst>
              <p:ext uri="{D42A27DB-BD31-4B8C-83A1-F6EECF244321}">
                <p14:modId xmlns:p14="http://schemas.microsoft.com/office/powerpoint/2010/main" val="786158172"/>
              </p:ext>
            </p:extLst>
          </p:nvPr>
        </p:nvGraphicFramePr>
        <p:xfrm>
          <a:off x="1041451" y="3140968"/>
          <a:ext cx="7450876" cy="1645920"/>
        </p:xfrm>
        <a:graphic>
          <a:graphicData uri="http://schemas.openxmlformats.org/drawingml/2006/table">
            <a:tbl>
              <a:tblPr/>
              <a:tblGrid>
                <a:gridCol w="3540769">
                  <a:extLst>
                    <a:ext uri="{9D8B030D-6E8A-4147-A177-3AD203B41FA5}">
                      <a16:colId xmlns:a16="http://schemas.microsoft.com/office/drawing/2014/main" xmlns="" val="3708410858"/>
                    </a:ext>
                  </a:extLst>
                </a:gridCol>
                <a:gridCol w="3910107">
                  <a:extLst>
                    <a:ext uri="{9D8B030D-6E8A-4147-A177-3AD203B41FA5}">
                      <a16:colId xmlns:a16="http://schemas.microsoft.com/office/drawing/2014/main" xmlns="" val="1560675445"/>
                    </a:ext>
                  </a:extLst>
                </a:gridCol>
              </a:tblGrid>
              <a:tr h="0">
                <a:tc>
                  <a:txBody>
                    <a:bodyPr/>
                    <a:lstStyle/>
                    <a:p>
                      <a:pPr>
                        <a:buNone/>
                      </a:pPr>
                      <a:r>
                        <a:rPr lang="pt-BR" sz="2400" b="1">
                          <a:solidFill>
                            <a:schemeClr val="bg1"/>
                          </a:solidFill>
                          <a:effectLst/>
                        </a:rPr>
                        <a:t>Igualdade</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accent1"/>
                    </a:solidFill>
                  </a:tcPr>
                </a:tc>
                <a:tc>
                  <a:txBody>
                    <a:bodyPr/>
                    <a:lstStyle/>
                    <a:p>
                      <a:pPr>
                        <a:buNone/>
                      </a:pPr>
                      <a:r>
                        <a:rPr lang="pt-BR" sz="2400" b="1">
                          <a:solidFill>
                            <a:schemeClr val="bg1"/>
                          </a:solidFill>
                          <a:effectLst/>
                        </a:rPr>
                        <a:t>Equidade</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accent1"/>
                    </a:solidFill>
                  </a:tcPr>
                </a:tc>
                <a:extLst>
                  <a:ext uri="{0D108BD9-81ED-4DB2-BD59-A6C34878D82A}">
                    <a16:rowId xmlns:a16="http://schemas.microsoft.com/office/drawing/2014/main" xmlns="" val="1789530181"/>
                  </a:ext>
                </a:extLst>
              </a:tr>
              <a:tr h="0">
                <a:tc>
                  <a:txBody>
                    <a:bodyPr/>
                    <a:lstStyle/>
                    <a:p>
                      <a:pPr>
                        <a:buNone/>
                      </a:pPr>
                      <a:r>
                        <a:rPr lang="pt-BR" sz="2000">
                          <a:effectLst/>
                        </a:rPr>
                        <a:t>Mesmo tratamento</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tc>
                  <a:txBody>
                    <a:bodyPr/>
                    <a:lstStyle/>
                    <a:p>
                      <a:pPr>
                        <a:buNone/>
                      </a:pPr>
                      <a:r>
                        <a:rPr lang="pt-BR" sz="2000">
                          <a:effectLst/>
                        </a:rPr>
                        <a:t>Tratamento segundo necessidades</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extLst>
                  <a:ext uri="{0D108BD9-81ED-4DB2-BD59-A6C34878D82A}">
                    <a16:rowId xmlns:a16="http://schemas.microsoft.com/office/drawing/2014/main" xmlns="" val="3411434820"/>
                  </a:ext>
                </a:extLst>
              </a:tr>
              <a:tr h="0">
                <a:tc>
                  <a:txBody>
                    <a:bodyPr/>
                    <a:lstStyle/>
                    <a:p>
                      <a:pPr>
                        <a:buNone/>
                      </a:pPr>
                      <a:r>
                        <a:rPr lang="pt-BR" sz="2000">
                          <a:effectLst/>
                        </a:rPr>
                        <a:t>Foco na média</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tc>
                  <a:txBody>
                    <a:bodyPr/>
                    <a:lstStyle/>
                    <a:p>
                      <a:pPr>
                        <a:buNone/>
                      </a:pPr>
                      <a:r>
                        <a:rPr lang="pt-BR" sz="2000">
                          <a:effectLst/>
                        </a:rPr>
                        <a:t>Foco nas diferenças</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extLst>
                  <a:ext uri="{0D108BD9-81ED-4DB2-BD59-A6C34878D82A}">
                    <a16:rowId xmlns:a16="http://schemas.microsoft.com/office/drawing/2014/main" xmlns="" val="527526369"/>
                  </a:ext>
                </a:extLst>
              </a:tr>
              <a:tr h="0">
                <a:tc>
                  <a:txBody>
                    <a:bodyPr/>
                    <a:lstStyle/>
                    <a:p>
                      <a:pPr>
                        <a:buNone/>
                      </a:pPr>
                      <a:r>
                        <a:rPr lang="pt-BR" sz="2000">
                          <a:effectLst/>
                        </a:rPr>
                        <a:t>Universalismo</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tc>
                  <a:txBody>
                    <a:bodyPr/>
                    <a:lstStyle/>
                    <a:p>
                      <a:pPr fontAlgn="t">
                        <a:lnSpc>
                          <a:spcPts val="1500"/>
                        </a:lnSpc>
                        <a:buNone/>
                      </a:pPr>
                      <a:r>
                        <a:rPr lang="pt-BR" sz="2000">
                          <a:effectLst/>
                        </a:rPr>
                        <a:t>Justiça distributiva</a:t>
                      </a:r>
                      <a:endParaRPr lang="pt-BR" sz="2000" b="0" i="0">
                        <a:effectLst/>
                        <a:latin typeface="Segoe UI" panose="020B0502040204020203" pitchFamily="34" charset="0"/>
                      </a:endParaRP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extLst>
                  <a:ext uri="{0D108BD9-81ED-4DB2-BD59-A6C34878D82A}">
                    <a16:rowId xmlns:a16="http://schemas.microsoft.com/office/drawing/2014/main" xmlns="" val="3381125099"/>
                  </a:ext>
                </a:extLst>
              </a:tr>
            </a:tbl>
          </a:graphicData>
        </a:graphic>
      </p:graphicFrame>
    </p:spTree>
    <p:extLst>
      <p:ext uri="{BB962C8B-B14F-4D97-AF65-F5344CB8AC3E}">
        <p14:creationId xmlns:p14="http://schemas.microsoft.com/office/powerpoint/2010/main" val="2138271874"/>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12230D36C048DA42B5B597D7A7006077" ma:contentTypeVersion="17" ma:contentTypeDescription="Crie um novo documento." ma:contentTypeScope="" ma:versionID="2b77902f318c931e5631018bf9817abb">
  <xsd:schema xmlns:xsd="http://www.w3.org/2001/XMLSchema" xmlns:xs="http://www.w3.org/2001/XMLSchema" xmlns:p="http://schemas.microsoft.com/office/2006/metadata/properties" xmlns:ns2="ee1fe255-0615-48a1-ba91-393d348c971f" xmlns:ns3="054ebd02-de20-4f3d-bcfc-d74775f94674" targetNamespace="http://schemas.microsoft.com/office/2006/metadata/properties" ma:root="true" ma:fieldsID="eac2c798558cf38cce49821b33d31573" ns2:_="" ns3:_="">
    <xsd:import namespace="ee1fe255-0615-48a1-ba91-393d348c971f"/>
    <xsd:import namespace="054ebd02-de20-4f3d-bcfc-d74775f94674"/>
    <xsd:element name="properties">
      <xsd:complexType>
        <xsd:sequence>
          <xsd:element name="documentManagement">
            <xsd:complexType>
              <xsd:all>
                <xsd:element ref="ns2:MigrationSourceID"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BillingMetadata" minOccurs="0"/>
                <xsd:element ref="ns3:MediaServiceLocation" minOccurs="0"/>
                <xsd:element ref="ns3:Nome_x0020_completo"/>
                <xsd:element ref="ns3:Link_x0020_do_x0020_Curr_x00ed_culo_x0020_Lattes" minOccurs="0"/>
                <xsd:element ref="ns3:Link_x0020_da_x0020_publica_x00e7__x00e3_o_x0020_do_x0020_TCC_x0020_no_x0020_Reposit_x00f3_rio_x0020_da_x0020_Enap"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1fe255-0615-48a1-ba91-393d348c971f" elementFormDefault="qualified">
    <xsd:import namespace="http://schemas.microsoft.com/office/2006/documentManagement/types"/>
    <xsd:import namespace="http://schemas.microsoft.com/office/infopath/2007/PartnerControls"/>
    <xsd:element name="MigrationSourceID" ma:index="8" nillable="true" ma:displayName="MigrationSourceID" ma:internalName="MigrationSourceID" ma:readOnly="true">
      <xsd:simpleType>
        <xsd:restriction base="dms:Text"/>
      </xsd:simpleType>
    </xsd:element>
    <xsd:element name="TaxCatchAll" ma:index="18" nillable="true" ma:displayName="Taxonomy Catch All Column" ma:hidden="true" ma:list="{5e75a7cf-954a-478a-8da0-7542fd2a84f0}" ma:internalName="TaxCatchAll" ma:showField="CatchAllData" ma:web="ee1fe255-0615-48a1-ba91-393d348c971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54ebd02-de20-4f3d-bcfc-d74775f94674"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Marcações de imagem" ma:readOnly="false" ma:fieldId="{5cf76f15-5ced-4ddc-b409-7134ff3c332f}" ma:taxonomyMulti="true" ma:sspId="db2b1072-0813-4abd-a7c6-700b29b2f1d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element name="Nome_x0020_completo" ma:index="22" ma:displayName="Nome completo" ma:internalName="Nome_x0020_completo">
      <xsd:simpleType>
        <xsd:restriction base="dms:Text">
          <xsd:maxLength value="255"/>
        </xsd:restriction>
      </xsd:simpleType>
    </xsd:element>
    <xsd:element name="Link_x0020_do_x0020_Curr_x00ed_culo_x0020_Lattes" ma:index="23" nillable="true" ma:displayName="Link do Currículo Lattes" ma:internalName="Link_x0020_do_x0020_Curr_x00ed_culo_x0020_Lattes">
      <xsd:simpleType>
        <xsd:restriction base="dms:Text"/>
      </xsd:simpleType>
    </xsd:element>
    <xsd:element name="Link_x0020_da_x0020_publica_x00e7__x00e3_o_x0020_do_x0020_TCC_x0020_no_x0020_Reposit_x00f3_rio_x0020_da_x0020_Enap" ma:index="24" nillable="true" ma:displayName="Link da publicação do TCC no Repositório da Enap" ma:internalName="Link_x0020_da_x0020_publica_x00e7__x00e3_o_x0020_do_x0020_TCC_x0020_no_x0020_Reposit_x00f3_rio_x0020_da_x0020_Enap">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ink_x0020_do_x0020_Curr_x00ed_culo_x0020_Lattes xmlns="054ebd02-de20-4f3d-bcfc-d74775f94674" xsi:nil="true"/>
    <lcf76f155ced4ddcb4097134ff3c332f xmlns="054ebd02-de20-4f3d-bcfc-d74775f94674">
      <Terms xmlns="http://schemas.microsoft.com/office/infopath/2007/PartnerControls"/>
    </lcf76f155ced4ddcb4097134ff3c332f>
    <Link_x0020_da_x0020_publica_x00e7__x00e3_o_x0020_do_x0020_TCC_x0020_no_x0020_Reposit_x00f3_rio_x0020_da_x0020_Enap xmlns="054ebd02-de20-4f3d-bcfc-d74775f94674" xsi:nil="true"/>
    <TaxCatchAll xmlns="ee1fe255-0615-48a1-ba91-393d348c971f" xsi:nil="true"/>
    <Nome_x0020_completo xmlns="054ebd02-de20-4f3d-bcfc-d74775f94674"/>
  </documentManagement>
</p:properties>
</file>

<file path=customXml/itemProps1.xml><?xml version="1.0" encoding="utf-8"?>
<ds:datastoreItem xmlns:ds="http://schemas.openxmlformats.org/officeDocument/2006/customXml" ds:itemID="{A8CE2749-5EE9-4702-9FB8-91BB914AAFD1}"/>
</file>

<file path=customXml/itemProps2.xml><?xml version="1.0" encoding="utf-8"?>
<ds:datastoreItem xmlns:ds="http://schemas.openxmlformats.org/officeDocument/2006/customXml" ds:itemID="{D61E96A7-D4AA-404A-B1B2-0491B450CE84}"/>
</file>

<file path=customXml/itemProps3.xml><?xml version="1.0" encoding="utf-8"?>
<ds:datastoreItem xmlns:ds="http://schemas.openxmlformats.org/officeDocument/2006/customXml" ds:itemID="{8FAE8F54-3D3D-4989-BEFC-A084426804FA}"/>
</file>

<file path=docProps/app.xml><?xml version="1.0" encoding="utf-8"?>
<Properties xmlns="http://schemas.openxmlformats.org/officeDocument/2006/extended-properties" xmlns:vt="http://schemas.openxmlformats.org/officeDocument/2006/docPropsVTypes">
  <Template>Elemental</Template>
  <TotalTime>13</TotalTime>
  <Words>1531</Words>
  <Application>Microsoft Office PowerPoint</Application>
  <PresentationFormat>Apresentação na tela (4:3)</PresentationFormat>
  <Paragraphs>164</Paragraphs>
  <Slides>31</Slides>
  <Notes>31</Notes>
  <HiddenSlides>0</HiddenSlides>
  <MMClips>2</MMClips>
  <ScaleCrop>false</ScaleCrop>
  <HeadingPairs>
    <vt:vector size="4" baseType="variant">
      <vt:variant>
        <vt:lpstr>Tema</vt:lpstr>
      </vt:variant>
      <vt:variant>
        <vt:i4>1</vt:i4>
      </vt:variant>
      <vt:variant>
        <vt:lpstr>Títulos de slides</vt:lpstr>
      </vt:variant>
      <vt:variant>
        <vt:i4>31</vt:i4>
      </vt:variant>
    </vt:vector>
  </HeadingPairs>
  <TitlesOfParts>
    <vt:vector size="32" baseType="lpstr">
      <vt:lpstr>Tema do Office</vt:lpstr>
      <vt:lpstr>Uso de dados desagregados no controle externo: contribuições dos Tribunais de Contas para avaliação de equidade em políticas públicas</vt:lpstr>
      <vt:lpstr>Metodologia de pesquisa</vt:lpstr>
      <vt:lpstr>O que são dados desagregados?</vt:lpstr>
      <vt:lpstr>Renda média do trabalhador no Distrito Federal</vt:lpstr>
      <vt:lpstr>Renda média da mulher no Distrito Federal</vt:lpstr>
      <vt:lpstr>Renda média das mulheres por Região Administrativa</vt:lpstr>
      <vt:lpstr>Apresentação do PowerPoint</vt:lpstr>
      <vt:lpstr>Equidade  em políticas públicas</vt:lpstr>
      <vt:lpstr>Equidade ≠ Igualdade</vt:lpstr>
      <vt:lpstr>Equidade para avaliação das ações governamentais</vt:lpstr>
      <vt:lpstr>Deslocamento de enfoque </vt:lpstr>
      <vt:lpstr> Tribunais de Contas e  avaliação de ações, programas e políticas públicas</vt:lpstr>
      <vt:lpstr>Apresentação do PowerPoint</vt:lpstr>
      <vt:lpstr>Seleção de auditorias</vt:lpstr>
      <vt:lpstr>TCU – Auditoria no Programa Bolsa Família  DADOS UTILIZADOS</vt:lpstr>
      <vt:lpstr>TCU – Auditoria no Programa Bolsa Família</vt:lpstr>
      <vt:lpstr>TCU – Auditoria no Programa Bolsa Família</vt:lpstr>
      <vt:lpstr>TCU – Auditoria no Programa Bolsa Família</vt:lpstr>
      <vt:lpstr>TCU – Auditoria no Programa Bolsa Família</vt:lpstr>
      <vt:lpstr>TCU – Auditoria no Programa Bolsa Família</vt:lpstr>
      <vt:lpstr>TCU – Auditoria no Programa Bolsa Família</vt:lpstr>
      <vt:lpstr>TCU – Auditoria no Programa Bolsa Família</vt:lpstr>
      <vt:lpstr>TCU – Auditoria no Programa Bolsa Família</vt:lpstr>
      <vt:lpstr>TCE/SP – Auditoria na rede pública de ensino  DADOS UTILIZADOS</vt:lpstr>
      <vt:lpstr>TCE/SP – Auditoria na rede pública de ensino</vt:lpstr>
      <vt:lpstr>TCE/SP – Auditoria na rede pública de ensino</vt:lpstr>
      <vt:lpstr>TCE/SP – Auditoria na rede pública de ensino</vt:lpstr>
      <vt:lpstr>TCE/SP – Auditoria na rede pública de ensino</vt:lpstr>
      <vt:lpstr>TCE/SP – Auditoria na rede pública de ensino</vt:lpstr>
      <vt:lpstr>Principais obstáculos</vt:lpstr>
      <vt:lpstr>Obrigada!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Uso de dados desagregados no controle externo: contribuições dos Tribunais de Contas para a avaliação da equidade em políticas públicas</dc:title>
  <dc:creator>Maria</dc:creator>
  <cp:lastModifiedBy>Maria do Carmo</cp:lastModifiedBy>
  <cp:revision>5</cp:revision>
  <dcterms:created xsi:type="dcterms:W3CDTF">2026-06-30T23:03:17Z</dcterms:created>
  <dcterms:modified xsi:type="dcterms:W3CDTF">2026-07-04T17:40:58Z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0x01010012230D36C048DA42B5B597D7A7006077</vt:lpwstr>
  </property>
</Properties>
</file>