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custom-properties" Target="docProps/custom.xml"/><Relationship Id="rId2" Type="http://schemas.openxmlformats.org/officeDocument/2006/relationships/officeDocument" Target="ppt/presentation.xml"/><Relationship Id="rId1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10287000" cx="18288000"/>
  <p:notesSz cx="6858000" cy="9144000"/>
  <p:embeddedFontLst>
    <p:embeddedFont>
      <p:font typeface="Montserrat"/>
      <p:bold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2" roundtripDataSignature="AMtx7mjvgdhTQv4plQVhJ0+jIhKHDYUxT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8" Type="http://schemas.openxmlformats.org/officeDocument/2006/relationships/slide" Target="slides/slide3.xml"/><Relationship Id="rId21" Type="http://schemas.openxmlformats.org/officeDocument/2006/relationships/font" Target="fonts/Montserrat-boldItalic.fntdata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7" Type="http://schemas.openxmlformats.org/officeDocument/2006/relationships/slide" Target="slides/slide2.xml"/><Relationship Id="rId25" Type="http://schemas.openxmlformats.org/officeDocument/2006/relationships/customXml" Target="../customXml/item3.xml"/><Relationship Id="rId20" Type="http://schemas.openxmlformats.org/officeDocument/2006/relationships/font" Target="fonts/Montserrat-bold.fntdata"/><Relationship Id="rId2" Type="http://schemas.openxmlformats.org/officeDocument/2006/relationships/viewProps" Target="viewProps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24" Type="http://schemas.openxmlformats.org/officeDocument/2006/relationships/customXml" Target="../customXml/item2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23" Type="http://schemas.openxmlformats.org/officeDocument/2006/relationships/customXml" Target="../customXml/item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22" Type="http://customschemas.google.com/relationships/presentationmetadata" Target="meta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Bom dia a todas as pessoas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Meu nome é Karina Vieira, sou doutoranda em Políticas Públicas pela ENAP e Analista em Ciência e Tecnologia no MCTI. Hoje vou apresentar meu anteprojeto de pesquisa, que busca compreender como políticas de inclusão de mulheres negras em Ciência, Tecnologia, Engenharia e Matemática se institucionalizam no âmbito do Sistema Nacional de Ciência, Tecnologia e Inovação.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/>
              <a:t>Além do tema em si, apresentarei também uma proposta metodológica para a construção do corpus documental da pesquisa.</a:t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f083c4a437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A investigação será desenvolvida em sete etapas.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/>
              <a:t>Ela começa pelo levantamento documental.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/>
              <a:t>Depois vem a construção do Banco de Evidências.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/>
              <a:t>Em seguida o estado da arte.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/>
              <a:t>A definição do corpus documental.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/>
              <a:t>As entrevistas.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/>
              <a:t>A triangulação das informações.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/>
              <a:t>E finalmente a análise das capacidades estatais.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Transição: "Gostaria de destacar especialmente o Banco de Evidências."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g3f083c4a437_0_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O Banco de Evidências não é o objeto da pesquisa. Ele é uma estratégia metodológica.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Minha proposta é construir um repositório estruturado que permita organizar, qualificar e rastrear todas as evidências utilizadas na pesquisa.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Ele reúne normas, programas, documentos institucionais, relatórios, literatura especializada e, posteriormente, as evidências empíricas.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Esse banco servirá como base para a construção do corpus documental.</a:t>
            </a:r>
            <a:endParaRPr/>
          </a:p>
        </p:txBody>
      </p:sp>
      <p:sp>
        <p:nvSpPr>
          <p:cNvPr id="211" name="Google Shape;21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f0ab06a8ed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 Banco de Evidências é o principal instrumento metodológico da pesquisa. Ele integra três conjuntos de evidências: evidências institucionais, que incluem normas, programas e estruturas de governança; literatura especializada, utilizada para construção do estado da arte; e evidências empíricas, que serão incorporadas ao longo da pesquisa. À direita apresento um exemplo da sistematização das evidências institucionais, e atualmente o banco reúne aproximadamente 100 registros.</a:t>
            </a:r>
            <a:endParaRPr/>
          </a:p>
        </p:txBody>
      </p:sp>
      <p:sp>
        <p:nvSpPr>
          <p:cNvPr id="222" name="Google Shape;222;g3f0ab06a8ed_0_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Espero que a pesquisa contribua em quatro dimensões.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/>
              <a:t>Na dimensão acadêmica, compreender melhor a institucionalização das políticas de inclusão.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/>
              <a:t>Na institucional, subsidiar reflexões sobre o fortalecimento da governança das políticas de CT&amp;I.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/>
              <a:t>Na metodológica, propor uma estratégia de construção do corpus documental baseada em um Banco de Evidências.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/>
              <a:t>E, por fim, contribuir para o fortalecimento da institucionalização de políticas voltadas à inclusão de mulheres negras em STEM.</a:t>
            </a:r>
            <a:endParaRPr/>
          </a:p>
        </p:txBody>
      </p:sp>
      <p:sp>
        <p:nvSpPr>
          <p:cNvPr id="236" name="Google Shape;23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f0dac6aaa0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Era isso. Muito obrigada pela atenção.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Fico muito feliz em receber perguntas, críticas e sugestões, especialmente por se tratar de um anteprojeto que ainda está em construção.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g3f0dac6aaa0_0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0ab06a8e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Vou organizar a apresentação em seis partes.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Primeiro apresento o contexto do problema; depois a pergunta de pesquisa; em seguida os objetivos; a estratégia metodológica; o Banco de Evidências, que é uma das inovações metodológicas da pesquisa; e, por fim, as contribuições esperadas.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/>
              <a:t>Transição: Então começo explicando por que essa pesquisa surgiu.</a:t>
            </a:r>
            <a:endParaRPr/>
          </a:p>
        </p:txBody>
      </p:sp>
      <p:sp>
        <p:nvSpPr>
          <p:cNvPr id="92" name="Google Shape;92;g3f0ab06a8ed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Nos últimos anos observamos uma ampliação importante das iniciativas voltadas à inclusão de mulheres na ciência.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Mais recentemente, essas iniciativas passaram também a incorporar o recorte racial.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Ao mesmo tempo, mulheres negras representam cerca de 28% da população brasileira e continuam sub-representadas nas áreas STEM</a:t>
            </a:r>
            <a:r>
              <a:rPr lang="en-US">
                <a:solidFill>
                  <a:srgbClr val="980000"/>
                </a:solidFill>
              </a:rPr>
              <a:t> (explicar acrônimo) </a:t>
            </a:r>
            <a:r>
              <a:rPr lang="en-US"/>
              <a:t>e nos espaços de liderança científica. Então a questão que começou a me inquietar foi justamente essa: </a:t>
            </a:r>
            <a:r>
              <a:rPr b="1" lang="en-US"/>
              <a:t>o desafio hoje talvez já não seja criar novas iniciativas, mas compreender como elas deixam de ser ações isoladas e passam a constituir políticas públicas permanentes.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Pausa: A partir daí nasceu a pesquisa.</a:t>
            </a:r>
            <a:endParaRPr/>
          </a:p>
        </p:txBody>
      </p:sp>
      <p:sp>
        <p:nvSpPr>
          <p:cNvPr id="102" name="Google Shape;10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A pesquisa parte da constatação de que o cenário mudou.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Hoje existem programas, editais, chamadas públicas e instrumentos diversos voltados à inclusão.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Aqui eu apresento apenas alguns exemplos recentes.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Essas iniciativas mostram que a agenda existe.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Mas elas também levantam uma nova questão:   como garantir continuidade, coordenação e institucionalização?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f083c4a437_0_3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Existem programas. Existem normas. Existem editais.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Mas a minha pergunta não é se eles existem.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Minha pergunta é: isso é suficiente para institucionalizar essa agenda?"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endParaRPr/>
          </a:p>
        </p:txBody>
      </p:sp>
      <p:sp>
        <p:nvSpPr>
          <p:cNvPr id="139" name="Google Shape;139;g3f083c4a437_0_33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A pergunta central da pesquisa é: Como essas iniciativas deixam de ser ações isoladas e se institucionalizam como políticas públicas?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Para responder essa pergunta, pretendo analisar o fenômeno a partir de três lentes teórico-analíticas.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f083c4a437_0_2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A literatura já explica bastante sobre desigualdades em STEM e políticas de inclusão.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Mas ainda sabemos pouco sobre três aspectos: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/>
              <a:t>como essas iniciativas se institucionalizam;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/>
              <a:t>quais capacidades estatais sustentam sua continuidade;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/>
              <a:t>e como analisar esse processo de forma sistemática.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É justamente nessa lacuna que a pesquisa pretende contribuir.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g3f083c4a437_0_23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f0ab06a8ed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Por isso a pesquisa articula três perspectivas complementares: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/>
              <a:t>A institucionalização permitirá analisar como iniciativas de inclusão deixam de ser ações isoladas e se consolidam como políticas públicas. 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/>
              <a:t>A governança ajudará a compreender como os diferentes atores e instituições se articulam e coordenam essas políticas. 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/>
              <a:t>Já as capacidades estatais permitirão identificar quais recursos, competências e arranjos institucionais sustentam sua implementação e continuidade ao longo do tempo.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Em conjunto, essas três perspectivas permitirão compreender como se dá o processo de institucionalização das políticas de inclusão de mulheres negras em STEM.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g3f0ab06a8ed_0_5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O </a:t>
            </a:r>
            <a:r>
              <a:rPr b="1" lang="en-US"/>
              <a:t>objetivo geral</a:t>
            </a:r>
            <a:r>
              <a:rPr lang="en-US"/>
              <a:t> é analisar como governança e capacidades estatais influenciam esse processo de institucionalização.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Os </a:t>
            </a:r>
            <a:r>
              <a:rPr b="1" lang="en-US"/>
              <a:t>objetivos específicos</a:t>
            </a:r>
            <a:r>
              <a:rPr lang="en-US"/>
              <a:t> procuram decompor essa análise em etapas.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Primeiro identificar instrumentos.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Depois compreender mecanismos de governança.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Mapear capacidades.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Examinar evidências de institucionalização.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Analisar limites.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E, ao final, propor recomendações.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image" Target="../media/image9.png"/><Relationship Id="rId5" Type="http://schemas.openxmlformats.org/officeDocument/2006/relationships/image" Target="../media/image2.png"/><Relationship Id="rId6" Type="http://schemas.openxmlformats.org/officeDocument/2006/relationships/image" Target="../media/image13.png"/><Relationship Id="rId7" Type="http://schemas.openxmlformats.org/officeDocument/2006/relationships/image" Target="../media/image8.png"/><Relationship Id="rId8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quero que ela fique como marca d'agua e fundo lilás (de acordo com o padrão dos slides)]" id="84" name="Google Shape;84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2175" y="-319425"/>
            <a:ext cx="19083124" cy="10606425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2094975" y="2351850"/>
            <a:ext cx="14679000" cy="4370700"/>
          </a:xfrm>
          <a:prstGeom prst="rect">
            <a:avLst/>
          </a:prstGeom>
          <a:solidFill>
            <a:srgbClr val="6E319F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499">
              <a:solidFill>
                <a:schemeClr val="lt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99">
                <a:solidFill>
                  <a:schemeClr val="lt1"/>
                </a:solidFill>
              </a:rPr>
              <a:t>INSTITUCIONALIZAÇÃO DAS POLÍTICAS DE INCLUSÃO DE MULHERES NEGRAS EM STEM COMO ESTRATÉGIA DE INOVAÇÃO NO SNCTI: GOVERNANÇA E CAPACIDADES ESTATAIS</a:t>
            </a:r>
            <a:endParaRPr b="1" sz="2400">
              <a:solidFill>
                <a:schemeClr val="lt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2212425" y="5030475"/>
            <a:ext cx="144441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</a:rPr>
              <a:t>Estratégia metodológica para construção do </a:t>
            </a:r>
            <a:r>
              <a:rPr b="1" i="1" lang="en-US" sz="2800">
                <a:solidFill>
                  <a:schemeClr val="lt1"/>
                </a:solidFill>
              </a:rPr>
              <a:t>corpus</a:t>
            </a:r>
            <a:r>
              <a:rPr b="1" lang="en-US" sz="2800">
                <a:solidFill>
                  <a:schemeClr val="lt1"/>
                </a:solidFill>
              </a:rPr>
              <a:t> de pesquisa e análise da institucionalização das políticas públicas </a:t>
            </a:r>
            <a:endParaRPr b="1" sz="2800">
              <a:solidFill>
                <a:schemeClr val="lt1"/>
              </a:solidFill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5121879" y="7759088"/>
            <a:ext cx="8044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6E319F"/>
                </a:solidFill>
              </a:rPr>
              <a:t>Karina Vieira</a:t>
            </a:r>
            <a:endParaRPr sz="4000">
              <a:solidFill>
                <a:srgbClr val="6E319F"/>
              </a:solidFill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3412494" y="8507753"/>
            <a:ext cx="11463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8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6E319F"/>
                </a:solidFill>
              </a:rPr>
              <a:t>Doutoranda em Políticas Públicas - ENAP</a:t>
            </a:r>
            <a:endParaRPr b="1" sz="2800">
              <a:solidFill>
                <a:srgbClr val="6E319F"/>
              </a:solidFill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3660868" y="8933203"/>
            <a:ext cx="10966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1800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US" sz="2800">
                <a:solidFill>
                  <a:srgbClr val="6E319F"/>
                </a:solidFill>
              </a:rPr>
              <a:t>Analista em Ciência e Tecnologia - MCTI</a:t>
            </a:r>
            <a:endParaRPr b="1" sz="2800">
              <a:solidFill>
                <a:srgbClr val="6E319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2" name="Google Shape;202;g3f083c4a437_0_22"/>
          <p:cNvGrpSpPr/>
          <p:nvPr/>
        </p:nvGrpSpPr>
        <p:grpSpPr>
          <a:xfrm>
            <a:off x="0" y="-144651"/>
            <a:ext cx="18287788" cy="3201068"/>
            <a:chOff x="0" y="-38100"/>
            <a:chExt cx="4848300" cy="843074"/>
          </a:xfrm>
        </p:grpSpPr>
        <p:sp>
          <p:nvSpPr>
            <p:cNvPr id="203" name="Google Shape;203;g3f083c4a437_0_22"/>
            <p:cNvSpPr/>
            <p:nvPr/>
          </p:nvSpPr>
          <p:spPr>
            <a:xfrm>
              <a:off x="0" y="0"/>
              <a:ext cx="4848255" cy="804974"/>
            </a:xfrm>
            <a:custGeom>
              <a:rect b="b" l="l" r="r" t="t"/>
              <a:pathLst>
                <a:path extrusionOk="0" h="804974" w="4848255">
                  <a:moveTo>
                    <a:pt x="0" y="0"/>
                  </a:moveTo>
                  <a:lnTo>
                    <a:pt x="4848255" y="0"/>
                  </a:lnTo>
                  <a:lnTo>
                    <a:pt x="4848255" y="804974"/>
                  </a:lnTo>
                  <a:lnTo>
                    <a:pt x="0" y="804974"/>
                  </a:lnTo>
                  <a:close/>
                </a:path>
              </a:pathLst>
            </a:custGeom>
            <a:solidFill>
              <a:srgbClr val="6E319F"/>
            </a:solidFill>
            <a:ln>
              <a:noFill/>
            </a:ln>
          </p:spPr>
        </p:sp>
        <p:sp>
          <p:nvSpPr>
            <p:cNvPr id="204" name="Google Shape;204;g3f083c4a437_0_22"/>
            <p:cNvSpPr txBox="1"/>
            <p:nvPr/>
          </p:nvSpPr>
          <p:spPr>
            <a:xfrm>
              <a:off x="0" y="-38100"/>
              <a:ext cx="4848300" cy="8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5" name="Google Shape;205;g3f083c4a437_0_22"/>
          <p:cNvSpPr txBox="1"/>
          <p:nvPr/>
        </p:nvSpPr>
        <p:spPr>
          <a:xfrm>
            <a:off x="638351" y="1275097"/>
            <a:ext cx="171315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299">
                <a:solidFill>
                  <a:srgbClr val="FFFFFF"/>
                </a:solidFill>
              </a:rPr>
              <a:t>COMO RESPONDER A ESSA PERGUNTA</a:t>
            </a:r>
            <a:r>
              <a:rPr b="1" lang="en-US" sz="5299">
                <a:solidFill>
                  <a:srgbClr val="FFFFFF"/>
                </a:solidFill>
              </a:rPr>
              <a:t>?</a:t>
            </a:r>
            <a:endParaRPr b="1" sz="5299">
              <a:solidFill>
                <a:srgbClr val="FFFFFF"/>
              </a:solidFill>
            </a:endParaRPr>
          </a:p>
        </p:txBody>
      </p:sp>
      <p:sp>
        <p:nvSpPr>
          <p:cNvPr id="206" name="Google Shape;206;g3f083c4a437_0_22"/>
          <p:cNvSpPr txBox="1"/>
          <p:nvPr/>
        </p:nvSpPr>
        <p:spPr>
          <a:xfrm>
            <a:off x="638350" y="3103373"/>
            <a:ext cx="15431400" cy="15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100">
                <a:solidFill>
                  <a:srgbClr val="6E319F"/>
                </a:solidFill>
              </a:rPr>
              <a:t>Para responder à pergunta de pesquisa, a investigação será desenvolvida em sete etapas:</a:t>
            </a:r>
            <a:endParaRPr b="1" sz="4100">
              <a:solidFill>
                <a:srgbClr val="6E319F"/>
              </a:solidFill>
            </a:endParaRPr>
          </a:p>
        </p:txBody>
      </p:sp>
      <p:sp>
        <p:nvSpPr>
          <p:cNvPr id="207" name="Google Shape;207;g3f083c4a437_0_22"/>
          <p:cNvSpPr txBox="1"/>
          <p:nvPr/>
        </p:nvSpPr>
        <p:spPr>
          <a:xfrm>
            <a:off x="17259300" y="9201150"/>
            <a:ext cx="806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E319F"/>
                </a:solidFill>
              </a:rPr>
              <a:t>10/14</a:t>
            </a:r>
            <a:endParaRPr>
              <a:solidFill>
                <a:srgbClr val="6E319F"/>
              </a:solidFill>
            </a:endParaRPr>
          </a:p>
        </p:txBody>
      </p:sp>
      <p:pic>
        <p:nvPicPr>
          <p:cNvPr id="208" name="Google Shape;208;g3f083c4a437_0_22" title="ChatGPT Image 3 de jul. de 2026, 22_25_19 (2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85525" y="4700573"/>
            <a:ext cx="15837148" cy="52816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8"/>
          <p:cNvSpPr txBox="1"/>
          <p:nvPr/>
        </p:nvSpPr>
        <p:spPr>
          <a:xfrm>
            <a:off x="6289625" y="1900448"/>
            <a:ext cx="80583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700">
                <a:solidFill>
                  <a:srgbClr val="FFFFFF"/>
                </a:solidFill>
              </a:rPr>
              <a:t>Banco de Evidências </a:t>
            </a:r>
            <a:endParaRPr sz="1300"/>
          </a:p>
        </p:txBody>
      </p:sp>
      <p:sp>
        <p:nvSpPr>
          <p:cNvPr id="214" name="Google Shape;214;p8"/>
          <p:cNvSpPr/>
          <p:nvPr/>
        </p:nvSpPr>
        <p:spPr>
          <a:xfrm>
            <a:off x="-24325" y="-10086"/>
            <a:ext cx="9303352" cy="10307158"/>
          </a:xfrm>
          <a:custGeom>
            <a:rect b="b" l="l" r="r" t="t"/>
            <a:pathLst>
              <a:path extrusionOk="0" h="2510879" w="2207201">
                <a:moveTo>
                  <a:pt x="0" y="0"/>
                </a:moveTo>
                <a:lnTo>
                  <a:pt x="2207201" y="0"/>
                </a:lnTo>
                <a:lnTo>
                  <a:pt x="2207201" y="2510879"/>
                </a:lnTo>
                <a:lnTo>
                  <a:pt x="0" y="2510879"/>
                </a:lnTo>
                <a:close/>
              </a:path>
            </a:pathLst>
          </a:custGeom>
          <a:solidFill>
            <a:srgbClr val="6E319F"/>
          </a:solidFill>
          <a:ln>
            <a:noFill/>
          </a:ln>
        </p:spPr>
      </p:sp>
      <p:sp>
        <p:nvSpPr>
          <p:cNvPr id="215" name="Google Shape;215;p8"/>
          <p:cNvSpPr txBox="1"/>
          <p:nvPr/>
        </p:nvSpPr>
        <p:spPr>
          <a:xfrm>
            <a:off x="10088443" y="2932239"/>
            <a:ext cx="7329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6E319F"/>
              </a:solidFill>
            </a:endParaRPr>
          </a:p>
        </p:txBody>
      </p:sp>
      <p:sp>
        <p:nvSpPr>
          <p:cNvPr id="216" name="Google Shape;216;p8"/>
          <p:cNvSpPr txBox="1"/>
          <p:nvPr/>
        </p:nvSpPr>
        <p:spPr>
          <a:xfrm>
            <a:off x="9771950" y="1044188"/>
            <a:ext cx="7962000" cy="72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6E319F"/>
                </a:solidFill>
              </a:rPr>
              <a:t>Resultado da etapa de levantamento documental</a:t>
            </a:r>
            <a:endParaRPr b="1" sz="4800">
              <a:solidFill>
                <a:srgbClr val="6E319F"/>
              </a:solidFill>
            </a:endParaRPr>
          </a:p>
          <a:p>
            <a:pPr indent="0" lvl="0" marL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100">
              <a:solidFill>
                <a:srgbClr val="6E319F"/>
              </a:solidFill>
            </a:endParaRPr>
          </a:p>
          <a:p>
            <a:pPr indent="0" lvl="0" marL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100">
              <a:solidFill>
                <a:srgbClr val="6E319F"/>
              </a:solidFill>
            </a:endParaRPr>
          </a:p>
          <a:p>
            <a:pPr indent="0" lvl="0" marL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6E319F"/>
                </a:solidFill>
              </a:rPr>
              <a:t>➡ </a:t>
            </a:r>
            <a:r>
              <a:rPr b="1" lang="en-US" sz="3200">
                <a:solidFill>
                  <a:srgbClr val="6E319F"/>
                </a:solidFill>
              </a:rPr>
              <a:t>Organização e qualificação das evidências; </a:t>
            </a:r>
            <a:endParaRPr sz="3200">
              <a:solidFill>
                <a:srgbClr val="6E319F"/>
              </a:solidFill>
            </a:endParaRPr>
          </a:p>
          <a:p>
            <a:pPr indent="0" lvl="0" marL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6E319F"/>
              </a:solidFill>
            </a:endParaRPr>
          </a:p>
          <a:p>
            <a:pPr indent="0" lvl="0" marL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6E319F"/>
                </a:solidFill>
              </a:rPr>
              <a:t>➡ Sistematização das informações;</a:t>
            </a:r>
            <a:endParaRPr sz="3200">
              <a:solidFill>
                <a:srgbClr val="6E319F"/>
              </a:solidFill>
            </a:endParaRPr>
          </a:p>
          <a:p>
            <a:pPr indent="0" lvl="0" marL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6E319F"/>
              </a:solidFill>
            </a:endParaRPr>
          </a:p>
          <a:p>
            <a:pPr indent="0" lvl="0" marL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6E319F"/>
                </a:solidFill>
              </a:rPr>
              <a:t>➡ </a:t>
            </a:r>
            <a:r>
              <a:rPr b="1" lang="en-US" sz="3200">
                <a:solidFill>
                  <a:srgbClr val="6E319F"/>
                </a:solidFill>
              </a:rPr>
              <a:t>Rastreabilidade das fontes;</a:t>
            </a:r>
            <a:endParaRPr b="1" sz="3200">
              <a:solidFill>
                <a:srgbClr val="6E319F"/>
              </a:solidFill>
            </a:endParaRPr>
          </a:p>
          <a:p>
            <a:pPr indent="0" lvl="0" marL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6E319F"/>
              </a:solidFill>
            </a:endParaRPr>
          </a:p>
          <a:p>
            <a:pPr indent="0" lvl="0" marL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200">
                <a:solidFill>
                  <a:srgbClr val="6E319F"/>
                </a:solidFill>
              </a:rPr>
              <a:t>➡ Construção do </a:t>
            </a:r>
            <a:r>
              <a:rPr b="1" i="1" lang="en-US" sz="3200">
                <a:solidFill>
                  <a:srgbClr val="6E319F"/>
                </a:solidFill>
              </a:rPr>
              <a:t>corpus</a:t>
            </a:r>
            <a:r>
              <a:rPr b="1" lang="en-US" sz="3200">
                <a:solidFill>
                  <a:srgbClr val="6E319F"/>
                </a:solidFill>
              </a:rPr>
              <a:t> documental.</a:t>
            </a:r>
            <a:endParaRPr b="1" sz="3200">
              <a:solidFill>
                <a:srgbClr val="6E319F"/>
              </a:solidFill>
            </a:endParaRPr>
          </a:p>
        </p:txBody>
      </p:sp>
      <p:sp>
        <p:nvSpPr>
          <p:cNvPr id="217" name="Google Shape;217;p8"/>
          <p:cNvSpPr txBox="1"/>
          <p:nvPr/>
        </p:nvSpPr>
        <p:spPr>
          <a:xfrm>
            <a:off x="732000" y="1255575"/>
            <a:ext cx="7680000" cy="9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800">
                <a:solidFill>
                  <a:schemeClr val="lt1"/>
                </a:solidFill>
              </a:rPr>
              <a:t>Banco de Evidências</a:t>
            </a:r>
            <a:endParaRPr b="1" sz="48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000">
                <a:solidFill>
                  <a:schemeClr val="lt1"/>
                </a:solidFill>
              </a:rPr>
              <a:t>Estratégia metodológica para construção do </a:t>
            </a:r>
            <a:r>
              <a:rPr b="1" i="1" lang="en-US" sz="3000">
                <a:solidFill>
                  <a:schemeClr val="lt1"/>
                </a:solidFill>
              </a:rPr>
              <a:t>corpus</a:t>
            </a:r>
            <a:r>
              <a:rPr b="1" lang="en-US" sz="3000">
                <a:solidFill>
                  <a:schemeClr val="lt1"/>
                </a:solidFill>
              </a:rPr>
              <a:t> documental</a:t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4800">
              <a:solidFill>
                <a:schemeClr val="lt1"/>
              </a:solidFill>
            </a:endParaRPr>
          </a:p>
        </p:txBody>
      </p:sp>
      <p:sp>
        <p:nvSpPr>
          <p:cNvPr id="218" name="Google Shape;218;p8"/>
          <p:cNvSpPr txBox="1"/>
          <p:nvPr/>
        </p:nvSpPr>
        <p:spPr>
          <a:xfrm>
            <a:off x="732000" y="4385900"/>
            <a:ext cx="7210200" cy="326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</a:rPr>
              <a:t>Repositório estruturado que reúne, organiza e </a:t>
            </a:r>
            <a:r>
              <a:rPr b="1" lang="en-US" sz="3200" u="sng">
                <a:solidFill>
                  <a:schemeClr val="lt1"/>
                </a:solidFill>
              </a:rPr>
              <a:t>qualifica</a:t>
            </a:r>
            <a:r>
              <a:rPr b="1" lang="en-US" sz="3200">
                <a:solidFill>
                  <a:schemeClr val="lt1"/>
                </a:solidFill>
              </a:rPr>
              <a:t> documentos, normas, programas e demais evidências que subsidiam a construção do </a:t>
            </a:r>
            <a:r>
              <a:rPr b="1" i="1" lang="en-US" sz="3200">
                <a:solidFill>
                  <a:schemeClr val="lt1"/>
                </a:solidFill>
              </a:rPr>
              <a:t>corpus</a:t>
            </a:r>
            <a:r>
              <a:rPr b="1" lang="en-US" sz="3200">
                <a:solidFill>
                  <a:schemeClr val="lt1"/>
                </a:solidFill>
              </a:rPr>
              <a:t> documental da pesquisa. </a:t>
            </a:r>
            <a:endParaRPr b="1" sz="3200">
              <a:solidFill>
                <a:schemeClr val="lt1"/>
              </a:solidFill>
            </a:endParaRPr>
          </a:p>
        </p:txBody>
      </p:sp>
      <p:sp>
        <p:nvSpPr>
          <p:cNvPr id="219" name="Google Shape;219;p8"/>
          <p:cNvSpPr txBox="1"/>
          <p:nvPr/>
        </p:nvSpPr>
        <p:spPr>
          <a:xfrm>
            <a:off x="17259300" y="9201150"/>
            <a:ext cx="806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E319F"/>
                </a:solidFill>
              </a:rPr>
              <a:t>11/14</a:t>
            </a:r>
            <a:endParaRPr>
              <a:solidFill>
                <a:srgbClr val="6E319F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4" name="Google Shape;224;g3f0ab06a8ed_0_23"/>
          <p:cNvGrpSpPr/>
          <p:nvPr/>
        </p:nvGrpSpPr>
        <p:grpSpPr>
          <a:xfrm>
            <a:off x="9391350" y="-178498"/>
            <a:ext cx="9304897" cy="10465677"/>
            <a:chOff x="0" y="-38100"/>
            <a:chExt cx="2207201" cy="2621400"/>
          </a:xfrm>
        </p:grpSpPr>
        <p:sp>
          <p:nvSpPr>
            <p:cNvPr id="225" name="Google Shape;225;g3f0ab06a8ed_0_23"/>
            <p:cNvSpPr/>
            <p:nvPr/>
          </p:nvSpPr>
          <p:spPr>
            <a:xfrm>
              <a:off x="0" y="0"/>
              <a:ext cx="2207201" cy="2583237"/>
            </a:xfrm>
            <a:custGeom>
              <a:rect b="b" l="l" r="r" t="t"/>
              <a:pathLst>
                <a:path extrusionOk="0" h="2583237" w="2207201">
                  <a:moveTo>
                    <a:pt x="0" y="0"/>
                  </a:moveTo>
                  <a:lnTo>
                    <a:pt x="2207201" y="0"/>
                  </a:lnTo>
                  <a:lnTo>
                    <a:pt x="2207201" y="2583237"/>
                  </a:lnTo>
                  <a:lnTo>
                    <a:pt x="0" y="2583237"/>
                  </a:lnTo>
                  <a:close/>
                </a:path>
              </a:pathLst>
            </a:custGeom>
            <a:solidFill>
              <a:srgbClr val="6E319F"/>
            </a:solidFill>
            <a:ln>
              <a:noFill/>
            </a:ln>
          </p:spPr>
        </p:sp>
        <p:sp>
          <p:nvSpPr>
            <p:cNvPr id="226" name="Google Shape;226;g3f0ab06a8ed_0_23"/>
            <p:cNvSpPr txBox="1"/>
            <p:nvPr/>
          </p:nvSpPr>
          <p:spPr>
            <a:xfrm>
              <a:off x="0" y="-38100"/>
              <a:ext cx="2207100" cy="262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7" name="Google Shape;227;g3f0ab06a8ed_0_23"/>
          <p:cNvSpPr txBox="1"/>
          <p:nvPr/>
        </p:nvSpPr>
        <p:spPr>
          <a:xfrm>
            <a:off x="9766525" y="2689225"/>
            <a:ext cx="8789400" cy="51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3333">
              <a:solidFill>
                <a:srgbClr val="FFFFFF"/>
              </a:solidFill>
            </a:endParaRPr>
          </a:p>
        </p:txBody>
      </p:sp>
      <p:sp>
        <p:nvSpPr>
          <p:cNvPr id="228" name="Google Shape;228;g3f0ab06a8ed_0_23"/>
          <p:cNvSpPr txBox="1"/>
          <p:nvPr/>
        </p:nvSpPr>
        <p:spPr>
          <a:xfrm>
            <a:off x="706800" y="1171575"/>
            <a:ext cx="83166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6E319F"/>
                </a:solidFill>
              </a:rPr>
              <a:t>LEVANTAMENTO DOCUMENTAL PRELIMINAR</a:t>
            </a:r>
            <a:endParaRPr sz="4000">
              <a:solidFill>
                <a:srgbClr val="6E319F"/>
              </a:solidFill>
            </a:endParaRPr>
          </a:p>
        </p:txBody>
      </p:sp>
      <p:sp>
        <p:nvSpPr>
          <p:cNvPr id="229" name="Google Shape;229;g3f0ab06a8ed_0_23"/>
          <p:cNvSpPr txBox="1"/>
          <p:nvPr/>
        </p:nvSpPr>
        <p:spPr>
          <a:xfrm>
            <a:off x="122125" y="2403075"/>
            <a:ext cx="9304800" cy="77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500">
              <a:solidFill>
                <a:srgbClr val="6E319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500">
                <a:solidFill>
                  <a:srgbClr val="6E319F"/>
                </a:solidFill>
              </a:rPr>
              <a:t>📄</a:t>
            </a:r>
            <a:r>
              <a:rPr b="1" lang="en-US" sz="3500">
                <a:solidFill>
                  <a:srgbClr val="6E319F"/>
                </a:solidFill>
              </a:rPr>
              <a:t>Evidências institucionais</a:t>
            </a:r>
            <a:endParaRPr b="1" sz="1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500">
                <a:solidFill>
                  <a:srgbClr val="6E319F"/>
                </a:solidFill>
              </a:rPr>
              <a:t>     Normas • Programas • Governança</a:t>
            </a:r>
            <a:endParaRPr sz="3500">
              <a:solidFill>
                <a:srgbClr val="6E319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500">
                <a:solidFill>
                  <a:srgbClr val="6E319F"/>
                </a:solidFill>
              </a:rPr>
              <a:t>📚Literatura especializada</a:t>
            </a:r>
            <a:endParaRPr b="1" sz="1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500">
                <a:solidFill>
                  <a:srgbClr val="6E319F"/>
                </a:solidFill>
              </a:rPr>
              <a:t>     Estado da arte • Artigos • Teses</a:t>
            </a:r>
            <a:endParaRPr sz="3500">
              <a:solidFill>
                <a:srgbClr val="6E319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500">
                <a:solidFill>
                  <a:srgbClr val="6E319F"/>
                </a:solidFill>
              </a:rPr>
              <a:t>📊Evidências empíricas</a:t>
            </a:r>
            <a:endParaRPr b="1" sz="1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500">
                <a:solidFill>
                  <a:srgbClr val="6E319F"/>
                </a:solidFill>
              </a:rPr>
              <a:t>     Indicadores • Bases oficiais • Entrevistas*</a:t>
            </a:r>
            <a:endParaRPr sz="3500">
              <a:solidFill>
                <a:srgbClr val="6E319F"/>
              </a:solidFill>
            </a:endParaRPr>
          </a:p>
          <a:p>
            <a:pPr indent="45720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500">
              <a:solidFill>
                <a:srgbClr val="6E319F"/>
              </a:solidFill>
            </a:endParaRPr>
          </a:p>
          <a:p>
            <a:pPr indent="4572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>
                <a:solidFill>
                  <a:srgbClr val="6E319F"/>
                </a:solidFill>
              </a:rPr>
              <a:t>Banco de Evidências em construção:</a:t>
            </a:r>
            <a:endParaRPr sz="2800">
              <a:solidFill>
                <a:srgbClr val="6E319F"/>
              </a:solidFill>
            </a:endParaRPr>
          </a:p>
          <a:p>
            <a:pPr indent="4572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6E319F"/>
                </a:solidFill>
              </a:rPr>
              <a:t>≈ 100 registros sistematizados</a:t>
            </a:r>
            <a:endParaRPr sz="2800">
              <a:solidFill>
                <a:srgbClr val="6E319F"/>
              </a:solidFill>
            </a:endParaRPr>
          </a:p>
          <a:p>
            <a:pPr indent="4572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6E319F"/>
              </a:solidFill>
            </a:endParaRPr>
          </a:p>
          <a:p>
            <a:pPr indent="4572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6E319F"/>
                </a:solidFill>
              </a:rPr>
              <a:t>*</a:t>
            </a:r>
            <a:r>
              <a:rPr i="1" lang="en-US" sz="2600">
                <a:solidFill>
                  <a:srgbClr val="6E319F"/>
                </a:solidFill>
              </a:rPr>
              <a:t>Etapa prevista para a fase empírica</a:t>
            </a:r>
            <a:endParaRPr i="1" sz="2600">
              <a:solidFill>
                <a:srgbClr val="6E319F"/>
              </a:solidFill>
            </a:endParaRPr>
          </a:p>
        </p:txBody>
      </p:sp>
      <p:sp>
        <p:nvSpPr>
          <p:cNvPr id="230" name="Google Shape;230;g3f0ab06a8ed_0_23"/>
          <p:cNvSpPr txBox="1"/>
          <p:nvPr/>
        </p:nvSpPr>
        <p:spPr>
          <a:xfrm flipH="1">
            <a:off x="17411625" y="9201150"/>
            <a:ext cx="44823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1" name="Google Shape;231;g3f0ab06a8ed_0_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91350" y="1916964"/>
            <a:ext cx="9304900" cy="57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g3f0ab06a8ed_0_23"/>
          <p:cNvSpPr txBox="1"/>
          <p:nvPr/>
        </p:nvSpPr>
        <p:spPr>
          <a:xfrm>
            <a:off x="9297455" y="8238150"/>
            <a:ext cx="9304800" cy="9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</a:rPr>
              <a:t>Exemplo da sistematização das evidências institucionais.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g3f0ab06a8ed_0_23"/>
          <p:cNvSpPr txBox="1"/>
          <p:nvPr/>
        </p:nvSpPr>
        <p:spPr>
          <a:xfrm>
            <a:off x="17259300" y="9201150"/>
            <a:ext cx="981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</a:rPr>
              <a:t>12/14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ransition spd="med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8" name="Google Shape;238;p9"/>
          <p:cNvGrpSpPr/>
          <p:nvPr/>
        </p:nvGrpSpPr>
        <p:grpSpPr>
          <a:xfrm>
            <a:off x="10806974" y="3916529"/>
            <a:ext cx="6450487" cy="3984254"/>
            <a:chOff x="0" y="-38100"/>
            <a:chExt cx="1152490" cy="1342494"/>
          </a:xfrm>
        </p:grpSpPr>
        <p:sp>
          <p:nvSpPr>
            <p:cNvPr id="239" name="Google Shape;239;p9"/>
            <p:cNvSpPr/>
            <p:nvPr/>
          </p:nvSpPr>
          <p:spPr>
            <a:xfrm>
              <a:off x="0" y="0"/>
              <a:ext cx="1152490" cy="1304394"/>
            </a:xfrm>
            <a:custGeom>
              <a:rect b="b" l="l" r="r" t="t"/>
              <a:pathLst>
                <a:path extrusionOk="0" h="1304394" w="1152490">
                  <a:moveTo>
                    <a:pt x="0" y="0"/>
                  </a:moveTo>
                  <a:lnTo>
                    <a:pt x="1152490" y="0"/>
                  </a:lnTo>
                  <a:lnTo>
                    <a:pt x="1152490" y="1304394"/>
                  </a:lnTo>
                  <a:lnTo>
                    <a:pt x="0" y="1304394"/>
                  </a:lnTo>
                  <a:close/>
                </a:path>
              </a:pathLst>
            </a:custGeom>
            <a:solidFill>
              <a:srgbClr val="6E319F"/>
            </a:solidFill>
            <a:ln>
              <a:noFill/>
            </a:ln>
          </p:spPr>
        </p:sp>
        <p:sp>
          <p:nvSpPr>
            <p:cNvPr id="240" name="Google Shape;240;p9"/>
            <p:cNvSpPr txBox="1"/>
            <p:nvPr/>
          </p:nvSpPr>
          <p:spPr>
            <a:xfrm>
              <a:off x="0" y="-38100"/>
              <a:ext cx="1152490" cy="13424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4875" lIns="74875" spcFirstLastPara="1" rIns="74875" wrap="square" tIns="74875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65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1" name="Google Shape;241;p9"/>
          <p:cNvSpPr txBox="1"/>
          <p:nvPr/>
        </p:nvSpPr>
        <p:spPr>
          <a:xfrm>
            <a:off x="1028700" y="782550"/>
            <a:ext cx="11588100" cy="13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2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6E319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8499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1" lang="en-US" sz="6000">
                <a:solidFill>
                  <a:srgbClr val="6E319F"/>
                </a:solidFill>
              </a:rPr>
              <a:t>CONTRIBUIÇÕES ESPERADAS</a:t>
            </a:r>
            <a:endParaRPr sz="6000">
              <a:solidFill>
                <a:srgbClr val="6E319F"/>
              </a:solidFill>
            </a:endParaRPr>
          </a:p>
        </p:txBody>
      </p:sp>
      <p:sp>
        <p:nvSpPr>
          <p:cNvPr id="242" name="Google Shape;242;p9"/>
          <p:cNvSpPr txBox="1"/>
          <p:nvPr/>
        </p:nvSpPr>
        <p:spPr>
          <a:xfrm>
            <a:off x="1028700" y="2900521"/>
            <a:ext cx="9581100" cy="66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34086" lvl="0" marL="45720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rgbClr val="6E319F"/>
              </a:buClr>
              <a:buSzPts val="3236"/>
              <a:buChar char="●"/>
            </a:pPr>
            <a:r>
              <a:rPr b="1" lang="en-US" sz="3236">
                <a:solidFill>
                  <a:srgbClr val="6E319F"/>
                </a:solidFill>
              </a:rPr>
              <a:t>Acadêmica: </a:t>
            </a:r>
            <a:r>
              <a:rPr lang="en-US" sz="3236">
                <a:solidFill>
                  <a:srgbClr val="6E319F"/>
                </a:solidFill>
              </a:rPr>
              <a:t>Compreender a institucionalização das políticas de inclusão.</a:t>
            </a:r>
            <a:endParaRPr sz="3236">
              <a:solidFill>
                <a:srgbClr val="6E319F"/>
              </a:solidFill>
            </a:endParaRPr>
          </a:p>
          <a:p>
            <a:pPr indent="-434086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6E319F"/>
              </a:buClr>
              <a:buSzPts val="3236"/>
              <a:buChar char="●"/>
            </a:pPr>
            <a:r>
              <a:rPr b="1" lang="en-US" sz="3236">
                <a:solidFill>
                  <a:srgbClr val="6E319F"/>
                </a:solidFill>
              </a:rPr>
              <a:t>Institucional: </a:t>
            </a:r>
            <a:r>
              <a:rPr lang="en-US" sz="3236">
                <a:solidFill>
                  <a:srgbClr val="6E319F"/>
                </a:solidFill>
              </a:rPr>
              <a:t>Subsidiar reflexões sobre o fortalecimento da governança das políticas de CT&amp;I no âmbito federal.</a:t>
            </a:r>
            <a:endParaRPr sz="3236">
              <a:solidFill>
                <a:srgbClr val="6E319F"/>
              </a:solidFill>
            </a:endParaRPr>
          </a:p>
          <a:p>
            <a:pPr indent="-434086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6E319F"/>
              </a:buClr>
              <a:buSzPts val="3236"/>
              <a:buChar char="●"/>
            </a:pPr>
            <a:r>
              <a:rPr b="1" lang="en-US" sz="3236">
                <a:solidFill>
                  <a:srgbClr val="6E319F"/>
                </a:solidFill>
              </a:rPr>
              <a:t>Metodológica: </a:t>
            </a:r>
            <a:r>
              <a:rPr lang="en-US" sz="3236">
                <a:solidFill>
                  <a:srgbClr val="6E319F"/>
                </a:solidFill>
              </a:rPr>
              <a:t>Propor uma estratégia de construção do </a:t>
            </a:r>
            <a:r>
              <a:rPr i="1" lang="en-US" sz="3236">
                <a:solidFill>
                  <a:srgbClr val="6E319F"/>
                </a:solidFill>
              </a:rPr>
              <a:t>corpus</a:t>
            </a:r>
            <a:r>
              <a:rPr lang="en-US" sz="3236">
                <a:solidFill>
                  <a:srgbClr val="6E319F"/>
                </a:solidFill>
              </a:rPr>
              <a:t> documental baseada em um Banco de Evidências.</a:t>
            </a:r>
            <a:endParaRPr b="1" sz="3236">
              <a:solidFill>
                <a:srgbClr val="6E319F"/>
              </a:solidFill>
            </a:endParaRPr>
          </a:p>
          <a:p>
            <a:pPr indent="-434086" lvl="0" marL="457200" rtl="0" algn="l">
              <a:lnSpc>
                <a:spcPct val="115000"/>
              </a:lnSpc>
              <a:spcBef>
                <a:spcPts val="1400"/>
              </a:spcBef>
              <a:spcAft>
                <a:spcPts val="1000"/>
              </a:spcAft>
              <a:buClr>
                <a:srgbClr val="6E319F"/>
              </a:buClr>
              <a:buSzPts val="3236"/>
              <a:buChar char="●"/>
            </a:pPr>
            <a:r>
              <a:rPr b="1" lang="en-US" sz="3236">
                <a:solidFill>
                  <a:srgbClr val="6E319F"/>
                </a:solidFill>
              </a:rPr>
              <a:t>Social: </a:t>
            </a:r>
            <a:r>
              <a:rPr lang="en-US" sz="3236">
                <a:solidFill>
                  <a:srgbClr val="6E319F"/>
                </a:solidFill>
              </a:rPr>
              <a:t>Contribuir para a institucionalização de políticas de inclusão de mulheres negras em STEM. </a:t>
            </a:r>
            <a:endParaRPr b="1" sz="3408">
              <a:solidFill>
                <a:srgbClr val="6E319F"/>
              </a:solidFill>
            </a:endParaRPr>
          </a:p>
        </p:txBody>
      </p:sp>
      <p:pic>
        <p:nvPicPr>
          <p:cNvPr id="243" name="Google Shape;243;p9" title="ChatGPT Image 2 de jul. de 2026, 23_20_3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05028" y="2900527"/>
            <a:ext cx="6450444" cy="4300296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9"/>
          <p:cNvSpPr txBox="1"/>
          <p:nvPr/>
        </p:nvSpPr>
        <p:spPr>
          <a:xfrm>
            <a:off x="17411700" y="9353550"/>
            <a:ext cx="806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E319F"/>
                </a:solidFill>
              </a:rPr>
              <a:t>13/14</a:t>
            </a:r>
            <a:endParaRPr>
              <a:solidFill>
                <a:srgbClr val="6E319F"/>
              </a:solidFill>
            </a:endParaRPr>
          </a:p>
        </p:txBody>
      </p:sp>
    </p:spTree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E319F"/>
        </a:solidFill>
      </p:bgPr>
    </p:bg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f0dac6aaa0_0_1"/>
          <p:cNvSpPr txBox="1"/>
          <p:nvPr/>
        </p:nvSpPr>
        <p:spPr>
          <a:xfrm>
            <a:off x="7966550" y="5132675"/>
            <a:ext cx="97110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lt1"/>
                </a:solidFill>
              </a:rPr>
              <a:t>Perguntas e contribuições são muito bem-vindas!</a:t>
            </a:r>
            <a:r>
              <a:rPr b="1" lang="en-US" sz="5900">
                <a:solidFill>
                  <a:schemeClr val="lt1"/>
                </a:solidFill>
              </a:rPr>
              <a:t> </a:t>
            </a:r>
            <a:endParaRPr b="1" sz="5900">
              <a:solidFill>
                <a:schemeClr val="lt1"/>
              </a:solidFill>
            </a:endParaRPr>
          </a:p>
        </p:txBody>
      </p:sp>
      <p:pic>
        <p:nvPicPr>
          <p:cNvPr descr="quero que ela fique como marca d'agua e fundo lilás (de acordo com o padrão dos slides)]" id="250" name="Google Shape;250;g3f0dac6aaa0_0_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2175" y="-319425"/>
            <a:ext cx="19083124" cy="10606425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g3f0dac6aaa0_0_1"/>
          <p:cNvSpPr txBox="1"/>
          <p:nvPr/>
        </p:nvSpPr>
        <p:spPr>
          <a:xfrm>
            <a:off x="897300" y="6260049"/>
            <a:ext cx="17390700" cy="22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300">
                <a:solidFill>
                  <a:srgbClr val="6E319F"/>
                </a:solidFill>
              </a:rPr>
              <a:t>Perguntas e contribuições são muito bem-vindas!</a:t>
            </a:r>
            <a:r>
              <a:rPr b="1" lang="en-US" sz="5900">
                <a:solidFill>
                  <a:schemeClr val="lt1"/>
                </a:solidFill>
              </a:rPr>
              <a:t> </a:t>
            </a:r>
            <a:endParaRPr b="1" sz="59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oogle Shape;94;g3f0ab06a8ed_0_0"/>
          <p:cNvGrpSpPr/>
          <p:nvPr/>
        </p:nvGrpSpPr>
        <p:grpSpPr>
          <a:xfrm>
            <a:off x="0" y="-144651"/>
            <a:ext cx="18287788" cy="3201068"/>
            <a:chOff x="0" y="-38100"/>
            <a:chExt cx="4848300" cy="843074"/>
          </a:xfrm>
        </p:grpSpPr>
        <p:sp>
          <p:nvSpPr>
            <p:cNvPr id="95" name="Google Shape;95;g3f0ab06a8ed_0_0"/>
            <p:cNvSpPr/>
            <p:nvPr/>
          </p:nvSpPr>
          <p:spPr>
            <a:xfrm>
              <a:off x="0" y="0"/>
              <a:ext cx="4848255" cy="804974"/>
            </a:xfrm>
            <a:custGeom>
              <a:rect b="b" l="l" r="r" t="t"/>
              <a:pathLst>
                <a:path extrusionOk="0" h="804974" w="4848255">
                  <a:moveTo>
                    <a:pt x="0" y="0"/>
                  </a:moveTo>
                  <a:lnTo>
                    <a:pt x="4848255" y="0"/>
                  </a:lnTo>
                  <a:lnTo>
                    <a:pt x="4848255" y="804974"/>
                  </a:lnTo>
                  <a:lnTo>
                    <a:pt x="0" y="804974"/>
                  </a:lnTo>
                  <a:close/>
                </a:path>
              </a:pathLst>
            </a:custGeom>
            <a:solidFill>
              <a:srgbClr val="6E319F"/>
            </a:solidFill>
            <a:ln>
              <a:noFill/>
            </a:ln>
          </p:spPr>
        </p:sp>
        <p:sp>
          <p:nvSpPr>
            <p:cNvPr id="96" name="Google Shape;96;g3f0ab06a8ed_0_0"/>
            <p:cNvSpPr txBox="1"/>
            <p:nvPr/>
          </p:nvSpPr>
          <p:spPr>
            <a:xfrm>
              <a:off x="0" y="-38100"/>
              <a:ext cx="4848300" cy="8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7" name="Google Shape;97;g3f0ab06a8ed_0_0"/>
          <p:cNvSpPr txBox="1"/>
          <p:nvPr/>
        </p:nvSpPr>
        <p:spPr>
          <a:xfrm>
            <a:off x="17259300" y="9201150"/>
            <a:ext cx="806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E319F"/>
                </a:solidFill>
              </a:rPr>
              <a:t>02/14</a:t>
            </a:r>
            <a:endParaRPr>
              <a:solidFill>
                <a:srgbClr val="6E319F"/>
              </a:solidFill>
            </a:endParaRPr>
          </a:p>
        </p:txBody>
      </p:sp>
      <p:sp>
        <p:nvSpPr>
          <p:cNvPr id="98" name="Google Shape;98;g3f0ab06a8ed_0_0"/>
          <p:cNvSpPr txBox="1"/>
          <p:nvPr/>
        </p:nvSpPr>
        <p:spPr>
          <a:xfrm>
            <a:off x="638351" y="993261"/>
            <a:ext cx="17131500" cy="10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750">
                <a:solidFill>
                  <a:srgbClr val="FFFFFF"/>
                </a:solidFill>
              </a:rPr>
              <a:t>PERCURSO DA APRESENTAÇÃO</a:t>
            </a:r>
            <a:endParaRPr b="1" sz="6750">
              <a:solidFill>
                <a:srgbClr val="FFFFFF"/>
              </a:solidFill>
            </a:endParaRPr>
          </a:p>
        </p:txBody>
      </p:sp>
      <p:pic>
        <p:nvPicPr>
          <p:cNvPr id="99" name="Google Shape;99;g3f0ab06a8ed_0_0" title="ChatGPT Image 3 de jul. de 2026, 21_18_5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0934" y="3056425"/>
            <a:ext cx="16268825" cy="7230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2"/>
          <p:cNvGrpSpPr/>
          <p:nvPr/>
        </p:nvGrpSpPr>
        <p:grpSpPr>
          <a:xfrm>
            <a:off x="0" y="-144662"/>
            <a:ext cx="18288122" cy="3051698"/>
            <a:chOff x="0" y="-38100"/>
            <a:chExt cx="4816593" cy="803734"/>
          </a:xfrm>
        </p:grpSpPr>
        <p:sp>
          <p:nvSpPr>
            <p:cNvPr id="105" name="Google Shape;105;p2"/>
            <p:cNvSpPr/>
            <p:nvPr/>
          </p:nvSpPr>
          <p:spPr>
            <a:xfrm>
              <a:off x="0" y="0"/>
              <a:ext cx="4816592" cy="765634"/>
            </a:xfrm>
            <a:custGeom>
              <a:rect b="b" l="l" r="r" t="t"/>
              <a:pathLst>
                <a:path extrusionOk="0" h="76563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765634"/>
                  </a:lnTo>
                  <a:lnTo>
                    <a:pt x="0" y="765634"/>
                  </a:lnTo>
                  <a:close/>
                </a:path>
              </a:pathLst>
            </a:custGeom>
            <a:solidFill>
              <a:srgbClr val="6E319F"/>
            </a:solidFill>
            <a:ln>
              <a:noFill/>
            </a:ln>
          </p:spPr>
        </p:sp>
        <p:sp>
          <p:nvSpPr>
            <p:cNvPr id="106" name="Google Shape;106;p2"/>
            <p:cNvSpPr txBox="1"/>
            <p:nvPr/>
          </p:nvSpPr>
          <p:spPr>
            <a:xfrm>
              <a:off x="0" y="-38100"/>
              <a:ext cx="4816593" cy="8037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" name="Google Shape;107;p2"/>
          <p:cNvGrpSpPr/>
          <p:nvPr/>
        </p:nvGrpSpPr>
        <p:grpSpPr>
          <a:xfrm>
            <a:off x="9074167" y="2218727"/>
            <a:ext cx="9166920" cy="8068325"/>
            <a:chOff x="0" y="-57150"/>
            <a:chExt cx="2414317" cy="2124977"/>
          </a:xfrm>
        </p:grpSpPr>
        <p:sp>
          <p:nvSpPr>
            <p:cNvPr id="108" name="Google Shape;108;p2"/>
            <p:cNvSpPr/>
            <p:nvPr/>
          </p:nvSpPr>
          <p:spPr>
            <a:xfrm>
              <a:off x="0" y="0"/>
              <a:ext cx="2414317" cy="2067827"/>
            </a:xfrm>
            <a:custGeom>
              <a:rect b="b" l="l" r="r" t="t"/>
              <a:pathLst>
                <a:path extrusionOk="0" h="2067827" w="2414317">
                  <a:moveTo>
                    <a:pt x="0" y="0"/>
                  </a:moveTo>
                  <a:lnTo>
                    <a:pt x="2414317" y="0"/>
                  </a:lnTo>
                  <a:lnTo>
                    <a:pt x="2414317" y="2067827"/>
                  </a:lnTo>
                  <a:lnTo>
                    <a:pt x="0" y="2067827"/>
                  </a:lnTo>
                  <a:close/>
                </a:path>
              </a:pathLst>
            </a:custGeom>
            <a:solidFill>
              <a:srgbClr val="6E319F"/>
            </a:solidFill>
            <a:ln cap="sq" cmpd="sng" w="95250">
              <a:solidFill>
                <a:srgbClr val="6E319F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09" name="Google Shape;109;p2"/>
            <p:cNvSpPr txBox="1"/>
            <p:nvPr/>
          </p:nvSpPr>
          <p:spPr>
            <a:xfrm>
              <a:off x="0" y="-57150"/>
              <a:ext cx="2414317" cy="21249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0" name="Google Shape;110;p2"/>
          <p:cNvSpPr txBox="1"/>
          <p:nvPr/>
        </p:nvSpPr>
        <p:spPr>
          <a:xfrm>
            <a:off x="17259300" y="9201150"/>
            <a:ext cx="981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</a:rPr>
              <a:t>03/14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1" name="Google Shape;111;p2"/>
          <p:cNvSpPr txBox="1"/>
          <p:nvPr/>
        </p:nvSpPr>
        <p:spPr>
          <a:xfrm>
            <a:off x="620443" y="1009566"/>
            <a:ext cx="12798900" cy="10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7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POR QUE </a:t>
            </a:r>
            <a:r>
              <a:rPr b="1" lang="en-US" sz="6799">
                <a:solidFill>
                  <a:srgbClr val="FFFFFF"/>
                </a:solidFill>
              </a:rPr>
              <a:t>PESQUISAR ISSO?</a:t>
            </a:r>
            <a:r>
              <a:rPr b="1" i="0" lang="en-US" sz="67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12" name="Google Shape;112;p2"/>
          <p:cNvSpPr txBox="1"/>
          <p:nvPr/>
        </p:nvSpPr>
        <p:spPr>
          <a:xfrm>
            <a:off x="654947" y="8213692"/>
            <a:ext cx="8220300" cy="10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01">
                <a:solidFill>
                  <a:srgbClr val="6E319F"/>
                </a:solidFill>
              </a:rPr>
              <a:t>O desafio já não é criar iniciativas, mas transformá</a:t>
            </a:r>
            <a:r>
              <a:rPr b="1" lang="en-US" sz="3401">
                <a:solidFill>
                  <a:srgbClr val="6E319F"/>
                </a:solidFill>
              </a:rPr>
              <a:t>-</a:t>
            </a:r>
            <a:r>
              <a:rPr b="1" lang="en-US" sz="3401">
                <a:solidFill>
                  <a:srgbClr val="6E319F"/>
                </a:solidFill>
              </a:rPr>
              <a:t>las em políticas de Estado.</a:t>
            </a:r>
            <a:endParaRPr sz="1100">
              <a:solidFill>
                <a:srgbClr val="6E319F"/>
              </a:solidFill>
            </a:endParaRPr>
          </a:p>
        </p:txBody>
      </p:sp>
      <p:grpSp>
        <p:nvGrpSpPr>
          <p:cNvPr id="113" name="Google Shape;113;p2"/>
          <p:cNvGrpSpPr/>
          <p:nvPr/>
        </p:nvGrpSpPr>
        <p:grpSpPr>
          <a:xfrm>
            <a:off x="0" y="2472359"/>
            <a:ext cx="9144059" cy="5054915"/>
            <a:chOff x="0" y="-57150"/>
            <a:chExt cx="2408296" cy="1331327"/>
          </a:xfrm>
        </p:grpSpPr>
        <p:sp>
          <p:nvSpPr>
            <p:cNvPr id="114" name="Google Shape;114;p2"/>
            <p:cNvSpPr/>
            <p:nvPr/>
          </p:nvSpPr>
          <p:spPr>
            <a:xfrm>
              <a:off x="0" y="0"/>
              <a:ext cx="2408296" cy="1274177"/>
            </a:xfrm>
            <a:custGeom>
              <a:rect b="b" l="l" r="r" t="t"/>
              <a:pathLst>
                <a:path extrusionOk="0" h="1274177" w="2408296">
                  <a:moveTo>
                    <a:pt x="0" y="0"/>
                  </a:moveTo>
                  <a:lnTo>
                    <a:pt x="2408296" y="0"/>
                  </a:lnTo>
                  <a:lnTo>
                    <a:pt x="2408296" y="1274177"/>
                  </a:lnTo>
                  <a:lnTo>
                    <a:pt x="0" y="1274177"/>
                  </a:lnTo>
                  <a:close/>
                </a:path>
              </a:pathLst>
            </a:custGeom>
            <a:solidFill>
              <a:srgbClr val="6E319F"/>
            </a:solidFill>
            <a:ln>
              <a:noFill/>
            </a:ln>
          </p:spPr>
        </p:sp>
        <p:sp>
          <p:nvSpPr>
            <p:cNvPr id="115" name="Google Shape;115;p2"/>
            <p:cNvSpPr txBox="1"/>
            <p:nvPr/>
          </p:nvSpPr>
          <p:spPr>
            <a:xfrm>
              <a:off x="0" y="-57150"/>
              <a:ext cx="2408296" cy="13313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6" name="Google Shape;116;p2"/>
          <p:cNvSpPr txBox="1"/>
          <p:nvPr/>
        </p:nvSpPr>
        <p:spPr>
          <a:xfrm>
            <a:off x="654947" y="3246102"/>
            <a:ext cx="8220300" cy="29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US" sz="3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Mulheres negras (pretas e pardas) constituem o maior grupo demográfico do Brasil, somando 57,6 milhões de pessoas em 2022 (28% da população brasileira). </a:t>
            </a:r>
            <a:endParaRPr sz="2100">
              <a:solidFill>
                <a:srgbClr val="FF0000"/>
              </a:solidFill>
            </a:endParaRPr>
          </a:p>
        </p:txBody>
      </p:sp>
      <p:sp>
        <p:nvSpPr>
          <p:cNvPr id="117" name="Google Shape;117;p2"/>
          <p:cNvSpPr txBox="1"/>
          <p:nvPr/>
        </p:nvSpPr>
        <p:spPr>
          <a:xfrm>
            <a:off x="9597721" y="2870327"/>
            <a:ext cx="8213700" cy="54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00050" lvl="1" marL="91440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700"/>
              <a:buChar char="•"/>
            </a:pPr>
            <a:r>
              <a:rPr b="1" lang="en-US" sz="2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Apesar disso, permanecem na base da pirâmide social e sub-representadas nas áreas STEM e nos espaços de liderança científica.</a:t>
            </a:r>
            <a:endParaRPr b="1" sz="2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00050" lvl="1" marL="914400" marR="3810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700"/>
              <a:buChar char="•"/>
            </a:pPr>
            <a:r>
              <a:rPr b="1" lang="en-US" sz="2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Nos últimos anos, observa-se a ampliação de iniciativas voltadas à inclusão de mulheres negras no âmbito do SNCTI.</a:t>
            </a:r>
            <a:endParaRPr b="1" sz="2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00050" lvl="1" marL="914400" marR="381000" rtl="0" algn="l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chemeClr val="lt1"/>
              </a:buClr>
              <a:buSzPts val="2700"/>
              <a:buChar char="•"/>
            </a:pPr>
            <a:r>
              <a:rPr b="1" lang="en-US" sz="2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Mas como essas iniciativas deixam de ser ações isoladas e se consolidam como políticas de Estado? </a:t>
            </a:r>
            <a:endParaRPr sz="2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8" name="Google Shape;118;p2"/>
          <p:cNvSpPr txBox="1"/>
          <p:nvPr/>
        </p:nvSpPr>
        <p:spPr>
          <a:xfrm>
            <a:off x="620450" y="6764050"/>
            <a:ext cx="3000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</a:rPr>
              <a:t>F</a:t>
            </a:r>
            <a:r>
              <a:rPr lang="en-US" sz="2000">
                <a:solidFill>
                  <a:schemeClr val="lt1"/>
                </a:solidFill>
              </a:rPr>
              <a:t>onte: IBGE (2022). </a:t>
            </a:r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  <p:transition spd="med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oogle Shape;123;p6"/>
          <p:cNvGrpSpPr/>
          <p:nvPr/>
        </p:nvGrpSpPr>
        <p:grpSpPr>
          <a:xfrm>
            <a:off x="0" y="-144661"/>
            <a:ext cx="18408217" cy="3050006"/>
            <a:chOff x="0" y="-38100"/>
            <a:chExt cx="4848255" cy="803294"/>
          </a:xfrm>
        </p:grpSpPr>
        <p:sp>
          <p:nvSpPr>
            <p:cNvPr id="124" name="Google Shape;124;p6"/>
            <p:cNvSpPr/>
            <p:nvPr/>
          </p:nvSpPr>
          <p:spPr>
            <a:xfrm>
              <a:off x="0" y="0"/>
              <a:ext cx="4848255" cy="765194"/>
            </a:xfrm>
            <a:custGeom>
              <a:rect b="b" l="l" r="r" t="t"/>
              <a:pathLst>
                <a:path extrusionOk="0" h="765194" w="4848255">
                  <a:moveTo>
                    <a:pt x="0" y="0"/>
                  </a:moveTo>
                  <a:lnTo>
                    <a:pt x="4848255" y="0"/>
                  </a:lnTo>
                  <a:lnTo>
                    <a:pt x="4848255" y="765194"/>
                  </a:lnTo>
                  <a:lnTo>
                    <a:pt x="0" y="765194"/>
                  </a:lnTo>
                  <a:close/>
                </a:path>
              </a:pathLst>
            </a:custGeom>
            <a:solidFill>
              <a:srgbClr val="6E319F"/>
            </a:solidFill>
            <a:ln>
              <a:noFill/>
            </a:ln>
          </p:spPr>
        </p:sp>
        <p:sp>
          <p:nvSpPr>
            <p:cNvPr id="125" name="Google Shape;125;p6"/>
            <p:cNvSpPr txBox="1"/>
            <p:nvPr/>
          </p:nvSpPr>
          <p:spPr>
            <a:xfrm>
              <a:off x="0" y="-38100"/>
              <a:ext cx="4848255" cy="803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6" name="Google Shape;126;p6"/>
          <p:cNvSpPr txBox="1"/>
          <p:nvPr/>
        </p:nvSpPr>
        <p:spPr>
          <a:xfrm>
            <a:off x="17259300" y="9201150"/>
            <a:ext cx="923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E319F"/>
                </a:solidFill>
              </a:rPr>
              <a:t>04/14</a:t>
            </a:r>
            <a:endParaRPr>
              <a:solidFill>
                <a:srgbClr val="6E319F"/>
              </a:solidFill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  <p:sp>
        <p:nvSpPr>
          <p:cNvPr id="127" name="Google Shape;127;p6"/>
          <p:cNvSpPr txBox="1"/>
          <p:nvPr/>
        </p:nvSpPr>
        <p:spPr>
          <a:xfrm>
            <a:off x="747977" y="762753"/>
            <a:ext cx="171315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1" lang="en-US" sz="5299">
                <a:solidFill>
                  <a:srgbClr val="FFFFFF"/>
                </a:solidFill>
              </a:rPr>
              <a:t>O CENÁRIO MUDOU</a:t>
            </a:r>
            <a:endParaRPr b="1" sz="5299">
              <a:solidFill>
                <a:srgbClr val="FFFFFF"/>
              </a:solidFill>
            </a:endParaRPr>
          </a:p>
        </p:txBody>
      </p:sp>
      <p:sp>
        <p:nvSpPr>
          <p:cNvPr id="128" name="Google Shape;128;p6"/>
          <p:cNvSpPr txBox="1"/>
          <p:nvPr/>
        </p:nvSpPr>
        <p:spPr>
          <a:xfrm>
            <a:off x="747977" y="2141352"/>
            <a:ext cx="171315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200">
                <a:solidFill>
                  <a:schemeClr val="lt1"/>
                </a:solidFill>
              </a:rPr>
              <a:t>Da ampliação das iniciativas ao desafio da institucionalização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29" name="Google Shape;129;p6"/>
          <p:cNvSpPr/>
          <p:nvPr/>
        </p:nvSpPr>
        <p:spPr>
          <a:xfrm>
            <a:off x="465464" y="6072391"/>
            <a:ext cx="6769539" cy="2439121"/>
          </a:xfrm>
          <a:custGeom>
            <a:rect b="b" l="l" r="r" t="t"/>
            <a:pathLst>
              <a:path extrusionOk="0" h="2439121" w="6769539">
                <a:moveTo>
                  <a:pt x="0" y="0"/>
                </a:moveTo>
                <a:lnTo>
                  <a:pt x="6769540" y="0"/>
                </a:lnTo>
                <a:lnTo>
                  <a:pt x="6769540" y="2439121"/>
                </a:lnTo>
                <a:lnTo>
                  <a:pt x="0" y="24391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0" name="Google Shape;130;p6"/>
          <p:cNvSpPr/>
          <p:nvPr/>
        </p:nvSpPr>
        <p:spPr>
          <a:xfrm>
            <a:off x="231279" y="3043345"/>
            <a:ext cx="4225291" cy="2850975"/>
          </a:xfrm>
          <a:custGeom>
            <a:rect b="b" l="l" r="r" t="t"/>
            <a:pathLst>
              <a:path extrusionOk="0" h="2850975" w="4225291">
                <a:moveTo>
                  <a:pt x="0" y="0"/>
                </a:moveTo>
                <a:lnTo>
                  <a:pt x="4225291" y="0"/>
                </a:lnTo>
                <a:lnTo>
                  <a:pt x="4225291" y="2850975"/>
                </a:lnTo>
                <a:lnTo>
                  <a:pt x="0" y="28509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1" name="Google Shape;131;p6"/>
          <p:cNvSpPr/>
          <p:nvPr/>
        </p:nvSpPr>
        <p:spPr>
          <a:xfrm>
            <a:off x="5178522" y="3269041"/>
            <a:ext cx="4820833" cy="2670000"/>
          </a:xfrm>
          <a:custGeom>
            <a:rect b="b" l="l" r="r" t="t"/>
            <a:pathLst>
              <a:path extrusionOk="0" h="2670000" w="4820833">
                <a:moveTo>
                  <a:pt x="0" y="0"/>
                </a:moveTo>
                <a:lnTo>
                  <a:pt x="4820834" y="0"/>
                </a:lnTo>
                <a:lnTo>
                  <a:pt x="4820834" y="2670000"/>
                </a:lnTo>
                <a:lnTo>
                  <a:pt x="0" y="2670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2" name="Google Shape;132;p6"/>
          <p:cNvSpPr/>
          <p:nvPr/>
        </p:nvSpPr>
        <p:spPr>
          <a:xfrm>
            <a:off x="12658032" y="5636867"/>
            <a:ext cx="4180373" cy="2648949"/>
          </a:xfrm>
          <a:custGeom>
            <a:rect b="b" l="l" r="r" t="t"/>
            <a:pathLst>
              <a:path extrusionOk="0" h="2648949" w="4180373">
                <a:moveTo>
                  <a:pt x="0" y="0"/>
                </a:moveTo>
                <a:lnTo>
                  <a:pt x="4180373" y="0"/>
                </a:lnTo>
                <a:lnTo>
                  <a:pt x="4180373" y="2648949"/>
                </a:lnTo>
                <a:lnTo>
                  <a:pt x="0" y="26489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3" name="Google Shape;133;p6"/>
          <p:cNvSpPr/>
          <p:nvPr/>
        </p:nvSpPr>
        <p:spPr>
          <a:xfrm>
            <a:off x="10389881" y="3088066"/>
            <a:ext cx="4211993" cy="2850975"/>
          </a:xfrm>
          <a:custGeom>
            <a:rect b="b" l="l" r="r" t="t"/>
            <a:pathLst>
              <a:path extrusionOk="0" h="2850975" w="4211993">
                <a:moveTo>
                  <a:pt x="0" y="0"/>
                </a:moveTo>
                <a:lnTo>
                  <a:pt x="4211993" y="0"/>
                </a:lnTo>
                <a:lnTo>
                  <a:pt x="4211993" y="2850975"/>
                </a:lnTo>
                <a:lnTo>
                  <a:pt x="0" y="28509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4" name="Google Shape;134;p6"/>
          <p:cNvSpPr/>
          <p:nvPr/>
        </p:nvSpPr>
        <p:spPr>
          <a:xfrm>
            <a:off x="8560150" y="6120016"/>
            <a:ext cx="2640121" cy="2346774"/>
          </a:xfrm>
          <a:custGeom>
            <a:rect b="b" l="l" r="r" t="t"/>
            <a:pathLst>
              <a:path extrusionOk="0" h="2346774" w="2640121">
                <a:moveTo>
                  <a:pt x="0" y="0"/>
                </a:moveTo>
                <a:lnTo>
                  <a:pt x="2640121" y="0"/>
                </a:lnTo>
                <a:lnTo>
                  <a:pt x="2640121" y="2346775"/>
                </a:lnTo>
                <a:lnTo>
                  <a:pt x="0" y="23467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5" name="Google Shape;135;p6"/>
          <p:cNvSpPr txBox="1"/>
          <p:nvPr/>
        </p:nvSpPr>
        <p:spPr>
          <a:xfrm>
            <a:off x="497904" y="8990550"/>
            <a:ext cx="15477600" cy="10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6E319F"/>
                </a:solidFill>
              </a:rPr>
              <a:t>Nos últimos anos, observa-se a ampliação de programas e instrumentos voltados à inclusão de mulheres em STEM e, mais recentemente, a incorporação do recorte racial em iniciativas específicas. </a:t>
            </a:r>
            <a:endParaRPr sz="2600">
              <a:solidFill>
                <a:srgbClr val="6E319F"/>
              </a:solidFill>
            </a:endParaRPr>
          </a:p>
        </p:txBody>
      </p:sp>
      <p:sp>
        <p:nvSpPr>
          <p:cNvPr id="136" name="Google Shape;136;p6"/>
          <p:cNvSpPr txBox="1"/>
          <p:nvPr/>
        </p:nvSpPr>
        <p:spPr>
          <a:xfrm>
            <a:off x="15183000" y="3870913"/>
            <a:ext cx="3000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E319F"/>
                </a:solidFill>
              </a:rPr>
              <a:t>Fonte: MCTI, CNPq, Capes (2024–2026). </a:t>
            </a:r>
            <a:endParaRPr sz="2000">
              <a:solidFill>
                <a:srgbClr val="6E319F"/>
              </a:solidFill>
            </a:endParaRPr>
          </a:p>
        </p:txBody>
      </p:sp>
    </p:spTree>
  </p:cSld>
  <p:clrMapOvr>
    <a:masterClrMapping/>
  </p:clrMapOvr>
  <p:transition spd="med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oogle Shape;141;g3f083c4a437_0_335"/>
          <p:cNvGrpSpPr/>
          <p:nvPr/>
        </p:nvGrpSpPr>
        <p:grpSpPr>
          <a:xfrm>
            <a:off x="0" y="-144651"/>
            <a:ext cx="18287788" cy="3201068"/>
            <a:chOff x="0" y="-38100"/>
            <a:chExt cx="4848300" cy="843074"/>
          </a:xfrm>
        </p:grpSpPr>
        <p:sp>
          <p:nvSpPr>
            <p:cNvPr id="142" name="Google Shape;142;g3f083c4a437_0_335"/>
            <p:cNvSpPr/>
            <p:nvPr/>
          </p:nvSpPr>
          <p:spPr>
            <a:xfrm>
              <a:off x="0" y="0"/>
              <a:ext cx="4848255" cy="804974"/>
            </a:xfrm>
            <a:custGeom>
              <a:rect b="b" l="l" r="r" t="t"/>
              <a:pathLst>
                <a:path extrusionOk="0" h="804974" w="4848255">
                  <a:moveTo>
                    <a:pt x="0" y="0"/>
                  </a:moveTo>
                  <a:lnTo>
                    <a:pt x="4848255" y="0"/>
                  </a:lnTo>
                  <a:lnTo>
                    <a:pt x="4848255" y="804974"/>
                  </a:lnTo>
                  <a:lnTo>
                    <a:pt x="0" y="804974"/>
                  </a:lnTo>
                  <a:close/>
                </a:path>
              </a:pathLst>
            </a:custGeom>
            <a:solidFill>
              <a:srgbClr val="6E319F"/>
            </a:solidFill>
            <a:ln>
              <a:noFill/>
            </a:ln>
          </p:spPr>
        </p:sp>
        <p:sp>
          <p:nvSpPr>
            <p:cNvPr id="143" name="Google Shape;143;g3f083c4a437_0_335"/>
            <p:cNvSpPr txBox="1"/>
            <p:nvPr/>
          </p:nvSpPr>
          <p:spPr>
            <a:xfrm>
              <a:off x="0" y="-38100"/>
              <a:ext cx="4848300" cy="8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4" name="Google Shape;144;g3f083c4a437_0_335"/>
          <p:cNvSpPr txBox="1"/>
          <p:nvPr/>
        </p:nvSpPr>
        <p:spPr>
          <a:xfrm>
            <a:off x="601737" y="852349"/>
            <a:ext cx="171315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299">
                <a:solidFill>
                  <a:srgbClr val="FFFFFF"/>
                </a:solidFill>
              </a:rPr>
              <a:t>O QUE MOTIVOU A PESQUISA?</a:t>
            </a:r>
            <a:endParaRPr b="1" sz="5299">
              <a:solidFill>
                <a:srgbClr val="FFFFFF"/>
              </a:solidFill>
            </a:endParaRPr>
          </a:p>
        </p:txBody>
      </p:sp>
      <p:sp>
        <p:nvSpPr>
          <p:cNvPr id="145" name="Google Shape;145;g3f083c4a437_0_335"/>
          <p:cNvSpPr txBox="1"/>
          <p:nvPr/>
        </p:nvSpPr>
        <p:spPr>
          <a:xfrm>
            <a:off x="601736" y="2235298"/>
            <a:ext cx="171315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200">
                <a:solidFill>
                  <a:schemeClr val="lt1"/>
                </a:solidFill>
              </a:rPr>
              <a:t>Do reconhecimento do problema à pergunta da pesquisa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46" name="Google Shape;146;g3f083c4a437_0_335" title="ChatGPT Image 3 de jul. de 2026, 01_47_3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26713" y="3308117"/>
            <a:ext cx="9234377" cy="6925783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g3f083c4a437_0_335"/>
          <p:cNvSpPr txBox="1"/>
          <p:nvPr/>
        </p:nvSpPr>
        <p:spPr>
          <a:xfrm>
            <a:off x="17259300" y="9201150"/>
            <a:ext cx="806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E319F"/>
                </a:solidFill>
              </a:rPr>
              <a:t>05/14</a:t>
            </a:r>
            <a:endParaRPr>
              <a:solidFill>
                <a:srgbClr val="6E319F"/>
              </a:solidFill>
            </a:endParaRPr>
          </a:p>
        </p:txBody>
      </p:sp>
    </p:spTree>
  </p:cSld>
  <p:clrMapOvr>
    <a:masterClrMapping/>
  </p:clrMapOvr>
  <p:transition spd="med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"/>
          <p:cNvSpPr/>
          <p:nvPr/>
        </p:nvSpPr>
        <p:spPr>
          <a:xfrm rot="-5400000">
            <a:off x="12942635" y="5623284"/>
            <a:ext cx="284229" cy="384093"/>
          </a:xfrm>
          <a:custGeom>
            <a:rect b="b" l="l" r="r" t="t"/>
            <a:pathLst>
              <a:path extrusionOk="0" h="384093" w="284229">
                <a:moveTo>
                  <a:pt x="0" y="0"/>
                </a:moveTo>
                <a:lnTo>
                  <a:pt x="284229" y="0"/>
                </a:lnTo>
                <a:lnTo>
                  <a:pt x="284229" y="384093"/>
                </a:lnTo>
                <a:lnTo>
                  <a:pt x="0" y="3840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3" name="Google Shape;153;p3"/>
          <p:cNvSpPr txBox="1"/>
          <p:nvPr/>
        </p:nvSpPr>
        <p:spPr>
          <a:xfrm>
            <a:off x="1498426" y="1123950"/>
            <a:ext cx="14894100" cy="10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750">
                <a:solidFill>
                  <a:srgbClr val="6E319F"/>
                </a:solidFill>
              </a:rPr>
              <a:t>A PERGUNTA DA PESQUISA</a:t>
            </a:r>
            <a:endParaRPr sz="6750">
              <a:solidFill>
                <a:srgbClr val="6E319F"/>
              </a:solidFill>
            </a:endParaRPr>
          </a:p>
        </p:txBody>
      </p:sp>
      <p:grpSp>
        <p:nvGrpSpPr>
          <p:cNvPr id="154" name="Google Shape;154;p3"/>
          <p:cNvGrpSpPr/>
          <p:nvPr/>
        </p:nvGrpSpPr>
        <p:grpSpPr>
          <a:xfrm>
            <a:off x="1507813" y="3358550"/>
            <a:ext cx="15378039" cy="3720216"/>
            <a:chOff x="0" y="-38100"/>
            <a:chExt cx="3262206" cy="297765"/>
          </a:xfrm>
        </p:grpSpPr>
        <p:sp>
          <p:nvSpPr>
            <p:cNvPr id="155" name="Google Shape;155;p3"/>
            <p:cNvSpPr/>
            <p:nvPr/>
          </p:nvSpPr>
          <p:spPr>
            <a:xfrm>
              <a:off x="0" y="0"/>
              <a:ext cx="3262206" cy="259665"/>
            </a:xfrm>
            <a:custGeom>
              <a:rect b="b" l="l" r="r" t="t"/>
              <a:pathLst>
                <a:path extrusionOk="0" h="259665" w="3262206">
                  <a:moveTo>
                    <a:pt x="0" y="0"/>
                  </a:moveTo>
                  <a:lnTo>
                    <a:pt x="3262206" y="0"/>
                  </a:lnTo>
                  <a:lnTo>
                    <a:pt x="3262206" y="259665"/>
                  </a:lnTo>
                  <a:lnTo>
                    <a:pt x="0" y="259665"/>
                  </a:lnTo>
                  <a:close/>
                </a:path>
              </a:pathLst>
            </a:custGeom>
            <a:solidFill>
              <a:srgbClr val="6E319F"/>
            </a:solidFill>
            <a:ln>
              <a:noFill/>
            </a:ln>
          </p:spPr>
        </p:sp>
        <p:sp>
          <p:nvSpPr>
            <p:cNvPr id="156" name="Google Shape;156;p3"/>
            <p:cNvSpPr txBox="1"/>
            <p:nvPr/>
          </p:nvSpPr>
          <p:spPr>
            <a:xfrm>
              <a:off x="0" y="-38100"/>
              <a:ext cx="3262206" cy="2977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3975" lIns="73975" spcFirstLastPara="1" rIns="73975" wrap="square" tIns="73975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62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7" name="Google Shape;157;p3"/>
          <p:cNvSpPr txBox="1"/>
          <p:nvPr/>
        </p:nvSpPr>
        <p:spPr>
          <a:xfrm>
            <a:off x="1823013" y="4007249"/>
            <a:ext cx="15062700" cy="265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315"/>
              </a:spcAft>
              <a:buClr>
                <a:schemeClr val="dk1"/>
              </a:buClr>
              <a:buSzPts val="1447"/>
              <a:buFont typeface="Arial"/>
              <a:buNone/>
            </a:pPr>
            <a:r>
              <a:rPr b="1" i="1" lang="en-US" sz="5223">
                <a:solidFill>
                  <a:srgbClr val="F3EEEE"/>
                </a:solidFill>
              </a:rPr>
              <a:t>Como essas iniciativas deixam de ser ações isoladas e se institucionalizam como políticas públicas?</a:t>
            </a:r>
            <a:endParaRPr b="1" i="1" sz="5223">
              <a:solidFill>
                <a:srgbClr val="F3EEEE"/>
              </a:solidFill>
            </a:endParaRPr>
          </a:p>
        </p:txBody>
      </p:sp>
      <p:sp>
        <p:nvSpPr>
          <p:cNvPr id="158" name="Google Shape;158;p3"/>
          <p:cNvSpPr txBox="1"/>
          <p:nvPr/>
        </p:nvSpPr>
        <p:spPr>
          <a:xfrm>
            <a:off x="1531300" y="8558400"/>
            <a:ext cx="15407100" cy="11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6E319F"/>
                </a:solidFill>
              </a:rPr>
              <a:t>A análise será desenvolvida a partir de três lentes teórico-analíticas.</a:t>
            </a:r>
            <a:r>
              <a:rPr lang="en-US" sz="3200">
                <a:solidFill>
                  <a:srgbClr val="6E319F"/>
                </a:solidFill>
              </a:rPr>
              <a:t> </a:t>
            </a:r>
            <a:endParaRPr sz="3200">
              <a:solidFill>
                <a:srgbClr val="6E319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3"/>
          <p:cNvSpPr txBox="1"/>
          <p:nvPr/>
        </p:nvSpPr>
        <p:spPr>
          <a:xfrm>
            <a:off x="17259300" y="9201150"/>
            <a:ext cx="806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E319F"/>
                </a:solidFill>
              </a:rPr>
              <a:t>06/14</a:t>
            </a:r>
            <a:endParaRPr>
              <a:solidFill>
                <a:srgbClr val="6E319F"/>
              </a:solidFill>
            </a:endParaRPr>
          </a:p>
        </p:txBody>
      </p:sp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f083c4a437_0_236"/>
          <p:cNvSpPr txBox="1"/>
          <p:nvPr/>
        </p:nvSpPr>
        <p:spPr>
          <a:xfrm>
            <a:off x="9435821" y="754075"/>
            <a:ext cx="86877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700">
                <a:solidFill>
                  <a:srgbClr val="6E319F"/>
                </a:solidFill>
              </a:rPr>
              <a:t>Ainda sabemos pouco sobre... </a:t>
            </a:r>
            <a:r>
              <a:rPr b="1" i="0" lang="en-US" sz="5800" u="none" cap="none" strike="noStrike">
                <a:solidFill>
                  <a:srgbClr val="6E319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>
              <a:solidFill>
                <a:srgbClr val="6E319F"/>
              </a:solidFill>
            </a:endParaRPr>
          </a:p>
        </p:txBody>
      </p:sp>
      <p:grpSp>
        <p:nvGrpSpPr>
          <p:cNvPr id="165" name="Google Shape;165;g3f083c4a437_0_236"/>
          <p:cNvGrpSpPr/>
          <p:nvPr/>
        </p:nvGrpSpPr>
        <p:grpSpPr>
          <a:xfrm>
            <a:off x="-80450" y="-174499"/>
            <a:ext cx="9304897" cy="10461506"/>
            <a:chOff x="0" y="-38100"/>
            <a:chExt cx="2207201" cy="2549100"/>
          </a:xfrm>
        </p:grpSpPr>
        <p:sp>
          <p:nvSpPr>
            <p:cNvPr id="166" name="Google Shape;166;g3f083c4a437_0_236"/>
            <p:cNvSpPr/>
            <p:nvPr/>
          </p:nvSpPr>
          <p:spPr>
            <a:xfrm>
              <a:off x="0" y="0"/>
              <a:ext cx="2207201" cy="2510879"/>
            </a:xfrm>
            <a:custGeom>
              <a:rect b="b" l="l" r="r" t="t"/>
              <a:pathLst>
                <a:path extrusionOk="0" h="2510879" w="2207201">
                  <a:moveTo>
                    <a:pt x="0" y="0"/>
                  </a:moveTo>
                  <a:lnTo>
                    <a:pt x="2207201" y="0"/>
                  </a:lnTo>
                  <a:lnTo>
                    <a:pt x="2207201" y="2510879"/>
                  </a:lnTo>
                  <a:lnTo>
                    <a:pt x="0" y="2510879"/>
                  </a:lnTo>
                  <a:close/>
                </a:path>
              </a:pathLst>
            </a:custGeom>
            <a:solidFill>
              <a:srgbClr val="6E319F"/>
            </a:solidFill>
            <a:ln>
              <a:noFill/>
            </a:ln>
          </p:spPr>
        </p:sp>
        <p:sp>
          <p:nvSpPr>
            <p:cNvPr id="167" name="Google Shape;167;g3f083c4a437_0_236"/>
            <p:cNvSpPr txBox="1"/>
            <p:nvPr/>
          </p:nvSpPr>
          <p:spPr>
            <a:xfrm>
              <a:off x="0" y="-38100"/>
              <a:ext cx="2207100" cy="254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8" name="Google Shape;168;g3f083c4a437_0_236"/>
          <p:cNvSpPr txBox="1"/>
          <p:nvPr/>
        </p:nvSpPr>
        <p:spPr>
          <a:xfrm>
            <a:off x="731814" y="3479175"/>
            <a:ext cx="7680300" cy="12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</a:rPr>
              <a:t>✔ </a:t>
            </a:r>
            <a:r>
              <a:rPr b="1" lang="en-US" sz="3200">
                <a:solidFill>
                  <a:srgbClr val="FFFFFF"/>
                </a:solidFill>
              </a:rPr>
              <a:t>as desigualdades na participação em STEM; </a:t>
            </a:r>
            <a:endParaRPr/>
          </a:p>
        </p:txBody>
      </p:sp>
      <p:sp>
        <p:nvSpPr>
          <p:cNvPr id="169" name="Google Shape;169;g3f083c4a437_0_236"/>
          <p:cNvSpPr txBox="1"/>
          <p:nvPr/>
        </p:nvSpPr>
        <p:spPr>
          <a:xfrm>
            <a:off x="731805" y="5145472"/>
            <a:ext cx="7496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</a:rPr>
              <a:t>✔ </a:t>
            </a:r>
            <a:r>
              <a:rPr b="1" lang="en-US" sz="3200">
                <a:solidFill>
                  <a:srgbClr val="FFFFFF"/>
                </a:solidFill>
              </a:rPr>
              <a:t>políticas de promoção da equidade; </a:t>
            </a:r>
            <a:endParaRPr/>
          </a:p>
        </p:txBody>
      </p:sp>
      <p:sp>
        <p:nvSpPr>
          <p:cNvPr id="170" name="Google Shape;170;g3f083c4a437_0_236"/>
          <p:cNvSpPr txBox="1"/>
          <p:nvPr/>
        </p:nvSpPr>
        <p:spPr>
          <a:xfrm>
            <a:off x="10279568" y="3330889"/>
            <a:ext cx="7329000" cy="362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6E319F"/>
                </a:solidFill>
              </a:rPr>
              <a:t>➡ como essas iniciativas se institucionalizam; </a:t>
            </a:r>
            <a:endParaRPr>
              <a:solidFill>
                <a:srgbClr val="6E319F"/>
              </a:solidFill>
            </a:endParaRPr>
          </a:p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200" u="none" cap="none" strike="noStrike">
              <a:solidFill>
                <a:srgbClr val="6E319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6E319F"/>
                </a:solidFill>
              </a:rPr>
              <a:t>➡ quais capacidades estatais sustentam sua continuidade;</a:t>
            </a:r>
            <a:endParaRPr>
              <a:solidFill>
                <a:srgbClr val="6E319F"/>
              </a:solidFill>
            </a:endParaRPr>
          </a:p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200" u="none" cap="none" strike="noStrike">
              <a:solidFill>
                <a:srgbClr val="6E319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6E319F"/>
                </a:solidFill>
              </a:rPr>
              <a:t>➡ como analisar esse processo. </a:t>
            </a:r>
            <a:endParaRPr>
              <a:solidFill>
                <a:srgbClr val="6E319F"/>
              </a:solidFill>
            </a:endParaRPr>
          </a:p>
        </p:txBody>
      </p:sp>
      <p:sp>
        <p:nvSpPr>
          <p:cNvPr id="171" name="Google Shape;171;g3f083c4a437_0_236"/>
          <p:cNvSpPr txBox="1"/>
          <p:nvPr/>
        </p:nvSpPr>
        <p:spPr>
          <a:xfrm>
            <a:off x="746864" y="838835"/>
            <a:ext cx="80583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1" lang="en-US" sz="4700">
                <a:solidFill>
                  <a:srgbClr val="FFFFFF"/>
                </a:solidFill>
              </a:rPr>
              <a:t>A literatura já explica...</a:t>
            </a:r>
            <a:endParaRPr sz="1300"/>
          </a:p>
        </p:txBody>
      </p:sp>
      <p:sp>
        <p:nvSpPr>
          <p:cNvPr id="172" name="Google Shape;172;g3f083c4a437_0_236"/>
          <p:cNvSpPr txBox="1"/>
          <p:nvPr/>
        </p:nvSpPr>
        <p:spPr>
          <a:xfrm>
            <a:off x="731805" y="6140793"/>
            <a:ext cx="7496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</a:rPr>
              <a:t>✔ </a:t>
            </a:r>
            <a:r>
              <a:rPr b="1" lang="en-US" sz="3200">
                <a:solidFill>
                  <a:srgbClr val="FFFFFF"/>
                </a:solidFill>
              </a:rPr>
              <a:t>iniciativas de inclusão. </a:t>
            </a:r>
            <a:endParaRPr/>
          </a:p>
        </p:txBody>
      </p:sp>
      <p:sp>
        <p:nvSpPr>
          <p:cNvPr id="173" name="Google Shape;173;g3f083c4a437_0_236"/>
          <p:cNvSpPr txBox="1"/>
          <p:nvPr/>
        </p:nvSpPr>
        <p:spPr>
          <a:xfrm>
            <a:off x="17259300" y="9201150"/>
            <a:ext cx="806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E319F"/>
                </a:solidFill>
              </a:rPr>
              <a:t>07/14</a:t>
            </a:r>
            <a:endParaRPr>
              <a:solidFill>
                <a:srgbClr val="6E319F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" name="Google Shape;178;g3f0ab06a8ed_0_50"/>
          <p:cNvGrpSpPr/>
          <p:nvPr/>
        </p:nvGrpSpPr>
        <p:grpSpPr>
          <a:xfrm>
            <a:off x="0" y="-144662"/>
            <a:ext cx="18288118" cy="3051698"/>
            <a:chOff x="0" y="-38100"/>
            <a:chExt cx="4816592" cy="803734"/>
          </a:xfrm>
        </p:grpSpPr>
        <p:sp>
          <p:nvSpPr>
            <p:cNvPr id="179" name="Google Shape;179;g3f0ab06a8ed_0_50"/>
            <p:cNvSpPr/>
            <p:nvPr/>
          </p:nvSpPr>
          <p:spPr>
            <a:xfrm>
              <a:off x="0" y="0"/>
              <a:ext cx="4816592" cy="765634"/>
            </a:xfrm>
            <a:custGeom>
              <a:rect b="b" l="l" r="r" t="t"/>
              <a:pathLst>
                <a:path extrusionOk="0" h="76563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765634"/>
                  </a:lnTo>
                  <a:lnTo>
                    <a:pt x="0" y="765634"/>
                  </a:lnTo>
                  <a:close/>
                </a:path>
              </a:pathLst>
            </a:custGeom>
            <a:solidFill>
              <a:srgbClr val="6E319F"/>
            </a:solidFill>
            <a:ln>
              <a:noFill/>
            </a:ln>
          </p:spPr>
        </p:sp>
        <p:sp>
          <p:nvSpPr>
            <p:cNvPr id="180" name="Google Shape;180;g3f0ab06a8ed_0_50"/>
            <p:cNvSpPr txBox="1"/>
            <p:nvPr/>
          </p:nvSpPr>
          <p:spPr>
            <a:xfrm>
              <a:off x="0" y="-38100"/>
              <a:ext cx="4816500" cy="80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1" name="Google Shape;181;g3f0ab06a8ed_0_50"/>
          <p:cNvSpPr txBox="1"/>
          <p:nvPr/>
        </p:nvSpPr>
        <p:spPr>
          <a:xfrm>
            <a:off x="17259300" y="9201150"/>
            <a:ext cx="981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</a:rPr>
              <a:t>03/13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82" name="Google Shape;182;g3f0ab06a8ed_0_50"/>
          <p:cNvSpPr txBox="1"/>
          <p:nvPr/>
        </p:nvSpPr>
        <p:spPr>
          <a:xfrm>
            <a:off x="620443" y="1267915"/>
            <a:ext cx="12798900" cy="8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250">
                <a:solidFill>
                  <a:srgbClr val="FFFFFF"/>
                </a:solidFill>
              </a:rPr>
              <a:t>REFERENCIAL TEÓRICO-ANALÍTICO</a:t>
            </a:r>
            <a:endParaRPr sz="5250"/>
          </a:p>
        </p:txBody>
      </p:sp>
      <p:sp>
        <p:nvSpPr>
          <p:cNvPr id="183" name="Google Shape;183;g3f0ab06a8ed_0_50"/>
          <p:cNvSpPr txBox="1"/>
          <p:nvPr/>
        </p:nvSpPr>
        <p:spPr>
          <a:xfrm>
            <a:off x="620450" y="6764050"/>
            <a:ext cx="3000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</a:rPr>
              <a:t>Fonte: IBGE (2022). </a:t>
            </a:r>
            <a:endParaRPr sz="2000">
              <a:solidFill>
                <a:schemeClr val="lt1"/>
              </a:solidFill>
            </a:endParaRPr>
          </a:p>
        </p:txBody>
      </p:sp>
      <p:pic>
        <p:nvPicPr>
          <p:cNvPr id="184" name="Google Shape;184;g3f0ab06a8ed_0_50" title="ChatGPT Image 3 de jul. de 2026, 22_35_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72850" y="3059436"/>
            <a:ext cx="10612746" cy="7075164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g3f0ab06a8ed_0_50"/>
          <p:cNvSpPr txBox="1"/>
          <p:nvPr/>
        </p:nvSpPr>
        <p:spPr>
          <a:xfrm>
            <a:off x="17259300" y="9201150"/>
            <a:ext cx="806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E319F"/>
                </a:solidFill>
              </a:rPr>
              <a:t>08/14</a:t>
            </a:r>
            <a:endParaRPr>
              <a:solidFill>
                <a:srgbClr val="6E319F"/>
              </a:solidFill>
            </a:endParaRPr>
          </a:p>
        </p:txBody>
      </p:sp>
    </p:spTree>
  </p:cSld>
  <p:clrMapOvr>
    <a:masterClrMapping/>
  </p:clrMapOvr>
  <p:transition spd="med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oogle Shape;190;p4"/>
          <p:cNvGrpSpPr/>
          <p:nvPr/>
        </p:nvGrpSpPr>
        <p:grpSpPr>
          <a:xfrm>
            <a:off x="9391350" y="-178498"/>
            <a:ext cx="9304897" cy="10465426"/>
            <a:chOff x="0" y="-38100"/>
            <a:chExt cx="2207201" cy="2621337"/>
          </a:xfrm>
        </p:grpSpPr>
        <p:sp>
          <p:nvSpPr>
            <p:cNvPr id="191" name="Google Shape;191;p4"/>
            <p:cNvSpPr/>
            <p:nvPr/>
          </p:nvSpPr>
          <p:spPr>
            <a:xfrm>
              <a:off x="0" y="0"/>
              <a:ext cx="2207201" cy="2583237"/>
            </a:xfrm>
            <a:custGeom>
              <a:rect b="b" l="l" r="r" t="t"/>
              <a:pathLst>
                <a:path extrusionOk="0" h="2583237" w="2207201">
                  <a:moveTo>
                    <a:pt x="0" y="0"/>
                  </a:moveTo>
                  <a:lnTo>
                    <a:pt x="2207201" y="0"/>
                  </a:lnTo>
                  <a:lnTo>
                    <a:pt x="2207201" y="2583237"/>
                  </a:lnTo>
                  <a:lnTo>
                    <a:pt x="0" y="2583237"/>
                  </a:lnTo>
                  <a:close/>
                </a:path>
              </a:pathLst>
            </a:custGeom>
            <a:solidFill>
              <a:srgbClr val="6E319F"/>
            </a:solidFill>
            <a:ln>
              <a:noFill/>
            </a:ln>
          </p:spPr>
        </p:sp>
        <p:sp>
          <p:nvSpPr>
            <p:cNvPr id="192" name="Google Shape;192;p4"/>
            <p:cNvSpPr txBox="1"/>
            <p:nvPr/>
          </p:nvSpPr>
          <p:spPr>
            <a:xfrm>
              <a:off x="0" y="-38100"/>
              <a:ext cx="2207201" cy="26213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3" name="Google Shape;193;p4"/>
          <p:cNvSpPr txBox="1"/>
          <p:nvPr/>
        </p:nvSpPr>
        <p:spPr>
          <a:xfrm>
            <a:off x="9555148" y="2689225"/>
            <a:ext cx="8789400" cy="54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2545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3100"/>
              <a:buAutoNum type="arabicPeriod"/>
            </a:pPr>
            <a:r>
              <a:rPr b="1" lang="en-US" sz="3100">
                <a:solidFill>
                  <a:srgbClr val="FFFFFF"/>
                </a:solidFill>
              </a:rPr>
              <a:t>Identificar</a:t>
            </a:r>
            <a:r>
              <a:rPr lang="en-US" sz="3100">
                <a:solidFill>
                  <a:srgbClr val="FFFFFF"/>
                </a:solidFill>
              </a:rPr>
              <a:t> instrumentos e estruturas institucionais;</a:t>
            </a:r>
            <a:endParaRPr sz="3100">
              <a:solidFill>
                <a:srgbClr val="FFFFFF"/>
              </a:solidFill>
            </a:endParaRPr>
          </a:p>
          <a:p>
            <a:pPr indent="-42545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3100"/>
              <a:buAutoNum type="arabicPeriod"/>
            </a:pPr>
            <a:r>
              <a:rPr b="1" lang="en-US" sz="3100">
                <a:solidFill>
                  <a:srgbClr val="FFFFFF"/>
                </a:solidFill>
              </a:rPr>
              <a:t>Descrever</a:t>
            </a:r>
            <a:r>
              <a:rPr lang="en-US" sz="3100">
                <a:solidFill>
                  <a:srgbClr val="FFFFFF"/>
                </a:solidFill>
              </a:rPr>
              <a:t> mecanismos de governança;</a:t>
            </a:r>
            <a:endParaRPr sz="3100">
              <a:solidFill>
                <a:srgbClr val="FFFFFF"/>
              </a:solidFill>
            </a:endParaRPr>
          </a:p>
          <a:p>
            <a:pPr indent="-42545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3100"/>
              <a:buAutoNum type="arabicPeriod"/>
            </a:pPr>
            <a:r>
              <a:rPr b="1" lang="en-US" sz="3100">
                <a:solidFill>
                  <a:srgbClr val="FFFFFF"/>
                </a:solidFill>
              </a:rPr>
              <a:t>Mapear</a:t>
            </a:r>
            <a:r>
              <a:rPr lang="en-US" sz="3100">
                <a:solidFill>
                  <a:srgbClr val="FFFFFF"/>
                </a:solidFill>
              </a:rPr>
              <a:t> capacidades estatais mobilizadas;</a:t>
            </a:r>
            <a:endParaRPr sz="3100">
              <a:solidFill>
                <a:srgbClr val="FFFFFF"/>
              </a:solidFill>
            </a:endParaRPr>
          </a:p>
          <a:p>
            <a:pPr indent="-42545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3100"/>
              <a:buAutoNum type="arabicPeriod"/>
            </a:pPr>
            <a:r>
              <a:rPr b="1" lang="en-US" sz="3100">
                <a:solidFill>
                  <a:srgbClr val="FFFFFF"/>
                </a:solidFill>
              </a:rPr>
              <a:t>Examinar</a:t>
            </a:r>
            <a:r>
              <a:rPr lang="en-US" sz="3100">
                <a:solidFill>
                  <a:srgbClr val="FFFFFF"/>
                </a:solidFill>
              </a:rPr>
              <a:t> evidências de institucionalização;</a:t>
            </a:r>
            <a:endParaRPr sz="3100">
              <a:solidFill>
                <a:srgbClr val="FFFFFF"/>
              </a:solidFill>
            </a:endParaRPr>
          </a:p>
          <a:p>
            <a:pPr indent="-42545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3100"/>
              <a:buAutoNum type="arabicPeriod"/>
            </a:pPr>
            <a:r>
              <a:rPr b="1" lang="en-US" sz="3100">
                <a:solidFill>
                  <a:srgbClr val="FFFFFF"/>
                </a:solidFill>
              </a:rPr>
              <a:t>Analisar</a:t>
            </a:r>
            <a:r>
              <a:rPr lang="en-US" sz="3100">
                <a:solidFill>
                  <a:srgbClr val="FFFFFF"/>
                </a:solidFill>
              </a:rPr>
              <a:t> limites e condicionantes;</a:t>
            </a:r>
            <a:endParaRPr sz="3100">
              <a:solidFill>
                <a:srgbClr val="FFFFFF"/>
              </a:solidFill>
            </a:endParaRPr>
          </a:p>
          <a:p>
            <a:pPr indent="-42545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3100"/>
              <a:buAutoNum type="arabicPeriod"/>
            </a:pPr>
            <a:r>
              <a:rPr b="1" lang="en-US" sz="3100">
                <a:solidFill>
                  <a:srgbClr val="FFFFFF"/>
                </a:solidFill>
              </a:rPr>
              <a:t>Propor</a:t>
            </a:r>
            <a:r>
              <a:rPr lang="en-US" sz="3100">
                <a:solidFill>
                  <a:srgbClr val="FFFFFF"/>
                </a:solidFill>
              </a:rPr>
              <a:t> recomendações para o SNCTI.</a:t>
            </a:r>
            <a:endParaRPr sz="3100">
              <a:solidFill>
                <a:srgbClr val="FFFFFF"/>
              </a:solidFill>
            </a:endParaRPr>
          </a:p>
        </p:txBody>
      </p:sp>
      <p:sp>
        <p:nvSpPr>
          <p:cNvPr id="194" name="Google Shape;194;p4"/>
          <p:cNvSpPr txBox="1"/>
          <p:nvPr/>
        </p:nvSpPr>
        <p:spPr>
          <a:xfrm>
            <a:off x="1028700" y="1171575"/>
            <a:ext cx="74589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0">
                <a:solidFill>
                  <a:srgbClr val="6E319F"/>
                </a:solidFill>
              </a:rPr>
              <a:t>OBJETIVO GERAL</a:t>
            </a:r>
            <a:endParaRPr sz="5000">
              <a:solidFill>
                <a:srgbClr val="6E319F"/>
              </a:solidFill>
            </a:endParaRPr>
          </a:p>
        </p:txBody>
      </p:sp>
      <p:sp>
        <p:nvSpPr>
          <p:cNvPr id="195" name="Google Shape;195;p4"/>
          <p:cNvSpPr txBox="1"/>
          <p:nvPr/>
        </p:nvSpPr>
        <p:spPr>
          <a:xfrm>
            <a:off x="9906900" y="1163625"/>
            <a:ext cx="8273700" cy="7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102">
                <a:solidFill>
                  <a:srgbClr val="FFFFFF"/>
                </a:solidFill>
              </a:rPr>
              <a:t>OBJETIVOS ESPECÍFICOS</a:t>
            </a:r>
            <a:r>
              <a:rPr b="1" i="0" lang="en-US" sz="4902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00"/>
          </a:p>
        </p:txBody>
      </p:sp>
      <p:sp>
        <p:nvSpPr>
          <p:cNvPr id="196" name="Google Shape;196;p4"/>
          <p:cNvSpPr txBox="1"/>
          <p:nvPr/>
        </p:nvSpPr>
        <p:spPr>
          <a:xfrm>
            <a:off x="706800" y="4075200"/>
            <a:ext cx="8102700" cy="269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3500">
                <a:solidFill>
                  <a:srgbClr val="6E319F"/>
                </a:solidFill>
              </a:rPr>
              <a:t>Analisar como a governança e as capacidades estatais influenciam a institucionalização das políticas de inclusão de mulheres negras em STEM no âmbito federal do SNCTI. </a:t>
            </a:r>
            <a:endParaRPr>
              <a:solidFill>
                <a:srgbClr val="6E319F"/>
              </a:solidFill>
            </a:endParaRPr>
          </a:p>
        </p:txBody>
      </p:sp>
      <p:sp>
        <p:nvSpPr>
          <p:cNvPr id="197" name="Google Shape;197;p4"/>
          <p:cNvSpPr txBox="1"/>
          <p:nvPr/>
        </p:nvSpPr>
        <p:spPr>
          <a:xfrm>
            <a:off x="17259300" y="9201150"/>
            <a:ext cx="981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</a:rPr>
              <a:t>09/14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ransition spd="med">
    <p:push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2230D36C048DA42B5B597D7A7006077" ma:contentTypeVersion="17" ma:contentTypeDescription="Crie um novo documento." ma:contentTypeScope="" ma:versionID="2b77902f318c931e5631018bf9817abb">
  <xsd:schema xmlns:xsd="http://www.w3.org/2001/XMLSchema" xmlns:xs="http://www.w3.org/2001/XMLSchema" xmlns:p="http://schemas.microsoft.com/office/2006/metadata/properties" xmlns:ns2="ee1fe255-0615-48a1-ba91-393d348c971f" xmlns:ns3="054ebd02-de20-4f3d-bcfc-d74775f94674" targetNamespace="http://schemas.microsoft.com/office/2006/metadata/properties" ma:root="true" ma:fieldsID="eac2c798558cf38cce49821b33d31573" ns2:_="" ns3:_="">
    <xsd:import namespace="ee1fe255-0615-48a1-ba91-393d348c971f"/>
    <xsd:import namespace="054ebd02-de20-4f3d-bcfc-d74775f94674"/>
    <xsd:element name="properties">
      <xsd:complexType>
        <xsd:sequence>
          <xsd:element name="documentManagement">
            <xsd:complexType>
              <xsd:all>
                <xsd:element ref="ns2:MigrationSource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BillingMetadata" minOccurs="0"/>
                <xsd:element ref="ns3:MediaServiceLocation" minOccurs="0"/>
                <xsd:element ref="ns3:Nome_x0020_completo"/>
                <xsd:element ref="ns3:Link_x0020_do_x0020_Curr_x00ed_culo_x0020_Lattes" minOccurs="0"/>
                <xsd:element ref="ns3:Link_x0020_da_x0020_publica_x00e7__x00e3_o_x0020_do_x0020_TCC_x0020_no_x0020_Reposit_x00f3_rio_x0020_da_x0020_Enap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1fe255-0615-48a1-ba91-393d348c971f" elementFormDefault="qualified">
    <xsd:import namespace="http://schemas.microsoft.com/office/2006/documentManagement/types"/>
    <xsd:import namespace="http://schemas.microsoft.com/office/infopath/2007/PartnerControls"/>
    <xsd:element name="MigrationSourceID" ma:index="8" nillable="true" ma:displayName="MigrationSourceID" ma:internalName="MigrationSourceID" ma:readOnly="true">
      <xsd:simpleType>
        <xsd:restriction base="dms:Text"/>
      </xsd:simpleType>
    </xsd:element>
    <xsd:element name="TaxCatchAll" ma:index="18" nillable="true" ma:displayName="Taxonomy Catch All Column" ma:hidden="true" ma:list="{5e75a7cf-954a-478a-8da0-7542fd2a84f0}" ma:internalName="TaxCatchAll" ma:showField="CatchAllData" ma:web="ee1fe255-0615-48a1-ba91-393d348c97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4ebd02-de20-4f3d-bcfc-d74775f946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Marcações de imagem" ma:readOnly="false" ma:fieldId="{5cf76f15-5ced-4ddc-b409-7134ff3c332f}" ma:taxonomyMulti="true" ma:sspId="db2b1072-0813-4abd-a7c6-700b29b2f1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Nome_x0020_completo" ma:index="22" ma:displayName="Nome completo" ma:internalName="Nome_x0020_completo">
      <xsd:simpleType>
        <xsd:restriction base="dms:Text">
          <xsd:maxLength value="255"/>
        </xsd:restriction>
      </xsd:simpleType>
    </xsd:element>
    <xsd:element name="Link_x0020_do_x0020_Curr_x00ed_culo_x0020_Lattes" ma:index="23" nillable="true" ma:displayName="Link do Currículo Lattes" ma:internalName="Link_x0020_do_x0020_Curr_x00ed_culo_x0020_Lattes">
      <xsd:simpleType>
        <xsd:restriction base="dms:Text"/>
      </xsd:simpleType>
    </xsd:element>
    <xsd:element name="Link_x0020_da_x0020_publica_x00e7__x00e3_o_x0020_do_x0020_TCC_x0020_no_x0020_Reposit_x00f3_rio_x0020_da_x0020_Enap" ma:index="24" nillable="true" ma:displayName="Link da publicação do TCC no Repositório da Enap" ma:internalName="Link_x0020_da_x0020_publica_x00e7__x00e3_o_x0020_do_x0020_TCC_x0020_no_x0020_Reposit_x00f3_rio_x0020_da_x0020_Enap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ink_x0020_do_x0020_Curr_x00ed_culo_x0020_Lattes xmlns="054ebd02-de20-4f3d-bcfc-d74775f94674" xsi:nil="true"/>
    <lcf76f155ced4ddcb4097134ff3c332f xmlns="054ebd02-de20-4f3d-bcfc-d74775f94674">
      <Terms xmlns="http://schemas.microsoft.com/office/infopath/2007/PartnerControls"/>
    </lcf76f155ced4ddcb4097134ff3c332f>
    <Link_x0020_da_x0020_publica_x00e7__x00e3_o_x0020_do_x0020_TCC_x0020_no_x0020_Reposit_x00f3_rio_x0020_da_x0020_Enap xmlns="054ebd02-de20-4f3d-bcfc-d74775f94674" xsi:nil="true"/>
    <TaxCatchAll xmlns="ee1fe255-0615-48a1-ba91-393d348c971f" xsi:nil="true"/>
    <Nome_x0020_completo xmlns="054ebd02-de20-4f3d-bcfc-d74775f94674"/>
  </documentManagement>
</p:properties>
</file>

<file path=customXml/itemProps1.xml><?xml version="1.0" encoding="utf-8"?>
<ds:datastoreItem xmlns:ds="http://schemas.openxmlformats.org/officeDocument/2006/customXml" ds:itemID="{F12E4D87-E085-460B-A15D-C89BCDA8C3CD}"/>
</file>

<file path=customXml/itemProps2.xml><?xml version="1.0" encoding="utf-8"?>
<ds:datastoreItem xmlns:ds="http://schemas.openxmlformats.org/officeDocument/2006/customXml" ds:itemID="{77C0D77A-9E8C-45CE-BEF5-25F5890DEA42}"/>
</file>

<file path=customXml/itemProps3.xml><?xml version="1.0" encoding="utf-8"?>
<ds:datastoreItem xmlns:ds="http://schemas.openxmlformats.org/officeDocument/2006/customXml" ds:itemID="{A2A3F7BD-E9A2-4366-A10E-9EB5CF87762F}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0x01010012230D36C048DA42B5B597D7A7006077</vt:lpwstr>
  </property>
</Properties>
</file>