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drawings/drawing1.xml" ContentType="application/vnd.openxmlformats-officedocument.drawingml.chartshapes+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drawings/drawing2.xml" ContentType="application/vnd.openxmlformats-officedocument.drawingml.chartshap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E3734D8" w14:textId="4B872877" w:rsidR="00AB11EB" w:rsidRPr="00AB11EB" w:rsidRDefault="00AB11EB" w:rsidP="003A763D">
      <w:pPr>
        <w:spacing w:line="360" w:lineRule="auto"/>
        <w:ind w:left="360" w:hanging="360"/>
        <w:jc w:val="both"/>
        <w:rPr>
          <w:b/>
          <w:sz w:val="32"/>
          <w:szCs w:val="32"/>
          <w:lang w:val="pt-BR"/>
        </w:rPr>
      </w:pPr>
      <w:r w:rsidRPr="00AB11EB">
        <w:rPr>
          <w:b/>
          <w:sz w:val="32"/>
          <w:szCs w:val="32"/>
          <w:lang w:val="pt-BR"/>
        </w:rPr>
        <w:t>Aspectos fiscais do Plano Gerador de Benefícios Livre - PGBL</w:t>
      </w:r>
    </w:p>
    <w:p w14:paraId="380FD6DA" w14:textId="11305165" w:rsidR="00AB11EB" w:rsidRPr="00AB11EB" w:rsidRDefault="00AB11EB" w:rsidP="00AB11EB">
      <w:pPr>
        <w:spacing w:line="360" w:lineRule="auto"/>
        <w:ind w:left="360" w:hanging="360"/>
        <w:jc w:val="right"/>
        <w:rPr>
          <w:i/>
          <w:lang w:val="pt-BR"/>
        </w:rPr>
      </w:pPr>
      <w:r w:rsidRPr="00AB11EB">
        <w:rPr>
          <w:i/>
          <w:lang w:val="pt-BR"/>
        </w:rPr>
        <w:t>Cássio Sobocinski Castro</w:t>
      </w:r>
    </w:p>
    <w:p w14:paraId="5FF7CBEC" w14:textId="0D7F1147" w:rsidR="00AB11EB" w:rsidRPr="00AB11EB" w:rsidRDefault="00AB11EB" w:rsidP="003A763D">
      <w:pPr>
        <w:spacing w:line="360" w:lineRule="auto"/>
        <w:ind w:left="360" w:hanging="360"/>
        <w:jc w:val="both"/>
        <w:rPr>
          <w:lang w:val="pt-BR"/>
        </w:rPr>
      </w:pPr>
    </w:p>
    <w:p w14:paraId="5EC68EAF" w14:textId="77777777" w:rsidR="00AB11EB" w:rsidRPr="00AB11EB" w:rsidRDefault="00AB11EB" w:rsidP="003A763D">
      <w:pPr>
        <w:spacing w:line="360" w:lineRule="auto"/>
        <w:ind w:left="360" w:hanging="360"/>
        <w:jc w:val="both"/>
        <w:rPr>
          <w:lang w:val="pt-BR"/>
        </w:rPr>
      </w:pPr>
    </w:p>
    <w:p w14:paraId="176EA116" w14:textId="7B22D472" w:rsidR="00111E38" w:rsidRDefault="00111E38" w:rsidP="003A763D">
      <w:pPr>
        <w:pStyle w:val="PargrafodaLista"/>
        <w:numPr>
          <w:ilvl w:val="0"/>
          <w:numId w:val="1"/>
        </w:numPr>
        <w:spacing w:line="360" w:lineRule="auto"/>
        <w:jc w:val="both"/>
        <w:rPr>
          <w:b/>
          <w:bCs/>
          <w:sz w:val="28"/>
          <w:szCs w:val="28"/>
          <w:lang w:val="pt-BR"/>
        </w:rPr>
      </w:pPr>
      <w:r>
        <w:rPr>
          <w:b/>
          <w:bCs/>
          <w:sz w:val="28"/>
          <w:szCs w:val="28"/>
          <w:lang w:val="pt-BR"/>
        </w:rPr>
        <w:t>Resumo</w:t>
      </w:r>
    </w:p>
    <w:p w14:paraId="591D88D1" w14:textId="77777777" w:rsidR="00EC37E8" w:rsidRDefault="00EC37E8" w:rsidP="00EC37E8">
      <w:pPr>
        <w:spacing w:line="360" w:lineRule="auto"/>
        <w:jc w:val="both"/>
        <w:rPr>
          <w:sz w:val="24"/>
          <w:szCs w:val="24"/>
          <w:lang w:val="pt-BR"/>
        </w:rPr>
      </w:pPr>
    </w:p>
    <w:p w14:paraId="02CF4A45" w14:textId="788AD42F" w:rsidR="00111E38" w:rsidRPr="004B09F5" w:rsidRDefault="00EC37E8" w:rsidP="004B09F5">
      <w:pPr>
        <w:spacing w:line="360" w:lineRule="auto"/>
        <w:jc w:val="both"/>
        <w:rPr>
          <w:sz w:val="24"/>
          <w:szCs w:val="24"/>
          <w:lang w:val="pt-BR"/>
        </w:rPr>
      </w:pPr>
      <w:r w:rsidRPr="00EC37E8">
        <w:rPr>
          <w:sz w:val="24"/>
          <w:szCs w:val="24"/>
          <w:lang w:val="pt-BR"/>
        </w:rPr>
        <w:t xml:space="preserve">O presente trabalho objetiva a analisar a estrutura tributária aplicada aos planos de previdência privada aberta, mais especificamente aos </w:t>
      </w:r>
      <w:r w:rsidR="004B09F5">
        <w:rPr>
          <w:sz w:val="24"/>
          <w:szCs w:val="24"/>
          <w:lang w:val="pt-BR"/>
        </w:rPr>
        <w:t>Planos Geradores de Benefícios Livres - PGBL</w:t>
      </w:r>
      <w:r w:rsidRPr="00EC37E8">
        <w:rPr>
          <w:sz w:val="24"/>
          <w:szCs w:val="24"/>
          <w:lang w:val="pt-BR"/>
        </w:rPr>
        <w:t>, procurando identifica</w:t>
      </w:r>
      <w:r w:rsidR="004B09F5">
        <w:rPr>
          <w:sz w:val="24"/>
          <w:szCs w:val="24"/>
          <w:lang w:val="pt-BR"/>
        </w:rPr>
        <w:t xml:space="preserve">r se os benefícios aplicados a esses planos podem impactar a arrecadação do imposto de renda </w:t>
      </w:r>
      <w:r w:rsidRPr="004B09F5">
        <w:rPr>
          <w:sz w:val="24"/>
          <w:szCs w:val="24"/>
          <w:lang w:val="pt-BR"/>
        </w:rPr>
        <w:t>sem contribuir, no entanto, para o desenvolvimento desse sistema previdenciário.</w:t>
      </w:r>
      <w:r w:rsidR="004B09F5">
        <w:rPr>
          <w:sz w:val="24"/>
          <w:szCs w:val="24"/>
          <w:lang w:val="pt-BR"/>
        </w:rPr>
        <w:t xml:space="preserve"> O presente trabalho se divide em dez partes. A primeira é o presente resumo. A segunda parte apresenta aspectos introdutórios dos planos de previdência privada. A terceira seção</w:t>
      </w:r>
      <w:r w:rsidR="00136FF4">
        <w:rPr>
          <w:sz w:val="24"/>
          <w:szCs w:val="24"/>
          <w:lang w:val="pt-BR"/>
        </w:rPr>
        <w:t xml:space="preserve"> explica o que é um PGBL e como foi instituído, ao passo que a quarta parte trata dos benefícios tributários aplicados a tais planos.</w:t>
      </w:r>
      <w:r w:rsidR="00C97726">
        <w:rPr>
          <w:sz w:val="24"/>
          <w:szCs w:val="24"/>
          <w:lang w:val="pt-BR"/>
        </w:rPr>
        <w:t xml:space="preserve"> A quinta parte do trabalho especifica o que é o regime de tributação regressivo e a sexta apresenta algumas estatísticas. A sétima seção discute a possibilidade de se enquadrar eventuais perdas de arrecadação como renúncia de receitas, ao passo que a oitava parte apresenta as dificuldades para mensuração dessa perda. A penúltima seção é a conclusão e a última as referências bibliográficas utilizadas.</w:t>
      </w:r>
    </w:p>
    <w:p w14:paraId="29E7898C" w14:textId="77777777" w:rsidR="00B40EC3" w:rsidRDefault="00B40EC3" w:rsidP="00111E38">
      <w:pPr>
        <w:pStyle w:val="PargrafodaLista"/>
        <w:spacing w:line="360" w:lineRule="auto"/>
        <w:ind w:left="360"/>
        <w:jc w:val="both"/>
        <w:rPr>
          <w:b/>
          <w:bCs/>
          <w:sz w:val="28"/>
          <w:szCs w:val="28"/>
          <w:lang w:val="pt-BR"/>
        </w:rPr>
      </w:pPr>
    </w:p>
    <w:p w14:paraId="74A1E8C8" w14:textId="0A26852A" w:rsidR="00BA033F" w:rsidRPr="003A763D" w:rsidRDefault="00FA1EBF" w:rsidP="003A763D">
      <w:pPr>
        <w:pStyle w:val="PargrafodaLista"/>
        <w:numPr>
          <w:ilvl w:val="0"/>
          <w:numId w:val="1"/>
        </w:numPr>
        <w:spacing w:line="360" w:lineRule="auto"/>
        <w:jc w:val="both"/>
        <w:rPr>
          <w:b/>
          <w:bCs/>
          <w:sz w:val="28"/>
          <w:szCs w:val="28"/>
          <w:lang w:val="pt-BR"/>
        </w:rPr>
      </w:pPr>
      <w:r w:rsidRPr="003A763D">
        <w:rPr>
          <w:b/>
          <w:bCs/>
          <w:sz w:val="28"/>
          <w:szCs w:val="28"/>
          <w:lang w:val="pt-BR"/>
        </w:rPr>
        <w:t>Introdução</w:t>
      </w:r>
    </w:p>
    <w:p w14:paraId="026C3194" w14:textId="77777777" w:rsidR="00BA033F" w:rsidRPr="0009664D" w:rsidRDefault="00BA033F">
      <w:pPr>
        <w:spacing w:line="360" w:lineRule="auto"/>
        <w:jc w:val="both"/>
        <w:rPr>
          <w:sz w:val="24"/>
          <w:szCs w:val="24"/>
          <w:lang w:val="pt-BR"/>
        </w:rPr>
      </w:pPr>
    </w:p>
    <w:p w14:paraId="0BB6A40E" w14:textId="77777777" w:rsidR="00BA033F" w:rsidRPr="0009664D" w:rsidRDefault="00FA1EBF">
      <w:pPr>
        <w:spacing w:line="360" w:lineRule="auto"/>
        <w:jc w:val="both"/>
        <w:rPr>
          <w:sz w:val="24"/>
          <w:szCs w:val="24"/>
          <w:lang w:val="pt-BR"/>
        </w:rPr>
      </w:pPr>
      <w:r w:rsidRPr="0009664D">
        <w:rPr>
          <w:sz w:val="24"/>
          <w:szCs w:val="24"/>
          <w:lang w:val="pt-BR"/>
        </w:rPr>
        <w:t>Nos últimos anos a temática da previdência ganhou destaque nos debates nacionais, principalmente devido aos expressivos déficits apresentados pelos regimes previdenciários, aliados ainda a uma das maiores crises econômicas que o país já enfrentou. Diante do cenário que se projeta, apontando para possível insustentabilidade da previdência, é mais que necessário que se realizem estudos e avaliações a fim de se obter um completo diagnóstico da situação, permitindo construir um arcabouço ferramental que sirva de base para a tomada de decisões por parte de governantes e técnicos.</w:t>
      </w:r>
    </w:p>
    <w:p w14:paraId="78C063C8" w14:textId="77777777" w:rsidR="00BA033F" w:rsidRPr="0009664D" w:rsidRDefault="00BA033F">
      <w:pPr>
        <w:spacing w:line="360" w:lineRule="auto"/>
        <w:jc w:val="both"/>
        <w:rPr>
          <w:sz w:val="24"/>
          <w:szCs w:val="24"/>
          <w:lang w:val="pt-BR"/>
        </w:rPr>
      </w:pPr>
    </w:p>
    <w:p w14:paraId="07C0F76C" w14:textId="2A1B9491" w:rsidR="00BA033F" w:rsidRDefault="00FA1EBF">
      <w:pPr>
        <w:spacing w:line="360" w:lineRule="auto"/>
        <w:jc w:val="both"/>
        <w:rPr>
          <w:sz w:val="24"/>
          <w:szCs w:val="24"/>
          <w:lang w:val="pt-BR"/>
        </w:rPr>
      </w:pPr>
      <w:r w:rsidRPr="0009664D">
        <w:rPr>
          <w:sz w:val="24"/>
          <w:szCs w:val="24"/>
          <w:lang w:val="pt-BR"/>
        </w:rPr>
        <w:lastRenderedPageBreak/>
        <w:t xml:space="preserve">O Banco Mundial divulgou, ainda em 1994, um estudo intitulado </w:t>
      </w:r>
      <w:r w:rsidRPr="0009664D">
        <w:rPr>
          <w:i/>
          <w:sz w:val="24"/>
          <w:szCs w:val="24"/>
          <w:lang w:val="pt-BR"/>
        </w:rPr>
        <w:t xml:space="preserve">Averting the Old Age Crisis: policies to protect the old and promote growth </w:t>
      </w:r>
      <w:r w:rsidRPr="0009664D">
        <w:rPr>
          <w:sz w:val="24"/>
          <w:szCs w:val="24"/>
          <w:lang w:val="pt-BR"/>
        </w:rPr>
        <w:t>(Evitando a crise da velhice: políticas para proteger os idosos e promover o crescimento), em que estabeleceu os três pilares que deveriam compor o sistema previdenciário: o pilar I seria a previdência básica obrigatória; o pilar II, a previdência complementar obrigatória; e o pilar III a previdência complementar facultativa. O objeto de estudo deste trabalho será exatamente esse último pilar.</w:t>
      </w:r>
    </w:p>
    <w:p w14:paraId="3FDAD2E4" w14:textId="77777777" w:rsidR="00AC2A4D" w:rsidRDefault="00AC2A4D">
      <w:pPr>
        <w:spacing w:line="360" w:lineRule="auto"/>
        <w:jc w:val="both"/>
        <w:rPr>
          <w:sz w:val="24"/>
          <w:szCs w:val="24"/>
          <w:lang w:val="pt-BR"/>
        </w:rPr>
      </w:pPr>
    </w:p>
    <w:p w14:paraId="128DF21F" w14:textId="6F1262F4" w:rsidR="00BA033F" w:rsidRPr="0009664D" w:rsidRDefault="00FA1EBF">
      <w:pPr>
        <w:spacing w:line="360" w:lineRule="auto"/>
        <w:jc w:val="both"/>
        <w:rPr>
          <w:sz w:val="24"/>
          <w:szCs w:val="24"/>
          <w:lang w:val="pt-BR"/>
        </w:rPr>
      </w:pPr>
      <w:r w:rsidRPr="0009664D">
        <w:rPr>
          <w:sz w:val="24"/>
          <w:szCs w:val="24"/>
          <w:lang w:val="pt-BR"/>
        </w:rPr>
        <w:t xml:space="preserve">O pilar da previdência complementar facultativa apresenta a função de complementar a renda do trabalhador inativo, por meio de contribuições não obrigatórias durante sua vida laboral, capitalizadas em contas individuais. Possui a vantagem de, a princípio, atender tanto os trabalhadores do mercado formal quanto do informal, além de aumentar a poupança interna do país, gerando benefícios à economia </w:t>
      </w:r>
      <w:r w:rsidR="0009664D">
        <w:rPr>
          <w:sz w:val="24"/>
          <w:szCs w:val="24"/>
          <w:lang w:val="pt-BR"/>
        </w:rPr>
        <w:t>nacional</w:t>
      </w:r>
      <w:r w:rsidRPr="0009664D">
        <w:rPr>
          <w:sz w:val="24"/>
          <w:szCs w:val="24"/>
          <w:lang w:val="pt-BR"/>
        </w:rPr>
        <w:t>.</w:t>
      </w:r>
    </w:p>
    <w:p w14:paraId="6A8E516C" w14:textId="77777777" w:rsidR="00BA033F" w:rsidRPr="0009664D" w:rsidRDefault="00BA033F">
      <w:pPr>
        <w:spacing w:line="360" w:lineRule="auto"/>
        <w:jc w:val="both"/>
        <w:rPr>
          <w:sz w:val="24"/>
          <w:szCs w:val="24"/>
          <w:lang w:val="pt-BR"/>
        </w:rPr>
      </w:pPr>
    </w:p>
    <w:p w14:paraId="70D684FB" w14:textId="77777777" w:rsidR="00BA033F" w:rsidRPr="0009664D" w:rsidRDefault="00FA1EBF">
      <w:pPr>
        <w:spacing w:line="360" w:lineRule="auto"/>
        <w:jc w:val="both"/>
        <w:rPr>
          <w:sz w:val="24"/>
          <w:szCs w:val="24"/>
          <w:lang w:val="pt-BR"/>
        </w:rPr>
      </w:pPr>
      <w:r w:rsidRPr="0009664D">
        <w:rPr>
          <w:sz w:val="24"/>
          <w:szCs w:val="24"/>
          <w:lang w:val="pt-BR"/>
        </w:rPr>
        <w:t>No Brasil, o terceiro pilar é representado pela chamada previdência complementar aberta, sendo comercializado por entidades abertas de previdência complementar e por seguradoras. Dentre os diversos planos disponíveis aos trabalhadores, destacam-se o Plano Gerador de Benefícios Livre (PGBL) e o Vida Gerador de Benefícios Livre (VGBL). Segundo a Superintendência de Seguros Privados (Susep), órgão fiscalizador do mercado de previdência aberta, o PGBL é classificado como um plano de previdência complementar, ao passo que o VGBL é considerado como um seguro de pessoas. Em comum, ambos são planos que após um período de acumulação (chamado período de diferimento) proporcionam aos investidores uma renda mensal, que pode ser vitalícia, por período determinado ou até mesmo um pagamento único.</w:t>
      </w:r>
    </w:p>
    <w:p w14:paraId="698B8711" w14:textId="77777777" w:rsidR="00C644D4" w:rsidRPr="0009664D" w:rsidRDefault="00C644D4">
      <w:pPr>
        <w:spacing w:line="360" w:lineRule="auto"/>
        <w:jc w:val="both"/>
        <w:rPr>
          <w:sz w:val="24"/>
          <w:szCs w:val="24"/>
          <w:lang w:val="pt-BR"/>
        </w:rPr>
      </w:pPr>
    </w:p>
    <w:p w14:paraId="734C991B" w14:textId="77777777" w:rsidR="00BA033F" w:rsidRPr="0009664D" w:rsidRDefault="00FA1EBF">
      <w:pPr>
        <w:spacing w:line="360" w:lineRule="auto"/>
        <w:jc w:val="both"/>
        <w:rPr>
          <w:sz w:val="24"/>
          <w:szCs w:val="24"/>
          <w:lang w:val="pt-BR"/>
        </w:rPr>
      </w:pPr>
      <w:r w:rsidRPr="0009664D">
        <w:rPr>
          <w:sz w:val="24"/>
          <w:szCs w:val="24"/>
          <w:lang w:val="pt-BR"/>
        </w:rPr>
        <w:t xml:space="preserve">No caso dos desses dois tipos de plano, o imposto de renda (IR) incide apenas no momento de resgate ou recebimento da renda. No PGBL o imposto incide sobre o valor total resgatado (ou recebido a título de renda), sendo que na fase de acumulação é permitido ao participante que opta pelo modelo completo de ajuste do IR a dedução das contribuições do exercício até o limite de 12% de sua renda bruta anual. No caso do </w:t>
      </w:r>
      <w:r w:rsidRPr="0009664D">
        <w:rPr>
          <w:sz w:val="24"/>
          <w:szCs w:val="24"/>
          <w:lang w:val="pt-BR"/>
        </w:rPr>
        <w:lastRenderedPageBreak/>
        <w:t>VGBL, o imposto incide apenas sobre o rendimento, não sendo possível deduzir os valores vertidos ao plano durante a fase de diferimento para fins de apuração do IR.</w:t>
      </w:r>
    </w:p>
    <w:p w14:paraId="5C9A9A44" w14:textId="77777777" w:rsidR="00BA033F" w:rsidRPr="0009664D" w:rsidRDefault="00BA033F">
      <w:pPr>
        <w:spacing w:line="360" w:lineRule="auto"/>
        <w:jc w:val="both"/>
        <w:rPr>
          <w:sz w:val="24"/>
          <w:szCs w:val="24"/>
          <w:lang w:val="pt-BR"/>
        </w:rPr>
      </w:pPr>
    </w:p>
    <w:p w14:paraId="611371CE" w14:textId="7C26FF19" w:rsidR="00BA033F" w:rsidRDefault="00FA1EBF">
      <w:pPr>
        <w:spacing w:line="360" w:lineRule="auto"/>
        <w:jc w:val="both"/>
        <w:rPr>
          <w:sz w:val="24"/>
          <w:szCs w:val="24"/>
          <w:lang w:val="pt-BR"/>
        </w:rPr>
      </w:pPr>
      <w:r w:rsidRPr="0009664D">
        <w:rPr>
          <w:sz w:val="24"/>
          <w:szCs w:val="24"/>
          <w:lang w:val="pt-BR"/>
        </w:rPr>
        <w:t>Existem</w:t>
      </w:r>
      <w:r w:rsidR="00AC2A4D">
        <w:rPr>
          <w:sz w:val="24"/>
          <w:szCs w:val="24"/>
          <w:lang w:val="pt-BR"/>
        </w:rPr>
        <w:t xml:space="preserve"> atualmente</w:t>
      </w:r>
      <w:r w:rsidRPr="0009664D">
        <w:rPr>
          <w:sz w:val="24"/>
          <w:szCs w:val="24"/>
          <w:lang w:val="pt-BR"/>
        </w:rPr>
        <w:t xml:space="preserve"> duas modalidades de tributação para os planos previdenciários: a progressiva e a regressiva. No caso da primeira, o tributo incide segundo a já conhecida tabela progressiva do imposto de renda, sendo isento de IR até a faixa de R$ 22.847,76 anuais e chegando à alíquota de 27,5% para valores acima de R$ 55.976,16 (valores relativos ao ano-calendário de 2016, segundo site da Receita Federal do Brasil - RFB). Já na tabela regressiva, o imposto de renda será recolhido na fonte e de forma definitiva, sujeitando-se à alíquota de 35% para recursos com prazo de acumulação inferior ou igual a dois anos até chegar à alíquota de 10% para recursos com prazo de acumulação superior a dez anos.</w:t>
      </w:r>
    </w:p>
    <w:p w14:paraId="7F155ACA" w14:textId="77777777" w:rsidR="004B09F5" w:rsidRPr="004B09F5" w:rsidRDefault="004B09F5">
      <w:pPr>
        <w:spacing w:line="360" w:lineRule="auto"/>
        <w:jc w:val="both"/>
        <w:rPr>
          <w:sz w:val="24"/>
          <w:szCs w:val="24"/>
          <w:lang w:val="pt-BR"/>
        </w:rPr>
      </w:pPr>
    </w:p>
    <w:p w14:paraId="21D3B3C2" w14:textId="4D7C82A4" w:rsidR="00A06768" w:rsidRPr="0031730E" w:rsidRDefault="0031730E">
      <w:pPr>
        <w:spacing w:line="360" w:lineRule="auto"/>
        <w:jc w:val="both"/>
        <w:rPr>
          <w:b/>
          <w:bCs/>
          <w:sz w:val="28"/>
          <w:szCs w:val="28"/>
          <w:lang w:val="pt-BR"/>
        </w:rPr>
      </w:pPr>
      <w:r w:rsidRPr="0031730E">
        <w:rPr>
          <w:b/>
          <w:bCs/>
          <w:sz w:val="28"/>
          <w:szCs w:val="28"/>
          <w:lang w:val="pt-BR"/>
        </w:rPr>
        <w:t>3.</w:t>
      </w:r>
      <w:r w:rsidR="001E34CF" w:rsidRPr="0031730E">
        <w:rPr>
          <w:b/>
          <w:bCs/>
          <w:sz w:val="28"/>
          <w:szCs w:val="28"/>
          <w:lang w:val="pt-BR"/>
        </w:rPr>
        <w:t xml:space="preserve"> </w:t>
      </w:r>
      <w:r w:rsidR="0033659D" w:rsidRPr="0031730E">
        <w:rPr>
          <w:b/>
          <w:bCs/>
          <w:sz w:val="28"/>
          <w:szCs w:val="28"/>
          <w:lang w:val="pt-BR"/>
        </w:rPr>
        <w:t>Plano Gerador de Benefícios Livre - PGBL</w:t>
      </w:r>
    </w:p>
    <w:p w14:paraId="2B992854" w14:textId="77777777" w:rsidR="00A06768" w:rsidRDefault="00A06768">
      <w:pPr>
        <w:spacing w:line="360" w:lineRule="auto"/>
        <w:jc w:val="both"/>
        <w:rPr>
          <w:sz w:val="24"/>
          <w:szCs w:val="24"/>
          <w:lang w:val="pt-BR"/>
        </w:rPr>
      </w:pPr>
    </w:p>
    <w:p w14:paraId="7807D8E0" w14:textId="0BD5AB37" w:rsidR="005E4DE9" w:rsidRDefault="00B52B36" w:rsidP="00DF305C">
      <w:pPr>
        <w:spacing w:line="360" w:lineRule="auto"/>
        <w:jc w:val="both"/>
        <w:rPr>
          <w:sz w:val="24"/>
          <w:szCs w:val="24"/>
          <w:lang w:val="pt-BR"/>
        </w:rPr>
      </w:pPr>
      <w:r>
        <w:rPr>
          <w:sz w:val="24"/>
          <w:szCs w:val="24"/>
          <w:lang w:val="pt-BR"/>
        </w:rPr>
        <w:t>A integração da previdência privada ao sistema de seguridade social ocorreu, no Brasil, após a Emenda Constitucional</w:t>
      </w:r>
      <w:r w:rsidR="00D50E9B">
        <w:rPr>
          <w:sz w:val="24"/>
          <w:szCs w:val="24"/>
          <w:lang w:val="pt-BR"/>
        </w:rPr>
        <w:t xml:space="preserve"> (EC)</w:t>
      </w:r>
      <w:r>
        <w:rPr>
          <w:sz w:val="24"/>
          <w:szCs w:val="24"/>
          <w:lang w:val="pt-BR"/>
        </w:rPr>
        <w:t xml:space="preserve"> nº 20, de 1998, que trouxe para o texto da Constituição Federal de 1998</w:t>
      </w:r>
      <w:r w:rsidR="00A0174D">
        <w:rPr>
          <w:sz w:val="24"/>
          <w:szCs w:val="24"/>
          <w:lang w:val="pt-BR"/>
        </w:rPr>
        <w:t xml:space="preserve"> (CF/88)</w:t>
      </w:r>
      <w:r>
        <w:rPr>
          <w:sz w:val="24"/>
          <w:szCs w:val="24"/>
          <w:lang w:val="pt-BR"/>
        </w:rPr>
        <w:t xml:space="preserve"> nova redação de seu art. 202, tratando expressamente da previdência privada: “art. 202. O regime de previdência privada, de caráter complementar e organizada de forma autônoma em relação ao regime geral de previdência social, será facultativo</w:t>
      </w:r>
      <w:r w:rsidR="00DF305C" w:rsidRPr="00DF305C">
        <w:rPr>
          <w:sz w:val="24"/>
          <w:szCs w:val="24"/>
          <w:lang w:val="pt-BR"/>
        </w:rPr>
        <w:t>, baseado na constituição de reservas que garantam o benefício contratado, e regulado por lei complementar</w:t>
      </w:r>
      <w:r w:rsidR="00DF305C">
        <w:rPr>
          <w:sz w:val="24"/>
          <w:szCs w:val="24"/>
          <w:lang w:val="pt-BR"/>
        </w:rPr>
        <w:t>”.</w:t>
      </w:r>
    </w:p>
    <w:p w14:paraId="40C96F04" w14:textId="173C03CF" w:rsidR="00DF305C" w:rsidRDefault="00DF305C" w:rsidP="00DF305C">
      <w:pPr>
        <w:spacing w:line="360" w:lineRule="auto"/>
        <w:jc w:val="both"/>
        <w:rPr>
          <w:sz w:val="24"/>
          <w:szCs w:val="24"/>
          <w:lang w:val="pt-BR"/>
        </w:rPr>
      </w:pPr>
    </w:p>
    <w:p w14:paraId="746AE866" w14:textId="43051898" w:rsidR="00DF305C" w:rsidRDefault="00DF305C" w:rsidP="00DF305C">
      <w:pPr>
        <w:spacing w:line="360" w:lineRule="auto"/>
        <w:jc w:val="both"/>
        <w:rPr>
          <w:sz w:val="24"/>
          <w:szCs w:val="24"/>
          <w:lang w:val="pt-BR"/>
        </w:rPr>
      </w:pPr>
      <w:r>
        <w:rPr>
          <w:sz w:val="24"/>
          <w:szCs w:val="24"/>
          <w:lang w:val="pt-BR"/>
        </w:rPr>
        <w:t xml:space="preserve">FIALDINI (2007, p. 49), citando Mauro Antônio de Paiva, defende que após a EC nº 20/98, </w:t>
      </w:r>
      <w:r w:rsidR="00254690">
        <w:rPr>
          <w:sz w:val="24"/>
          <w:szCs w:val="24"/>
          <w:lang w:val="pt-BR"/>
        </w:rPr>
        <w:t>o conceito de</w:t>
      </w:r>
      <w:r>
        <w:rPr>
          <w:sz w:val="24"/>
          <w:szCs w:val="24"/>
          <w:lang w:val="pt-BR"/>
        </w:rPr>
        <w:t xml:space="preserve"> seguridade social deve considerar a soma de saúde, previdência social, previdência privada e assistência social</w:t>
      </w:r>
      <w:r w:rsidR="00563FD4">
        <w:rPr>
          <w:sz w:val="24"/>
          <w:szCs w:val="24"/>
          <w:lang w:val="pt-BR"/>
        </w:rPr>
        <w:t xml:space="preserve">. </w:t>
      </w:r>
      <w:r w:rsidR="00EE25F8">
        <w:rPr>
          <w:sz w:val="24"/>
          <w:szCs w:val="24"/>
          <w:lang w:val="pt-BR"/>
        </w:rPr>
        <w:t>Destaca-se</w:t>
      </w:r>
      <w:r w:rsidR="007D08B1">
        <w:rPr>
          <w:sz w:val="24"/>
          <w:szCs w:val="24"/>
          <w:lang w:val="pt-BR"/>
        </w:rPr>
        <w:t>, portanto, a importância atribuída à previdência privada</w:t>
      </w:r>
      <w:r w:rsidR="00A92C3A">
        <w:rPr>
          <w:sz w:val="24"/>
          <w:szCs w:val="24"/>
          <w:lang w:val="pt-BR"/>
        </w:rPr>
        <w:t xml:space="preserve"> pelo legislador </w:t>
      </w:r>
      <w:r w:rsidR="002B7432">
        <w:rPr>
          <w:sz w:val="24"/>
          <w:szCs w:val="24"/>
          <w:lang w:val="pt-BR"/>
        </w:rPr>
        <w:t>reformista, trazendo-a para o</w:t>
      </w:r>
      <w:r w:rsidR="00636E21">
        <w:rPr>
          <w:sz w:val="24"/>
          <w:szCs w:val="24"/>
          <w:lang w:val="pt-BR"/>
        </w:rPr>
        <w:t xml:space="preserve"> seio do conceito de seguridade social, de forma a </w:t>
      </w:r>
      <w:r w:rsidR="00C823E2">
        <w:rPr>
          <w:sz w:val="24"/>
          <w:szCs w:val="24"/>
          <w:lang w:val="pt-BR"/>
        </w:rPr>
        <w:t>auxiliar e complementar</w:t>
      </w:r>
      <w:r w:rsidR="007B5A4B">
        <w:rPr>
          <w:sz w:val="24"/>
          <w:szCs w:val="24"/>
          <w:lang w:val="pt-BR"/>
        </w:rPr>
        <w:t xml:space="preserve"> o regime público de</w:t>
      </w:r>
      <w:r w:rsidR="00D511FA">
        <w:rPr>
          <w:sz w:val="24"/>
          <w:szCs w:val="24"/>
          <w:lang w:val="pt-BR"/>
        </w:rPr>
        <w:t xml:space="preserve"> previdência social.</w:t>
      </w:r>
    </w:p>
    <w:p w14:paraId="358D5E4E" w14:textId="0B679D12" w:rsidR="00EE5FB4" w:rsidRDefault="00EE5FB4" w:rsidP="00DF305C">
      <w:pPr>
        <w:spacing w:line="360" w:lineRule="auto"/>
        <w:jc w:val="both"/>
        <w:rPr>
          <w:sz w:val="24"/>
          <w:szCs w:val="24"/>
          <w:lang w:val="pt-BR"/>
        </w:rPr>
      </w:pPr>
    </w:p>
    <w:p w14:paraId="21018100" w14:textId="08E78E90" w:rsidR="00EE5FB4" w:rsidRDefault="00EE5FB4" w:rsidP="00DF305C">
      <w:pPr>
        <w:spacing w:line="360" w:lineRule="auto"/>
        <w:jc w:val="both"/>
        <w:rPr>
          <w:sz w:val="24"/>
          <w:szCs w:val="24"/>
          <w:lang w:val="pt-BR"/>
        </w:rPr>
      </w:pPr>
      <w:r>
        <w:rPr>
          <w:sz w:val="24"/>
          <w:szCs w:val="24"/>
          <w:lang w:val="pt-BR"/>
        </w:rPr>
        <w:lastRenderedPageBreak/>
        <w:t xml:space="preserve">A Lei Complementar nº 109, de </w:t>
      </w:r>
      <w:r w:rsidR="00373BA6">
        <w:rPr>
          <w:sz w:val="24"/>
          <w:szCs w:val="24"/>
          <w:lang w:val="pt-BR"/>
        </w:rPr>
        <w:t>29 de maio de 2001</w:t>
      </w:r>
      <w:r w:rsidR="00E32AD8">
        <w:rPr>
          <w:sz w:val="24"/>
          <w:szCs w:val="24"/>
          <w:lang w:val="pt-BR"/>
        </w:rPr>
        <w:t xml:space="preserve">, trouxe a regulamentação </w:t>
      </w:r>
      <w:r w:rsidR="00A0174D">
        <w:rPr>
          <w:sz w:val="24"/>
          <w:szCs w:val="24"/>
          <w:lang w:val="pt-BR"/>
        </w:rPr>
        <w:t>d</w:t>
      </w:r>
      <w:r w:rsidR="00E32AD8">
        <w:rPr>
          <w:sz w:val="24"/>
          <w:szCs w:val="24"/>
          <w:lang w:val="pt-BR"/>
        </w:rPr>
        <w:t xml:space="preserve">o art. 202 da </w:t>
      </w:r>
      <w:r w:rsidR="00A0174D">
        <w:rPr>
          <w:sz w:val="24"/>
          <w:szCs w:val="24"/>
          <w:lang w:val="pt-BR"/>
        </w:rPr>
        <w:t>CF/88</w:t>
      </w:r>
      <w:r w:rsidR="00B01115">
        <w:rPr>
          <w:sz w:val="24"/>
          <w:szCs w:val="24"/>
          <w:lang w:val="pt-BR"/>
        </w:rPr>
        <w:t>, dispondo tanto</w:t>
      </w:r>
      <w:r w:rsidR="006814C6">
        <w:rPr>
          <w:sz w:val="24"/>
          <w:szCs w:val="24"/>
          <w:lang w:val="pt-BR"/>
        </w:rPr>
        <w:t xml:space="preserve"> das entidades fechadas de previdência complementar</w:t>
      </w:r>
      <w:r w:rsidR="00510949">
        <w:rPr>
          <w:sz w:val="24"/>
          <w:szCs w:val="24"/>
          <w:lang w:val="pt-BR"/>
        </w:rPr>
        <w:t xml:space="preserve"> (EFPC)</w:t>
      </w:r>
      <w:r w:rsidR="006814C6">
        <w:rPr>
          <w:sz w:val="24"/>
          <w:szCs w:val="24"/>
          <w:lang w:val="pt-BR"/>
        </w:rPr>
        <w:t xml:space="preserve"> quanto das abertas</w:t>
      </w:r>
      <w:r w:rsidR="00510949">
        <w:rPr>
          <w:sz w:val="24"/>
          <w:szCs w:val="24"/>
          <w:lang w:val="pt-BR"/>
        </w:rPr>
        <w:t xml:space="preserve"> (EAPC)</w:t>
      </w:r>
      <w:r w:rsidR="006814C6">
        <w:rPr>
          <w:sz w:val="24"/>
          <w:szCs w:val="24"/>
          <w:lang w:val="pt-BR"/>
        </w:rPr>
        <w:t>.</w:t>
      </w:r>
      <w:r w:rsidR="000560B4">
        <w:rPr>
          <w:sz w:val="24"/>
          <w:szCs w:val="24"/>
          <w:lang w:val="pt-BR"/>
        </w:rPr>
        <w:t xml:space="preserve"> Em relação a estas, o</w:t>
      </w:r>
      <w:r w:rsidR="00755528">
        <w:rPr>
          <w:sz w:val="24"/>
          <w:szCs w:val="24"/>
          <w:lang w:val="pt-BR"/>
        </w:rPr>
        <w:t xml:space="preserve"> art. 36 dessa lei determinou</w:t>
      </w:r>
      <w:r w:rsidR="00FF5BCC">
        <w:rPr>
          <w:sz w:val="24"/>
          <w:szCs w:val="24"/>
          <w:lang w:val="pt-BR"/>
        </w:rPr>
        <w:t xml:space="preserve"> que</w:t>
      </w:r>
      <w:r w:rsidR="00A8517A">
        <w:rPr>
          <w:sz w:val="24"/>
          <w:szCs w:val="24"/>
          <w:lang w:val="pt-BR"/>
        </w:rPr>
        <w:t xml:space="preserve"> deverão ser constituídas </w:t>
      </w:r>
      <w:r w:rsidR="00C65028">
        <w:rPr>
          <w:sz w:val="24"/>
          <w:szCs w:val="24"/>
          <w:lang w:val="pt-BR"/>
        </w:rPr>
        <w:t>unicamente sob</w:t>
      </w:r>
      <w:r w:rsidR="00F54D78">
        <w:rPr>
          <w:sz w:val="24"/>
          <w:szCs w:val="24"/>
          <w:lang w:val="pt-BR"/>
        </w:rPr>
        <w:t xml:space="preserve"> forma de sociedades anônimas</w:t>
      </w:r>
      <w:r w:rsidR="00B46A72">
        <w:rPr>
          <w:sz w:val="24"/>
          <w:szCs w:val="24"/>
          <w:lang w:val="pt-BR"/>
        </w:rPr>
        <w:t>, permitindo, no entanto</w:t>
      </w:r>
      <w:r w:rsidR="00121C7B">
        <w:rPr>
          <w:sz w:val="24"/>
          <w:szCs w:val="24"/>
          <w:lang w:val="pt-BR"/>
        </w:rPr>
        <w:t>, a atuação de sociedades seguradoras autorizadas a operar exclusivamente no ramo vida</w:t>
      </w:r>
      <w:r w:rsidR="006E7A42">
        <w:rPr>
          <w:sz w:val="24"/>
          <w:szCs w:val="24"/>
          <w:lang w:val="pt-BR"/>
        </w:rPr>
        <w:t xml:space="preserve">. </w:t>
      </w:r>
      <w:r w:rsidR="0073191C">
        <w:rPr>
          <w:sz w:val="24"/>
          <w:szCs w:val="24"/>
          <w:lang w:val="pt-BR"/>
        </w:rPr>
        <w:t>Ademais, tais entidades abertas (ou seguradoras) t</w:t>
      </w:r>
      <w:r w:rsidR="00D653DA">
        <w:rPr>
          <w:sz w:val="24"/>
          <w:szCs w:val="24"/>
          <w:lang w:val="pt-BR"/>
        </w:rPr>
        <w:t>ê</w:t>
      </w:r>
      <w:r w:rsidR="0073191C">
        <w:rPr>
          <w:sz w:val="24"/>
          <w:szCs w:val="24"/>
          <w:lang w:val="pt-BR"/>
        </w:rPr>
        <w:t>m o objetivo de instituir e operar</w:t>
      </w:r>
      <w:r w:rsidR="00352CF3">
        <w:rPr>
          <w:sz w:val="24"/>
          <w:szCs w:val="24"/>
          <w:lang w:val="pt-BR"/>
        </w:rPr>
        <w:t xml:space="preserve"> planos de benefícios de caráter previdenciário concedidos em forma de renda continuada ou pagamento único</w:t>
      </w:r>
      <w:r w:rsidR="00AF4F53">
        <w:rPr>
          <w:sz w:val="24"/>
          <w:szCs w:val="24"/>
          <w:lang w:val="pt-BR"/>
        </w:rPr>
        <w:t>, acessíveis a quaisquer pessoas físicas.</w:t>
      </w:r>
    </w:p>
    <w:p w14:paraId="1A716218" w14:textId="0ACCF389" w:rsidR="000F24C4" w:rsidRDefault="000F24C4" w:rsidP="00DF305C">
      <w:pPr>
        <w:spacing w:line="360" w:lineRule="auto"/>
        <w:jc w:val="both"/>
        <w:rPr>
          <w:sz w:val="24"/>
          <w:szCs w:val="24"/>
          <w:lang w:val="pt-BR"/>
        </w:rPr>
      </w:pPr>
    </w:p>
    <w:p w14:paraId="73A786D0" w14:textId="6B09DD0B" w:rsidR="000F24C4" w:rsidRDefault="000F24C4" w:rsidP="00DF305C">
      <w:pPr>
        <w:spacing w:line="360" w:lineRule="auto"/>
        <w:jc w:val="both"/>
        <w:rPr>
          <w:sz w:val="24"/>
          <w:szCs w:val="24"/>
          <w:lang w:val="pt-BR"/>
        </w:rPr>
      </w:pPr>
      <w:r>
        <w:rPr>
          <w:sz w:val="24"/>
          <w:szCs w:val="24"/>
          <w:lang w:val="pt-BR"/>
        </w:rPr>
        <w:t xml:space="preserve">Ainda segundo a LC 109/01, </w:t>
      </w:r>
      <w:r w:rsidR="007F596C">
        <w:rPr>
          <w:sz w:val="24"/>
          <w:szCs w:val="24"/>
          <w:lang w:val="pt-BR"/>
        </w:rPr>
        <w:t xml:space="preserve">os planos de benefícios instituídos </w:t>
      </w:r>
      <w:r w:rsidR="00510949">
        <w:rPr>
          <w:sz w:val="24"/>
          <w:szCs w:val="24"/>
          <w:lang w:val="pt-BR"/>
        </w:rPr>
        <w:t xml:space="preserve">por EAPC’s </w:t>
      </w:r>
      <w:r w:rsidR="00607358">
        <w:rPr>
          <w:sz w:val="24"/>
          <w:szCs w:val="24"/>
          <w:lang w:val="pt-BR"/>
        </w:rPr>
        <w:t>poderão ser individuais, quando acessíveis a quaisquer pessoas físicas</w:t>
      </w:r>
      <w:r w:rsidR="00056FCC">
        <w:rPr>
          <w:sz w:val="24"/>
          <w:szCs w:val="24"/>
          <w:lang w:val="pt-BR"/>
        </w:rPr>
        <w:t xml:space="preserve"> ou coletivos, quando tenham o </w:t>
      </w:r>
      <w:r w:rsidR="00E702F1">
        <w:rPr>
          <w:sz w:val="24"/>
          <w:szCs w:val="24"/>
          <w:lang w:val="pt-BR"/>
        </w:rPr>
        <w:t>objetivo</w:t>
      </w:r>
      <w:r w:rsidR="001F2C63">
        <w:rPr>
          <w:sz w:val="24"/>
          <w:szCs w:val="24"/>
          <w:lang w:val="pt-BR"/>
        </w:rPr>
        <w:t xml:space="preserve"> de garantir benefícios previdenciários a pessoas físicas vinculadas, direta ou indiretamente</w:t>
      </w:r>
      <w:r w:rsidR="005E58B6">
        <w:rPr>
          <w:sz w:val="24"/>
          <w:szCs w:val="24"/>
          <w:lang w:val="pt-BR"/>
        </w:rPr>
        <w:t>, a uma pessoa jurídica contratante.</w:t>
      </w:r>
      <w:r w:rsidR="007B02DC">
        <w:rPr>
          <w:sz w:val="24"/>
          <w:szCs w:val="24"/>
          <w:lang w:val="pt-BR"/>
        </w:rPr>
        <w:t xml:space="preserve"> No Brasil,</w:t>
      </w:r>
      <w:r w:rsidR="006B43D0">
        <w:rPr>
          <w:sz w:val="24"/>
          <w:szCs w:val="24"/>
          <w:lang w:val="pt-BR"/>
        </w:rPr>
        <w:t xml:space="preserve"> </w:t>
      </w:r>
      <w:r w:rsidR="007B02DC">
        <w:rPr>
          <w:sz w:val="24"/>
          <w:szCs w:val="24"/>
          <w:lang w:val="pt-BR"/>
        </w:rPr>
        <w:t>a</w:t>
      </w:r>
      <w:r w:rsidR="00E46B74">
        <w:rPr>
          <w:sz w:val="24"/>
          <w:szCs w:val="24"/>
          <w:lang w:val="pt-BR"/>
        </w:rPr>
        <w:t>s EAPC’s (</w:t>
      </w:r>
      <w:r w:rsidR="00E20484">
        <w:rPr>
          <w:sz w:val="24"/>
          <w:szCs w:val="24"/>
          <w:lang w:val="pt-BR"/>
        </w:rPr>
        <w:t xml:space="preserve">aqui incluídas as seguradoras autorizadas a operar planos de previdência complementar aberta) se sujeitam à </w:t>
      </w:r>
      <w:r w:rsidR="009C4A89">
        <w:rPr>
          <w:sz w:val="24"/>
          <w:szCs w:val="24"/>
          <w:lang w:val="pt-BR"/>
        </w:rPr>
        <w:t>regula</w:t>
      </w:r>
      <w:r w:rsidR="007B02DC">
        <w:rPr>
          <w:sz w:val="24"/>
          <w:szCs w:val="24"/>
          <w:lang w:val="pt-BR"/>
        </w:rPr>
        <w:t>ção</w:t>
      </w:r>
      <w:r w:rsidR="009C4A89">
        <w:rPr>
          <w:sz w:val="24"/>
          <w:szCs w:val="24"/>
          <w:lang w:val="pt-BR"/>
        </w:rPr>
        <w:t xml:space="preserve"> do Conselho Nacional de Seguros Privados (CNSP) e são fiscalizadas pela Superintendência de Seguros Privados (Susep), </w:t>
      </w:r>
      <w:r w:rsidR="007B02DC">
        <w:rPr>
          <w:sz w:val="24"/>
          <w:szCs w:val="24"/>
          <w:lang w:val="pt-BR"/>
        </w:rPr>
        <w:t>que também regulamenta as normas do CNSP.</w:t>
      </w:r>
    </w:p>
    <w:p w14:paraId="3B310F3E" w14:textId="6422A2C0" w:rsidR="00F83F01" w:rsidRDefault="00F83F01" w:rsidP="00DF305C">
      <w:pPr>
        <w:spacing w:line="360" w:lineRule="auto"/>
        <w:jc w:val="both"/>
        <w:rPr>
          <w:sz w:val="24"/>
          <w:szCs w:val="24"/>
          <w:lang w:val="pt-BR"/>
        </w:rPr>
      </w:pPr>
    </w:p>
    <w:p w14:paraId="1FCA88CD" w14:textId="32AF0CAE" w:rsidR="00F83F01" w:rsidRDefault="00920A6F" w:rsidP="00DF305C">
      <w:pPr>
        <w:spacing w:line="360" w:lineRule="auto"/>
        <w:jc w:val="both"/>
        <w:rPr>
          <w:sz w:val="24"/>
          <w:szCs w:val="24"/>
          <w:lang w:val="pt-BR"/>
        </w:rPr>
      </w:pPr>
      <w:r>
        <w:rPr>
          <w:sz w:val="24"/>
          <w:szCs w:val="24"/>
          <w:lang w:val="pt-BR"/>
        </w:rPr>
        <w:t>Atualmente, predominam no mercado</w:t>
      </w:r>
      <w:r w:rsidR="003E0AAD">
        <w:rPr>
          <w:sz w:val="24"/>
          <w:szCs w:val="24"/>
          <w:lang w:val="pt-BR"/>
        </w:rPr>
        <w:t xml:space="preserve"> de previdência complementar aberta dois planos, </w:t>
      </w:r>
      <w:r w:rsidR="00F9588F">
        <w:rPr>
          <w:sz w:val="24"/>
          <w:szCs w:val="24"/>
          <w:lang w:val="pt-BR"/>
        </w:rPr>
        <w:t xml:space="preserve">quais sejam, o Plano Gerador de Benefícios Livre (PGBL) e o Vida Gerador de Benefícios Livre (VGBL). </w:t>
      </w:r>
      <w:r w:rsidR="00B50906">
        <w:rPr>
          <w:sz w:val="24"/>
          <w:szCs w:val="24"/>
          <w:lang w:val="pt-BR"/>
        </w:rPr>
        <w:t>Apesar de se assemelharem em diversos pontos, formalmente o VGBL não é um plano de previdência complementar, mas sim um seguro</w:t>
      </w:r>
      <w:r w:rsidR="00695135">
        <w:rPr>
          <w:sz w:val="24"/>
          <w:szCs w:val="24"/>
          <w:lang w:val="pt-BR"/>
        </w:rPr>
        <w:t xml:space="preserve"> de pessoas</w:t>
      </w:r>
      <w:r w:rsidR="00C841BA">
        <w:rPr>
          <w:sz w:val="24"/>
          <w:szCs w:val="24"/>
          <w:lang w:val="pt-BR"/>
        </w:rPr>
        <w:t xml:space="preserve">, não lhe sendo dispensado o mesmo tratamento tributário que </w:t>
      </w:r>
      <w:r w:rsidR="00E05ADF">
        <w:rPr>
          <w:sz w:val="24"/>
          <w:szCs w:val="24"/>
          <w:lang w:val="pt-BR"/>
        </w:rPr>
        <w:t>o dado ao PGBL</w:t>
      </w:r>
      <w:r w:rsidR="00E05ADF" w:rsidRPr="00B51FE8">
        <w:rPr>
          <w:sz w:val="24"/>
          <w:szCs w:val="24"/>
          <w:lang w:val="pt-BR"/>
        </w:rPr>
        <w:t xml:space="preserve">. </w:t>
      </w:r>
      <w:r w:rsidR="006E34EF" w:rsidRPr="00B51FE8">
        <w:rPr>
          <w:sz w:val="24"/>
          <w:szCs w:val="24"/>
          <w:lang w:val="pt-BR"/>
        </w:rPr>
        <w:t>Apesar</w:t>
      </w:r>
      <w:r w:rsidR="00E65592" w:rsidRPr="00B51FE8">
        <w:rPr>
          <w:sz w:val="24"/>
          <w:szCs w:val="24"/>
          <w:lang w:val="pt-BR"/>
        </w:rPr>
        <w:t xml:space="preserve"> de representar a maior fatia</w:t>
      </w:r>
      <w:r w:rsidR="00F53F9C" w:rsidRPr="00B51FE8">
        <w:rPr>
          <w:sz w:val="24"/>
          <w:szCs w:val="24"/>
          <w:lang w:val="pt-BR"/>
        </w:rPr>
        <w:t xml:space="preserve"> dos planos comercializados no Brasil</w:t>
      </w:r>
      <w:r w:rsidR="00A31B52" w:rsidRPr="00B51FE8">
        <w:rPr>
          <w:sz w:val="24"/>
          <w:szCs w:val="24"/>
          <w:lang w:val="pt-BR"/>
        </w:rPr>
        <w:t>, não se enquadra no escopo dest</w:t>
      </w:r>
      <w:r w:rsidR="00321618" w:rsidRPr="00B51FE8">
        <w:rPr>
          <w:sz w:val="24"/>
          <w:szCs w:val="24"/>
          <w:lang w:val="pt-BR"/>
        </w:rPr>
        <w:t>a pesquisa, uma vez</w:t>
      </w:r>
      <w:r w:rsidR="00CC625B" w:rsidRPr="00B51FE8">
        <w:rPr>
          <w:sz w:val="24"/>
          <w:szCs w:val="24"/>
          <w:lang w:val="pt-BR"/>
        </w:rPr>
        <w:t xml:space="preserve"> que não é dedutível da base de cálculo do IR (como no caso do PGBL, a ser explanado posteriormente)</w:t>
      </w:r>
      <w:r w:rsidR="00C84E79" w:rsidRPr="00B51FE8">
        <w:rPr>
          <w:sz w:val="24"/>
          <w:szCs w:val="24"/>
          <w:lang w:val="pt-BR"/>
        </w:rPr>
        <w:t>,</w:t>
      </w:r>
      <w:r w:rsidR="00C84E79">
        <w:rPr>
          <w:sz w:val="24"/>
          <w:szCs w:val="24"/>
          <w:lang w:val="pt-BR"/>
        </w:rPr>
        <w:t xml:space="preserve"> sendo que esse imposto incide somente</w:t>
      </w:r>
      <w:r w:rsidR="007E6A12">
        <w:rPr>
          <w:sz w:val="24"/>
          <w:szCs w:val="24"/>
          <w:lang w:val="pt-BR"/>
        </w:rPr>
        <w:t xml:space="preserve"> sobre os rendimentos. Dessa forma, o foco de análise se recairá sobre os planos PGBL.</w:t>
      </w:r>
    </w:p>
    <w:p w14:paraId="00863CD7" w14:textId="38D8BE7A" w:rsidR="007E6A12" w:rsidRDefault="007E6A12" w:rsidP="00DF305C">
      <w:pPr>
        <w:spacing w:line="360" w:lineRule="auto"/>
        <w:jc w:val="both"/>
        <w:rPr>
          <w:sz w:val="24"/>
          <w:szCs w:val="24"/>
          <w:lang w:val="pt-BR"/>
        </w:rPr>
      </w:pPr>
    </w:p>
    <w:p w14:paraId="6E1014E7" w14:textId="363C4C97" w:rsidR="007E6A12" w:rsidRDefault="00C304C1" w:rsidP="00DF305C">
      <w:pPr>
        <w:spacing w:line="360" w:lineRule="auto"/>
        <w:jc w:val="both"/>
        <w:rPr>
          <w:sz w:val="24"/>
          <w:szCs w:val="24"/>
          <w:lang w:val="pt-BR"/>
        </w:rPr>
      </w:pPr>
      <w:r>
        <w:rPr>
          <w:sz w:val="24"/>
          <w:szCs w:val="24"/>
          <w:lang w:val="pt-BR"/>
        </w:rPr>
        <w:t>Segundo a Resolução CNSP nº</w:t>
      </w:r>
      <w:r w:rsidR="00386BD9">
        <w:rPr>
          <w:sz w:val="24"/>
          <w:szCs w:val="24"/>
          <w:lang w:val="pt-BR"/>
        </w:rPr>
        <w:t xml:space="preserve"> 349, de 25 de setembro de 2017, PGBL </w:t>
      </w:r>
      <w:r w:rsidR="00FA0063">
        <w:rPr>
          <w:sz w:val="24"/>
          <w:szCs w:val="24"/>
          <w:lang w:val="pt-BR"/>
        </w:rPr>
        <w:t>é o plano</w:t>
      </w:r>
      <w:r w:rsidR="00261557">
        <w:rPr>
          <w:sz w:val="24"/>
          <w:szCs w:val="24"/>
          <w:lang w:val="pt-BR"/>
        </w:rPr>
        <w:t xml:space="preserve"> em</w:t>
      </w:r>
      <w:r w:rsidR="00FA0063">
        <w:rPr>
          <w:sz w:val="24"/>
          <w:szCs w:val="24"/>
          <w:lang w:val="pt-BR"/>
        </w:rPr>
        <w:t xml:space="preserve"> que, durante o período de diferimento</w:t>
      </w:r>
      <w:r w:rsidR="0007454F">
        <w:rPr>
          <w:sz w:val="24"/>
          <w:szCs w:val="24"/>
          <w:lang w:val="pt-BR"/>
        </w:rPr>
        <w:t>,</w:t>
      </w:r>
      <w:r w:rsidR="00261557">
        <w:rPr>
          <w:sz w:val="24"/>
          <w:szCs w:val="24"/>
          <w:lang w:val="pt-BR"/>
        </w:rPr>
        <w:t xml:space="preserve"> a remuneração da Provisão de Benefícios a </w:t>
      </w:r>
      <w:r w:rsidR="00261557">
        <w:rPr>
          <w:sz w:val="24"/>
          <w:szCs w:val="24"/>
          <w:lang w:val="pt-BR"/>
        </w:rPr>
        <w:lastRenderedPageBreak/>
        <w:t xml:space="preserve">Conceder for baseada </w:t>
      </w:r>
      <w:r w:rsidR="00480651" w:rsidRPr="003A1745">
        <w:rPr>
          <w:sz w:val="24"/>
          <w:szCs w:val="24"/>
          <w:lang w:val="pt-BR"/>
        </w:rPr>
        <w:t xml:space="preserve">na rentabilidade da(s) carteira(s) de investimentos de </w:t>
      </w:r>
      <w:r w:rsidR="00480651" w:rsidRPr="00D50E9B">
        <w:rPr>
          <w:sz w:val="24"/>
          <w:szCs w:val="24"/>
          <w:lang w:val="pt-BR"/>
        </w:rPr>
        <w:t>FIE</w:t>
      </w:r>
      <w:r w:rsidR="00480651" w:rsidRPr="003A1745">
        <w:rPr>
          <w:sz w:val="24"/>
          <w:szCs w:val="24"/>
          <w:lang w:val="pt-BR"/>
        </w:rPr>
        <w:t>(s), no(s) qual(</w:t>
      </w:r>
      <w:proofErr w:type="spellStart"/>
      <w:r w:rsidR="00480651" w:rsidRPr="003A1745">
        <w:rPr>
          <w:sz w:val="24"/>
          <w:szCs w:val="24"/>
          <w:lang w:val="pt-BR"/>
        </w:rPr>
        <w:t>is</w:t>
      </w:r>
      <w:proofErr w:type="spellEnd"/>
      <w:r w:rsidR="00480651" w:rsidRPr="003A1745">
        <w:rPr>
          <w:sz w:val="24"/>
          <w:szCs w:val="24"/>
          <w:lang w:val="pt-BR"/>
        </w:rPr>
        <w:t>) esteja(m) aplicada(s) a totalidade dos respectivos recursos, sem garantia de remuneração mínima e de atualização de valores e sempre estruturado na modalidade de contribuição variável</w:t>
      </w:r>
      <w:r w:rsidR="003A1745">
        <w:rPr>
          <w:sz w:val="24"/>
          <w:szCs w:val="24"/>
          <w:lang w:val="pt-BR"/>
        </w:rPr>
        <w:t>.</w:t>
      </w:r>
    </w:p>
    <w:p w14:paraId="75CBE482" w14:textId="2A0A36DB" w:rsidR="00A84E78" w:rsidRDefault="00A84E78" w:rsidP="00DF305C">
      <w:pPr>
        <w:spacing w:line="360" w:lineRule="auto"/>
        <w:jc w:val="both"/>
        <w:rPr>
          <w:sz w:val="24"/>
          <w:szCs w:val="24"/>
          <w:lang w:val="pt-BR"/>
        </w:rPr>
      </w:pPr>
    </w:p>
    <w:p w14:paraId="64E72B20" w14:textId="30038A08" w:rsidR="00A84E78" w:rsidRDefault="00A84E78" w:rsidP="00DF305C">
      <w:pPr>
        <w:spacing w:line="360" w:lineRule="auto"/>
        <w:jc w:val="both"/>
        <w:rPr>
          <w:sz w:val="24"/>
          <w:szCs w:val="24"/>
          <w:lang w:val="pt-BR"/>
        </w:rPr>
      </w:pPr>
      <w:r>
        <w:rPr>
          <w:sz w:val="24"/>
          <w:szCs w:val="24"/>
          <w:lang w:val="pt-BR"/>
        </w:rPr>
        <w:t>Para melhor entendimento, a Susep define</w:t>
      </w:r>
      <w:r w:rsidR="00225FC2">
        <w:rPr>
          <w:sz w:val="24"/>
          <w:szCs w:val="24"/>
          <w:lang w:val="pt-BR"/>
        </w:rPr>
        <w:t xml:space="preserve"> Provisão Matemática de Benefícios a Conceder como </w:t>
      </w:r>
      <w:r w:rsidR="00225FC2" w:rsidRPr="00225FC2">
        <w:rPr>
          <w:sz w:val="24"/>
          <w:szCs w:val="24"/>
          <w:lang w:val="pt-BR"/>
        </w:rPr>
        <w:t>os compromissos da EAPC para com os seus participantes dos respectivos planos, relativamente aos benefícios a conceder por rendas e pecúlios sob o regime financeiro de capitalização</w:t>
      </w:r>
      <w:r w:rsidR="00591FF8">
        <w:rPr>
          <w:sz w:val="24"/>
          <w:szCs w:val="24"/>
          <w:lang w:val="pt-BR"/>
        </w:rPr>
        <w:t xml:space="preserve">. </w:t>
      </w:r>
      <w:r w:rsidR="005C06F9">
        <w:rPr>
          <w:sz w:val="24"/>
          <w:szCs w:val="24"/>
          <w:lang w:val="pt-BR"/>
        </w:rPr>
        <w:t xml:space="preserve">Por sua vez, </w:t>
      </w:r>
      <w:r w:rsidR="00F07C36">
        <w:rPr>
          <w:sz w:val="24"/>
          <w:szCs w:val="24"/>
          <w:lang w:val="pt-BR"/>
        </w:rPr>
        <w:t xml:space="preserve">FIE, segundo a supracitada Resolução, é </w:t>
      </w:r>
      <w:r w:rsidR="00FF3949">
        <w:rPr>
          <w:sz w:val="24"/>
          <w:szCs w:val="24"/>
          <w:lang w:val="pt-BR"/>
        </w:rPr>
        <w:t>“</w:t>
      </w:r>
      <w:r w:rsidR="00707A7C" w:rsidRPr="00707A7C">
        <w:rPr>
          <w:sz w:val="24"/>
          <w:szCs w:val="24"/>
          <w:lang w:val="pt-BR"/>
        </w:rPr>
        <w:t>o fundo de investimento especialmente constituído ou o fundo de investimento em quotas de fundos de investimento especialmente constituídos, cujos únicos quotistas sejam, direta ou indiretamente, sociedades seguradoras e entidades abertas de previdência complementar ou, no caso de fundo com patrimônio segregado, segurados e participantes de planos VGBL - Vida Gerador de Benefício Livre ou PGBL - Plano Gerador de Benefício Livre</w:t>
      </w:r>
      <w:r w:rsidR="00FF3949">
        <w:rPr>
          <w:sz w:val="24"/>
          <w:szCs w:val="24"/>
          <w:lang w:val="pt-BR"/>
        </w:rPr>
        <w:t>”.</w:t>
      </w:r>
    </w:p>
    <w:p w14:paraId="12D3242F" w14:textId="491FD94B" w:rsidR="00985AF2" w:rsidRDefault="00985AF2" w:rsidP="00DF305C">
      <w:pPr>
        <w:spacing w:line="360" w:lineRule="auto"/>
        <w:jc w:val="both"/>
        <w:rPr>
          <w:sz w:val="24"/>
          <w:szCs w:val="24"/>
          <w:lang w:val="pt-BR"/>
        </w:rPr>
      </w:pPr>
    </w:p>
    <w:p w14:paraId="65DFF141" w14:textId="2D185BFF" w:rsidR="00985AF2" w:rsidRPr="0031730E" w:rsidRDefault="0031730E" w:rsidP="00DF305C">
      <w:pPr>
        <w:spacing w:line="360" w:lineRule="auto"/>
        <w:jc w:val="both"/>
        <w:rPr>
          <w:b/>
          <w:bCs/>
          <w:sz w:val="28"/>
          <w:szCs w:val="28"/>
          <w:lang w:val="pt-BR"/>
        </w:rPr>
      </w:pPr>
      <w:r w:rsidRPr="0031730E">
        <w:rPr>
          <w:b/>
          <w:bCs/>
          <w:sz w:val="28"/>
          <w:szCs w:val="28"/>
          <w:lang w:val="pt-BR"/>
        </w:rPr>
        <w:t>4.</w:t>
      </w:r>
      <w:r w:rsidR="001E34CF" w:rsidRPr="0031730E">
        <w:rPr>
          <w:b/>
          <w:bCs/>
          <w:sz w:val="28"/>
          <w:szCs w:val="28"/>
          <w:lang w:val="pt-BR"/>
        </w:rPr>
        <w:t xml:space="preserve"> </w:t>
      </w:r>
      <w:r w:rsidR="00985AF2" w:rsidRPr="0031730E">
        <w:rPr>
          <w:b/>
          <w:bCs/>
          <w:sz w:val="28"/>
          <w:szCs w:val="28"/>
          <w:lang w:val="pt-BR"/>
        </w:rPr>
        <w:t>Benefícios Tributários aplicados ao PGBL</w:t>
      </w:r>
    </w:p>
    <w:p w14:paraId="074496A1" w14:textId="20F70EAF" w:rsidR="00C77E2A" w:rsidRDefault="00C77E2A" w:rsidP="00DF305C">
      <w:pPr>
        <w:spacing w:line="360" w:lineRule="auto"/>
        <w:jc w:val="both"/>
        <w:rPr>
          <w:sz w:val="24"/>
          <w:szCs w:val="24"/>
          <w:lang w:val="pt-BR"/>
        </w:rPr>
      </w:pPr>
    </w:p>
    <w:p w14:paraId="3EDE86C0" w14:textId="063F3685" w:rsidR="00626F50" w:rsidRDefault="00565618" w:rsidP="00DF305C">
      <w:pPr>
        <w:spacing w:line="360" w:lineRule="auto"/>
        <w:jc w:val="both"/>
        <w:rPr>
          <w:sz w:val="24"/>
          <w:szCs w:val="24"/>
          <w:lang w:val="pt-BR"/>
        </w:rPr>
      </w:pPr>
      <w:r w:rsidRPr="0009664D">
        <w:rPr>
          <w:sz w:val="24"/>
          <w:szCs w:val="24"/>
          <w:lang w:val="pt-BR"/>
        </w:rPr>
        <w:t>Consoante FIALDINI (2007, p. 165), as contribuições destinadas ao custeio de planos de benefícios previdenciários administrados por entidade de previdência complementar passaram a se sujeitar</w:t>
      </w:r>
      <w:r w:rsidRPr="00B51FE8">
        <w:rPr>
          <w:sz w:val="24"/>
          <w:szCs w:val="24"/>
          <w:lang w:val="pt-BR"/>
        </w:rPr>
        <w:t>, a partir de janeiro de 1995, com a Lei nº 9.250/95, a um regime de tributação diferenciado.</w:t>
      </w:r>
      <w:r w:rsidRPr="0009664D">
        <w:rPr>
          <w:sz w:val="24"/>
          <w:szCs w:val="24"/>
          <w:lang w:val="pt-BR"/>
        </w:rPr>
        <w:t xml:space="preserve"> Trata-se do </w:t>
      </w:r>
      <w:r w:rsidRPr="00B51FE8">
        <w:rPr>
          <w:sz w:val="24"/>
          <w:szCs w:val="24"/>
          <w:lang w:val="pt-BR"/>
        </w:rPr>
        <w:t>diferimento tributário</w:t>
      </w:r>
      <w:r w:rsidRPr="0009664D">
        <w:rPr>
          <w:sz w:val="24"/>
          <w:szCs w:val="24"/>
          <w:lang w:val="pt-BR"/>
        </w:rPr>
        <w:t>, isto é, a possibilidade de dedução das contribuições efetuadas pelo participante da base de cálculo do imposto de renda devido pela pessoa física</w:t>
      </w:r>
      <w:r w:rsidR="0049291F">
        <w:rPr>
          <w:sz w:val="24"/>
          <w:szCs w:val="24"/>
          <w:lang w:val="pt-BR"/>
        </w:rPr>
        <w:t xml:space="preserve">. </w:t>
      </w:r>
      <w:r w:rsidR="00DB2476">
        <w:rPr>
          <w:sz w:val="24"/>
          <w:szCs w:val="24"/>
          <w:lang w:val="pt-BR"/>
        </w:rPr>
        <w:t>Cabe ressaltar que e</w:t>
      </w:r>
      <w:r w:rsidR="0049291F">
        <w:rPr>
          <w:sz w:val="24"/>
          <w:szCs w:val="24"/>
          <w:lang w:val="pt-BR"/>
        </w:rPr>
        <w:t>m um primeiro momento</w:t>
      </w:r>
      <w:r w:rsidR="001B28CC">
        <w:rPr>
          <w:sz w:val="24"/>
          <w:szCs w:val="24"/>
          <w:lang w:val="pt-BR"/>
        </w:rPr>
        <w:t>, não havia limite para tais deduções</w:t>
      </w:r>
      <w:r w:rsidR="00626F50">
        <w:rPr>
          <w:sz w:val="24"/>
          <w:szCs w:val="24"/>
          <w:lang w:val="pt-BR"/>
        </w:rPr>
        <w:t>.</w:t>
      </w:r>
    </w:p>
    <w:p w14:paraId="40FB024D" w14:textId="7452AABC" w:rsidR="00E474C6" w:rsidRDefault="00626F50" w:rsidP="00DF305C">
      <w:pPr>
        <w:spacing w:line="360" w:lineRule="auto"/>
        <w:jc w:val="both"/>
        <w:rPr>
          <w:sz w:val="24"/>
          <w:szCs w:val="24"/>
          <w:lang w:val="pt-BR"/>
        </w:rPr>
      </w:pPr>
      <w:r>
        <w:rPr>
          <w:sz w:val="24"/>
          <w:szCs w:val="24"/>
          <w:lang w:val="pt-BR"/>
        </w:rPr>
        <w:t xml:space="preserve"> </w:t>
      </w:r>
    </w:p>
    <w:p w14:paraId="226CF6AB" w14:textId="0498C305" w:rsidR="00433B92" w:rsidRDefault="00433B92" w:rsidP="00DF305C">
      <w:pPr>
        <w:spacing w:line="360" w:lineRule="auto"/>
        <w:jc w:val="both"/>
        <w:rPr>
          <w:sz w:val="24"/>
          <w:szCs w:val="24"/>
          <w:lang w:val="pt-BR"/>
        </w:rPr>
      </w:pPr>
      <w:r>
        <w:rPr>
          <w:sz w:val="24"/>
          <w:szCs w:val="24"/>
          <w:lang w:val="pt-BR"/>
        </w:rPr>
        <w:t>A Lei Complementar nº 109/01, em seu art. 69, reforç</w:t>
      </w:r>
      <w:r w:rsidR="0028361C">
        <w:rPr>
          <w:sz w:val="24"/>
          <w:szCs w:val="24"/>
          <w:lang w:val="pt-BR"/>
        </w:rPr>
        <w:t xml:space="preserve">ou tal diferimento, ao determinar que </w:t>
      </w:r>
      <w:r w:rsidR="005E3DED">
        <w:rPr>
          <w:sz w:val="24"/>
          <w:szCs w:val="24"/>
          <w:lang w:val="pt-BR"/>
        </w:rPr>
        <w:t>“</w:t>
      </w:r>
      <w:r w:rsidR="0028361C">
        <w:rPr>
          <w:sz w:val="24"/>
          <w:szCs w:val="24"/>
          <w:lang w:val="pt-BR"/>
        </w:rPr>
        <w:t>a</w:t>
      </w:r>
      <w:r w:rsidR="0028361C" w:rsidRPr="0028361C">
        <w:rPr>
          <w:sz w:val="24"/>
          <w:szCs w:val="24"/>
          <w:lang w:val="pt-BR"/>
        </w:rPr>
        <w:t xml:space="preserve">s contribuições vertidas para as entidades de previdência complementar, destinadas ao custeio dos planos de benefícios de natureza previdenciária, são dedutíveis para fins de incidência de imposto sobre a renda, nos limites e nas condições </w:t>
      </w:r>
      <w:r w:rsidR="0028361C" w:rsidRPr="0028361C">
        <w:rPr>
          <w:sz w:val="24"/>
          <w:szCs w:val="24"/>
          <w:lang w:val="pt-BR"/>
        </w:rPr>
        <w:lastRenderedPageBreak/>
        <w:t>fixadas em lei</w:t>
      </w:r>
      <w:r w:rsidR="005E3DED">
        <w:rPr>
          <w:sz w:val="24"/>
          <w:szCs w:val="24"/>
          <w:lang w:val="pt-BR"/>
        </w:rPr>
        <w:t>”</w:t>
      </w:r>
      <w:r w:rsidR="00CA7146">
        <w:rPr>
          <w:sz w:val="24"/>
          <w:szCs w:val="24"/>
          <w:lang w:val="pt-BR"/>
        </w:rPr>
        <w:t>, determinando, ainda, que sobre essas contribuições não incidem tributação e contribuições de qualquer natureza</w:t>
      </w:r>
      <w:r w:rsidR="000737E5">
        <w:rPr>
          <w:sz w:val="24"/>
          <w:szCs w:val="24"/>
          <w:lang w:val="pt-BR"/>
        </w:rPr>
        <w:t>.</w:t>
      </w:r>
    </w:p>
    <w:p w14:paraId="2EEB6575" w14:textId="77777777" w:rsidR="00433B92" w:rsidRDefault="00433B92" w:rsidP="00DF305C">
      <w:pPr>
        <w:spacing w:line="360" w:lineRule="auto"/>
        <w:jc w:val="both"/>
        <w:rPr>
          <w:sz w:val="24"/>
          <w:szCs w:val="24"/>
          <w:lang w:val="pt-BR"/>
        </w:rPr>
      </w:pPr>
    </w:p>
    <w:p w14:paraId="2EA7B77C" w14:textId="1B707656" w:rsidR="00C77E2A" w:rsidRDefault="00C779D8" w:rsidP="00DF305C">
      <w:pPr>
        <w:spacing w:line="360" w:lineRule="auto"/>
        <w:jc w:val="both"/>
        <w:rPr>
          <w:sz w:val="24"/>
          <w:szCs w:val="24"/>
          <w:lang w:val="pt-BR"/>
        </w:rPr>
      </w:pPr>
      <w:r>
        <w:rPr>
          <w:sz w:val="24"/>
          <w:szCs w:val="24"/>
          <w:lang w:val="pt-BR"/>
        </w:rPr>
        <w:t>CASTRO (</w:t>
      </w:r>
      <w:r w:rsidR="00D71379">
        <w:rPr>
          <w:sz w:val="24"/>
          <w:szCs w:val="24"/>
          <w:lang w:val="pt-BR"/>
        </w:rPr>
        <w:t>2017, p. 5)</w:t>
      </w:r>
      <w:r w:rsidR="00933934">
        <w:rPr>
          <w:sz w:val="24"/>
          <w:szCs w:val="24"/>
          <w:lang w:val="pt-BR"/>
        </w:rPr>
        <w:t xml:space="preserve"> destaca que antes</w:t>
      </w:r>
      <w:r w:rsidR="007D1D2C">
        <w:rPr>
          <w:sz w:val="24"/>
          <w:szCs w:val="24"/>
          <w:lang w:val="pt-BR"/>
        </w:rPr>
        <w:t xml:space="preserve"> da Lei nº 9.250/95</w:t>
      </w:r>
      <w:r w:rsidR="00C9414A">
        <w:rPr>
          <w:sz w:val="24"/>
          <w:szCs w:val="24"/>
          <w:lang w:val="pt-BR"/>
        </w:rPr>
        <w:t xml:space="preserve"> as contribuições realizadas pelos p</w:t>
      </w:r>
      <w:r w:rsidR="004F671E">
        <w:rPr>
          <w:sz w:val="24"/>
          <w:szCs w:val="24"/>
          <w:lang w:val="pt-BR"/>
        </w:rPr>
        <w:t>articipantes</w:t>
      </w:r>
      <w:r w:rsidR="005E0791">
        <w:rPr>
          <w:sz w:val="24"/>
          <w:szCs w:val="24"/>
          <w:lang w:val="pt-BR"/>
        </w:rPr>
        <w:t xml:space="preserve"> integravam a base de cálculo do imposto de renda</w:t>
      </w:r>
      <w:r w:rsidR="006409CD">
        <w:rPr>
          <w:sz w:val="24"/>
          <w:szCs w:val="24"/>
          <w:lang w:val="pt-BR"/>
        </w:rPr>
        <w:t>, não sendo permitida qualquer dedução, mas que</w:t>
      </w:r>
      <w:r w:rsidR="003F3F3A">
        <w:rPr>
          <w:sz w:val="24"/>
          <w:szCs w:val="24"/>
          <w:lang w:val="pt-BR"/>
        </w:rPr>
        <w:t>,</w:t>
      </w:r>
      <w:r w:rsidR="006409CD">
        <w:rPr>
          <w:sz w:val="24"/>
          <w:szCs w:val="24"/>
          <w:lang w:val="pt-BR"/>
        </w:rPr>
        <w:t xml:space="preserve"> para evitar </w:t>
      </w:r>
      <w:r w:rsidR="00840032">
        <w:rPr>
          <w:sz w:val="24"/>
          <w:szCs w:val="24"/>
          <w:lang w:val="pt-BR"/>
        </w:rPr>
        <w:t>a bitributação</w:t>
      </w:r>
      <w:r w:rsidR="003F3F3A">
        <w:rPr>
          <w:sz w:val="24"/>
          <w:szCs w:val="24"/>
          <w:lang w:val="pt-BR"/>
        </w:rPr>
        <w:t>, o participante poderia descontar</w:t>
      </w:r>
      <w:r w:rsidR="0002654C">
        <w:rPr>
          <w:sz w:val="24"/>
          <w:szCs w:val="24"/>
          <w:lang w:val="pt-BR"/>
        </w:rPr>
        <w:t xml:space="preserve"> o valor de suas contribuiç</w:t>
      </w:r>
      <w:r w:rsidR="00DC45AF">
        <w:rPr>
          <w:sz w:val="24"/>
          <w:szCs w:val="24"/>
          <w:lang w:val="pt-BR"/>
        </w:rPr>
        <w:t>ões do valor rece</w:t>
      </w:r>
      <w:r w:rsidR="003D3B01">
        <w:rPr>
          <w:sz w:val="24"/>
          <w:szCs w:val="24"/>
          <w:lang w:val="pt-BR"/>
        </w:rPr>
        <w:t xml:space="preserve">bido a título de resgate ou de benefícios, </w:t>
      </w:r>
      <w:r w:rsidR="000F6FB9">
        <w:rPr>
          <w:sz w:val="24"/>
          <w:szCs w:val="24"/>
          <w:lang w:val="pt-BR"/>
        </w:rPr>
        <w:t>tal qual acontece</w:t>
      </w:r>
      <w:r w:rsidR="00E35EC1">
        <w:rPr>
          <w:sz w:val="24"/>
          <w:szCs w:val="24"/>
          <w:lang w:val="pt-BR"/>
        </w:rPr>
        <w:t xml:space="preserve"> com os planos VGBL atualmente.</w:t>
      </w:r>
      <w:r w:rsidR="00433B92">
        <w:rPr>
          <w:sz w:val="24"/>
          <w:szCs w:val="24"/>
          <w:lang w:val="pt-BR"/>
        </w:rPr>
        <w:t xml:space="preserve"> </w:t>
      </w:r>
    </w:p>
    <w:p w14:paraId="5FD7E5B9" w14:textId="7894CC10" w:rsidR="00307C68" w:rsidRDefault="00307C68" w:rsidP="00DF305C">
      <w:pPr>
        <w:spacing w:line="360" w:lineRule="auto"/>
        <w:jc w:val="both"/>
        <w:rPr>
          <w:sz w:val="24"/>
          <w:szCs w:val="24"/>
          <w:lang w:val="pt-BR"/>
        </w:rPr>
      </w:pPr>
    </w:p>
    <w:p w14:paraId="7F657B31" w14:textId="7FFEDE75" w:rsidR="00307C68" w:rsidRDefault="001F71C0" w:rsidP="00DF305C">
      <w:pPr>
        <w:spacing w:line="360" w:lineRule="auto"/>
        <w:jc w:val="both"/>
        <w:rPr>
          <w:sz w:val="24"/>
          <w:szCs w:val="24"/>
          <w:lang w:val="pt-BR"/>
        </w:rPr>
      </w:pPr>
      <w:r>
        <w:rPr>
          <w:sz w:val="24"/>
          <w:szCs w:val="24"/>
          <w:lang w:val="pt-BR"/>
        </w:rPr>
        <w:t>C</w:t>
      </w:r>
      <w:r w:rsidR="00DB2476">
        <w:rPr>
          <w:sz w:val="24"/>
          <w:szCs w:val="24"/>
          <w:lang w:val="pt-BR"/>
        </w:rPr>
        <w:t>umpre</w:t>
      </w:r>
      <w:r>
        <w:rPr>
          <w:sz w:val="24"/>
          <w:szCs w:val="24"/>
          <w:lang w:val="pt-BR"/>
        </w:rPr>
        <w:t xml:space="preserve"> destacar, no entanto, que </w:t>
      </w:r>
      <w:r w:rsidR="00751E7F">
        <w:rPr>
          <w:sz w:val="24"/>
          <w:szCs w:val="24"/>
          <w:lang w:val="pt-BR"/>
        </w:rPr>
        <w:t>a Lei nº 9</w:t>
      </w:r>
      <w:r w:rsidR="005237B8">
        <w:rPr>
          <w:sz w:val="24"/>
          <w:szCs w:val="24"/>
          <w:lang w:val="pt-BR"/>
        </w:rPr>
        <w:t>.532</w:t>
      </w:r>
      <w:r w:rsidR="004600FF">
        <w:rPr>
          <w:sz w:val="24"/>
          <w:szCs w:val="24"/>
          <w:lang w:val="pt-BR"/>
        </w:rPr>
        <w:t>/97</w:t>
      </w:r>
      <w:r w:rsidR="007E721F">
        <w:rPr>
          <w:sz w:val="24"/>
          <w:szCs w:val="24"/>
          <w:lang w:val="pt-BR"/>
        </w:rPr>
        <w:t xml:space="preserve"> limitou as deduções relativas às contribuições para entidades de previdência privada</w:t>
      </w:r>
      <w:r w:rsidR="00B31D56">
        <w:rPr>
          <w:sz w:val="24"/>
          <w:szCs w:val="24"/>
          <w:lang w:val="pt-BR"/>
        </w:rPr>
        <w:t xml:space="preserve"> a 12%</w:t>
      </w:r>
      <w:r w:rsidR="00AB099D">
        <w:rPr>
          <w:sz w:val="24"/>
          <w:szCs w:val="24"/>
          <w:lang w:val="pt-BR"/>
        </w:rPr>
        <w:t xml:space="preserve"> do total dos rendimentos computados na determinação da base de cálculo do imposto de renda </w:t>
      </w:r>
      <w:r w:rsidR="00B17337">
        <w:rPr>
          <w:sz w:val="24"/>
          <w:szCs w:val="24"/>
          <w:lang w:val="pt-BR"/>
        </w:rPr>
        <w:t>devido na declaração de rendimentos</w:t>
      </w:r>
      <w:r w:rsidR="00BB3D3F">
        <w:rPr>
          <w:sz w:val="24"/>
          <w:szCs w:val="24"/>
          <w:lang w:val="pt-BR"/>
        </w:rPr>
        <w:t xml:space="preserve">. </w:t>
      </w:r>
      <w:r w:rsidR="00E345C9">
        <w:rPr>
          <w:sz w:val="24"/>
          <w:szCs w:val="24"/>
          <w:lang w:val="pt-BR"/>
        </w:rPr>
        <w:t xml:space="preserve">Tal limite deve ser contabilizado em conjunto às contribuições para </w:t>
      </w:r>
      <w:r w:rsidR="003D3487">
        <w:rPr>
          <w:sz w:val="24"/>
          <w:szCs w:val="24"/>
          <w:lang w:val="pt-BR"/>
        </w:rPr>
        <w:t>o Fundo de Aposentadoria Programada Individual</w:t>
      </w:r>
      <w:r w:rsidR="00566905">
        <w:rPr>
          <w:sz w:val="24"/>
          <w:szCs w:val="24"/>
          <w:lang w:val="pt-BR"/>
        </w:rPr>
        <w:t xml:space="preserve"> (FAPI)</w:t>
      </w:r>
      <w:r w:rsidR="005D5B68">
        <w:rPr>
          <w:sz w:val="24"/>
          <w:szCs w:val="24"/>
          <w:lang w:val="pt-BR"/>
        </w:rPr>
        <w:t>, outra modalidade de previdência.</w:t>
      </w:r>
      <w:r w:rsidR="00CF053B">
        <w:rPr>
          <w:sz w:val="24"/>
          <w:szCs w:val="24"/>
          <w:lang w:val="pt-BR"/>
        </w:rPr>
        <w:t xml:space="preserve"> </w:t>
      </w:r>
    </w:p>
    <w:p w14:paraId="0F6922F3" w14:textId="41F788CB" w:rsidR="00DB6A2C" w:rsidRDefault="00DB6A2C" w:rsidP="00DF305C">
      <w:pPr>
        <w:spacing w:line="360" w:lineRule="auto"/>
        <w:jc w:val="both"/>
        <w:rPr>
          <w:sz w:val="24"/>
          <w:szCs w:val="24"/>
          <w:lang w:val="pt-BR"/>
        </w:rPr>
      </w:pPr>
    </w:p>
    <w:p w14:paraId="5047AEEF" w14:textId="4ACF52CF" w:rsidR="00EA29E4" w:rsidRDefault="00BF7C5B" w:rsidP="00DF305C">
      <w:pPr>
        <w:spacing w:line="360" w:lineRule="auto"/>
        <w:jc w:val="both"/>
        <w:rPr>
          <w:sz w:val="24"/>
          <w:szCs w:val="24"/>
          <w:lang w:val="pt-BR"/>
        </w:rPr>
      </w:pPr>
      <w:r>
        <w:rPr>
          <w:sz w:val="24"/>
          <w:szCs w:val="24"/>
          <w:lang w:val="pt-BR"/>
        </w:rPr>
        <w:t>A priori, o benefício do diferimento tributário</w:t>
      </w:r>
      <w:r w:rsidR="005C0235">
        <w:rPr>
          <w:sz w:val="24"/>
          <w:szCs w:val="24"/>
          <w:lang w:val="pt-BR"/>
        </w:rPr>
        <w:t xml:space="preserve"> não </w:t>
      </w:r>
      <w:r w:rsidR="005E2793">
        <w:rPr>
          <w:sz w:val="24"/>
          <w:szCs w:val="24"/>
          <w:lang w:val="pt-BR"/>
        </w:rPr>
        <w:t>impacta negativamente</w:t>
      </w:r>
      <w:r w:rsidR="00710B3A">
        <w:rPr>
          <w:sz w:val="24"/>
          <w:szCs w:val="24"/>
          <w:lang w:val="pt-BR"/>
        </w:rPr>
        <w:t xml:space="preserve"> a arrecadação do imposto de renda, posto que é uma mera postergação</w:t>
      </w:r>
      <w:r w:rsidR="009528A6">
        <w:rPr>
          <w:sz w:val="24"/>
          <w:szCs w:val="24"/>
          <w:lang w:val="pt-BR"/>
        </w:rPr>
        <w:t xml:space="preserve"> do tributo devido</w:t>
      </w:r>
      <w:r w:rsidR="00C859B7">
        <w:rPr>
          <w:sz w:val="24"/>
          <w:szCs w:val="24"/>
          <w:lang w:val="pt-BR"/>
        </w:rPr>
        <w:t>. P</w:t>
      </w:r>
      <w:r w:rsidR="00220369">
        <w:rPr>
          <w:sz w:val="24"/>
          <w:szCs w:val="24"/>
          <w:lang w:val="pt-BR"/>
        </w:rPr>
        <w:t>elo contrário, pode gerar uma arrecadação a maior</w:t>
      </w:r>
      <w:r w:rsidR="00B61214">
        <w:rPr>
          <w:sz w:val="24"/>
          <w:szCs w:val="24"/>
          <w:lang w:val="pt-BR"/>
        </w:rPr>
        <w:t xml:space="preserve"> ao fisco</w:t>
      </w:r>
      <w:r w:rsidR="00220369">
        <w:rPr>
          <w:sz w:val="24"/>
          <w:szCs w:val="24"/>
          <w:lang w:val="pt-BR"/>
        </w:rPr>
        <w:t xml:space="preserve"> caso o participante </w:t>
      </w:r>
      <w:r w:rsidR="00FD6FF9">
        <w:rPr>
          <w:sz w:val="24"/>
          <w:szCs w:val="24"/>
          <w:lang w:val="pt-BR"/>
        </w:rPr>
        <w:t>contribua</w:t>
      </w:r>
      <w:r w:rsidR="00F30558">
        <w:rPr>
          <w:sz w:val="24"/>
          <w:szCs w:val="24"/>
          <w:lang w:val="pt-BR"/>
        </w:rPr>
        <w:t xml:space="preserve"> valor </w:t>
      </w:r>
      <w:r w:rsidR="00E42B53">
        <w:rPr>
          <w:sz w:val="24"/>
          <w:szCs w:val="24"/>
          <w:lang w:val="pt-BR"/>
        </w:rPr>
        <w:t>superior a</w:t>
      </w:r>
      <w:r w:rsidR="00F30558">
        <w:rPr>
          <w:sz w:val="24"/>
          <w:szCs w:val="24"/>
          <w:lang w:val="pt-BR"/>
        </w:rPr>
        <w:t xml:space="preserve"> 12%</w:t>
      </w:r>
      <w:r w:rsidR="00B61214">
        <w:rPr>
          <w:sz w:val="24"/>
          <w:szCs w:val="24"/>
          <w:lang w:val="pt-BR"/>
        </w:rPr>
        <w:t xml:space="preserve"> de seu</w:t>
      </w:r>
      <w:r w:rsidR="004C3C13">
        <w:rPr>
          <w:sz w:val="24"/>
          <w:szCs w:val="24"/>
          <w:lang w:val="pt-BR"/>
        </w:rPr>
        <w:t>s</w:t>
      </w:r>
      <w:r w:rsidR="00B61214">
        <w:rPr>
          <w:sz w:val="24"/>
          <w:szCs w:val="24"/>
          <w:lang w:val="pt-BR"/>
        </w:rPr>
        <w:t xml:space="preserve"> rendimento</w:t>
      </w:r>
      <w:r w:rsidR="004C3C13">
        <w:rPr>
          <w:sz w:val="24"/>
          <w:szCs w:val="24"/>
          <w:lang w:val="pt-BR"/>
        </w:rPr>
        <w:t>s totais</w:t>
      </w:r>
      <w:r w:rsidR="00026C48">
        <w:rPr>
          <w:sz w:val="24"/>
          <w:szCs w:val="24"/>
          <w:lang w:val="pt-BR"/>
        </w:rPr>
        <w:t xml:space="preserve">, </w:t>
      </w:r>
      <w:r w:rsidR="00B61214">
        <w:rPr>
          <w:sz w:val="24"/>
          <w:szCs w:val="24"/>
          <w:lang w:val="pt-BR"/>
        </w:rPr>
        <w:t>pois terá dedução</w:t>
      </w:r>
      <w:r w:rsidR="00B834C2">
        <w:rPr>
          <w:sz w:val="24"/>
          <w:szCs w:val="24"/>
          <w:lang w:val="pt-BR"/>
        </w:rPr>
        <w:t xml:space="preserve"> limitada a esse percentual, mas pagará imposto</w:t>
      </w:r>
      <w:r w:rsidR="003B53A4">
        <w:rPr>
          <w:sz w:val="24"/>
          <w:szCs w:val="24"/>
          <w:lang w:val="pt-BR"/>
        </w:rPr>
        <w:t xml:space="preserve"> sobre o valor</w:t>
      </w:r>
      <w:r w:rsidR="00C44A2E">
        <w:rPr>
          <w:sz w:val="24"/>
          <w:szCs w:val="24"/>
          <w:lang w:val="pt-BR"/>
        </w:rPr>
        <w:t xml:space="preserve"> total quando do resgate ou transformação em renda</w:t>
      </w:r>
      <w:r w:rsidR="005E3B1D">
        <w:rPr>
          <w:sz w:val="24"/>
          <w:szCs w:val="24"/>
          <w:lang w:val="pt-BR"/>
        </w:rPr>
        <w:t xml:space="preserve">, </w:t>
      </w:r>
      <w:r w:rsidR="0067279E">
        <w:rPr>
          <w:sz w:val="24"/>
          <w:szCs w:val="24"/>
          <w:lang w:val="pt-BR"/>
        </w:rPr>
        <w:t xml:space="preserve">abrindo margem até para </w:t>
      </w:r>
      <w:r w:rsidR="00C06FA5">
        <w:rPr>
          <w:sz w:val="24"/>
          <w:szCs w:val="24"/>
          <w:lang w:val="pt-BR"/>
        </w:rPr>
        <w:t xml:space="preserve">questionamentos em relação </w:t>
      </w:r>
      <w:r w:rsidR="00CF053B">
        <w:rPr>
          <w:sz w:val="24"/>
          <w:szCs w:val="24"/>
          <w:lang w:val="pt-BR"/>
        </w:rPr>
        <w:t>a um</w:t>
      </w:r>
      <w:r w:rsidR="00C06FA5">
        <w:rPr>
          <w:sz w:val="24"/>
          <w:szCs w:val="24"/>
          <w:lang w:val="pt-BR"/>
        </w:rPr>
        <w:t xml:space="preserve"> possível</w:t>
      </w:r>
      <w:r w:rsidR="00CF053B">
        <w:rPr>
          <w:sz w:val="24"/>
          <w:szCs w:val="24"/>
          <w:lang w:val="pt-BR"/>
        </w:rPr>
        <w:t xml:space="preserve"> caso de bitributação.</w:t>
      </w:r>
    </w:p>
    <w:p w14:paraId="0EA89DBA" w14:textId="75B7A9D4" w:rsidR="00D30CA2" w:rsidRDefault="00D30CA2" w:rsidP="00DF305C">
      <w:pPr>
        <w:spacing w:line="360" w:lineRule="auto"/>
        <w:jc w:val="both"/>
        <w:rPr>
          <w:sz w:val="24"/>
          <w:szCs w:val="24"/>
          <w:lang w:val="pt-BR"/>
        </w:rPr>
      </w:pPr>
    </w:p>
    <w:p w14:paraId="21FB323D" w14:textId="7A35EE25" w:rsidR="00D30CA2" w:rsidRDefault="00D30CA2" w:rsidP="00DF305C">
      <w:pPr>
        <w:spacing w:line="360" w:lineRule="auto"/>
        <w:jc w:val="both"/>
        <w:rPr>
          <w:sz w:val="24"/>
          <w:szCs w:val="24"/>
          <w:lang w:val="pt-BR"/>
        </w:rPr>
      </w:pPr>
      <w:r>
        <w:rPr>
          <w:sz w:val="24"/>
          <w:szCs w:val="24"/>
          <w:lang w:val="pt-BR"/>
        </w:rPr>
        <w:t>A mesma Lei</w:t>
      </w:r>
      <w:r w:rsidR="00051130">
        <w:rPr>
          <w:sz w:val="24"/>
          <w:szCs w:val="24"/>
          <w:lang w:val="pt-BR"/>
        </w:rPr>
        <w:t xml:space="preserve"> nº 9.532/97 trouxe </w:t>
      </w:r>
      <w:r w:rsidR="00EA58AC">
        <w:rPr>
          <w:sz w:val="24"/>
          <w:szCs w:val="24"/>
          <w:lang w:val="pt-BR"/>
        </w:rPr>
        <w:t>uma</w:t>
      </w:r>
      <w:r w:rsidR="00A00A85">
        <w:rPr>
          <w:sz w:val="24"/>
          <w:szCs w:val="24"/>
          <w:lang w:val="pt-BR"/>
        </w:rPr>
        <w:t xml:space="preserve"> condicionante </w:t>
      </w:r>
      <w:r w:rsidR="00EA58AC">
        <w:rPr>
          <w:sz w:val="24"/>
          <w:szCs w:val="24"/>
          <w:lang w:val="pt-BR"/>
        </w:rPr>
        <w:t>para a realização</w:t>
      </w:r>
      <w:r w:rsidR="008543BE">
        <w:rPr>
          <w:sz w:val="24"/>
          <w:szCs w:val="24"/>
          <w:lang w:val="pt-BR"/>
        </w:rPr>
        <w:t xml:space="preserve"> </w:t>
      </w:r>
      <w:r w:rsidR="00E3278A">
        <w:rPr>
          <w:sz w:val="24"/>
          <w:szCs w:val="24"/>
          <w:lang w:val="pt-BR"/>
        </w:rPr>
        <w:t>das deduções supracitadas</w:t>
      </w:r>
      <w:r w:rsidR="0033298F">
        <w:rPr>
          <w:sz w:val="24"/>
          <w:szCs w:val="24"/>
          <w:lang w:val="pt-BR"/>
        </w:rPr>
        <w:t>: a de que o participante também recolha contribuições para o regime geral de previdência social</w:t>
      </w:r>
      <w:r w:rsidR="003B51EC">
        <w:rPr>
          <w:sz w:val="24"/>
          <w:szCs w:val="24"/>
          <w:lang w:val="pt-BR"/>
        </w:rPr>
        <w:t xml:space="preserve"> (RGPS), ou para o regime próprio de previdência social (RPPS)</w:t>
      </w:r>
      <w:r w:rsidR="00E23794">
        <w:rPr>
          <w:sz w:val="24"/>
          <w:szCs w:val="24"/>
          <w:lang w:val="pt-BR"/>
        </w:rPr>
        <w:t>,</w:t>
      </w:r>
      <w:r w:rsidR="001C049B">
        <w:rPr>
          <w:sz w:val="24"/>
          <w:szCs w:val="24"/>
          <w:lang w:val="pt-BR"/>
        </w:rPr>
        <w:t xml:space="preserve"> observada a contribuição mínima.</w:t>
      </w:r>
    </w:p>
    <w:p w14:paraId="01FE0817" w14:textId="09891D92" w:rsidR="00874839" w:rsidRDefault="00874839" w:rsidP="00DF305C">
      <w:pPr>
        <w:spacing w:line="360" w:lineRule="auto"/>
        <w:jc w:val="both"/>
        <w:rPr>
          <w:sz w:val="24"/>
          <w:szCs w:val="24"/>
          <w:lang w:val="pt-BR"/>
        </w:rPr>
      </w:pPr>
    </w:p>
    <w:p w14:paraId="6C401AE4" w14:textId="4252FA72" w:rsidR="00874839" w:rsidRDefault="005E6DD0" w:rsidP="00DF305C">
      <w:pPr>
        <w:spacing w:line="360" w:lineRule="auto"/>
        <w:jc w:val="both"/>
        <w:rPr>
          <w:sz w:val="24"/>
          <w:szCs w:val="24"/>
          <w:lang w:val="pt-BR"/>
        </w:rPr>
      </w:pPr>
      <w:r>
        <w:rPr>
          <w:sz w:val="24"/>
          <w:szCs w:val="24"/>
          <w:lang w:val="pt-BR"/>
        </w:rPr>
        <w:t>CASTRO (2017, p. 7)</w:t>
      </w:r>
      <w:r w:rsidR="004F4043">
        <w:rPr>
          <w:sz w:val="24"/>
          <w:szCs w:val="24"/>
          <w:lang w:val="pt-BR"/>
        </w:rPr>
        <w:t>, citando</w:t>
      </w:r>
      <w:r w:rsidR="0070699B">
        <w:rPr>
          <w:sz w:val="24"/>
          <w:szCs w:val="24"/>
          <w:lang w:val="pt-BR"/>
        </w:rPr>
        <w:t xml:space="preserve"> Gaudenzi (2008, p</w:t>
      </w:r>
      <w:r w:rsidR="00E02BD6">
        <w:rPr>
          <w:sz w:val="24"/>
          <w:szCs w:val="24"/>
          <w:lang w:val="pt-BR"/>
        </w:rPr>
        <w:t>.</w:t>
      </w:r>
      <w:r w:rsidR="0070699B">
        <w:rPr>
          <w:sz w:val="24"/>
          <w:szCs w:val="24"/>
          <w:lang w:val="pt-BR"/>
        </w:rPr>
        <w:t xml:space="preserve"> 167-169) e Fialdini (2007, p. 167)</w:t>
      </w:r>
      <w:r w:rsidR="0007454F">
        <w:rPr>
          <w:sz w:val="24"/>
          <w:szCs w:val="24"/>
          <w:lang w:val="pt-BR"/>
        </w:rPr>
        <w:t>,</w:t>
      </w:r>
      <w:r w:rsidR="007057BB">
        <w:rPr>
          <w:sz w:val="24"/>
          <w:szCs w:val="24"/>
          <w:lang w:val="pt-BR"/>
        </w:rPr>
        <w:t xml:space="preserve"> questiona</w:t>
      </w:r>
      <w:r w:rsidR="00C56B43">
        <w:rPr>
          <w:sz w:val="24"/>
          <w:szCs w:val="24"/>
          <w:lang w:val="pt-BR"/>
        </w:rPr>
        <w:t xml:space="preserve"> tal condicionante, uma vez que </w:t>
      </w:r>
      <w:r w:rsidR="00993C0D">
        <w:rPr>
          <w:sz w:val="24"/>
          <w:szCs w:val="24"/>
          <w:lang w:val="pt-BR"/>
        </w:rPr>
        <w:t xml:space="preserve">o art. 202 da CF/88 prevê a total autonomia da </w:t>
      </w:r>
      <w:r w:rsidR="00993C0D">
        <w:rPr>
          <w:sz w:val="24"/>
          <w:szCs w:val="24"/>
          <w:lang w:val="pt-BR"/>
        </w:rPr>
        <w:lastRenderedPageBreak/>
        <w:t xml:space="preserve">previdência privada em relação à previdência social. Defende, ainda, </w:t>
      </w:r>
      <w:r w:rsidR="00245F54">
        <w:rPr>
          <w:sz w:val="24"/>
          <w:szCs w:val="24"/>
          <w:lang w:val="pt-BR"/>
        </w:rPr>
        <w:t>existir uma bitributação</w:t>
      </w:r>
      <w:r w:rsidR="00EA04DA">
        <w:rPr>
          <w:sz w:val="24"/>
          <w:szCs w:val="24"/>
          <w:lang w:val="pt-BR"/>
        </w:rPr>
        <w:t xml:space="preserve"> caso o participante não possa deduzir as contribuições da base de cálculo do IR</w:t>
      </w:r>
      <w:r w:rsidR="00995627">
        <w:rPr>
          <w:sz w:val="24"/>
          <w:szCs w:val="24"/>
          <w:lang w:val="pt-BR"/>
        </w:rPr>
        <w:t>, posto que os valores utilizados</w:t>
      </w:r>
      <w:r w:rsidR="00DD2FDE">
        <w:rPr>
          <w:sz w:val="24"/>
          <w:szCs w:val="24"/>
          <w:lang w:val="pt-BR"/>
        </w:rPr>
        <w:t xml:space="preserve"> </w:t>
      </w:r>
      <w:r w:rsidR="00304FE3">
        <w:rPr>
          <w:sz w:val="24"/>
          <w:szCs w:val="24"/>
          <w:lang w:val="pt-BR"/>
        </w:rPr>
        <w:t>para realizar as contribuições</w:t>
      </w:r>
      <w:r w:rsidR="002F4C48">
        <w:rPr>
          <w:sz w:val="24"/>
          <w:szCs w:val="24"/>
          <w:lang w:val="pt-BR"/>
        </w:rPr>
        <w:t xml:space="preserve"> já foram tributadas no momento da disponibilização econômica e/ou dos proventos dos quais originaram.</w:t>
      </w:r>
    </w:p>
    <w:p w14:paraId="48F8207E" w14:textId="72034B0D" w:rsidR="00E93E47" w:rsidRDefault="00E93E47" w:rsidP="00DF305C">
      <w:pPr>
        <w:spacing w:line="360" w:lineRule="auto"/>
        <w:jc w:val="both"/>
        <w:rPr>
          <w:sz w:val="24"/>
          <w:szCs w:val="24"/>
          <w:lang w:val="pt-BR"/>
        </w:rPr>
      </w:pPr>
    </w:p>
    <w:p w14:paraId="0363244B" w14:textId="7DD6F3EC" w:rsidR="00E93E47" w:rsidRDefault="009C0E80" w:rsidP="00DF305C">
      <w:pPr>
        <w:spacing w:line="360" w:lineRule="auto"/>
        <w:jc w:val="both"/>
        <w:rPr>
          <w:sz w:val="24"/>
          <w:szCs w:val="24"/>
          <w:lang w:val="pt-BR"/>
        </w:rPr>
      </w:pPr>
      <w:r>
        <w:rPr>
          <w:sz w:val="24"/>
          <w:szCs w:val="24"/>
          <w:lang w:val="pt-BR"/>
        </w:rPr>
        <w:t>Convém destacar, como o fez</w:t>
      </w:r>
      <w:r w:rsidR="00155EA7">
        <w:rPr>
          <w:sz w:val="24"/>
          <w:szCs w:val="24"/>
          <w:lang w:val="pt-BR"/>
        </w:rPr>
        <w:t xml:space="preserve"> Fialdini (2007</w:t>
      </w:r>
      <w:r w:rsidR="00E02BD6">
        <w:rPr>
          <w:sz w:val="24"/>
          <w:szCs w:val="24"/>
          <w:lang w:val="pt-BR"/>
        </w:rPr>
        <w:t xml:space="preserve">, p. 166), </w:t>
      </w:r>
      <w:r w:rsidR="00DF67E3">
        <w:rPr>
          <w:sz w:val="24"/>
          <w:szCs w:val="24"/>
          <w:lang w:val="pt-BR"/>
        </w:rPr>
        <w:t xml:space="preserve">que </w:t>
      </w:r>
      <w:r w:rsidR="00341323">
        <w:rPr>
          <w:sz w:val="24"/>
          <w:szCs w:val="24"/>
          <w:lang w:val="pt-BR"/>
        </w:rPr>
        <w:t>desde</w:t>
      </w:r>
      <w:r w:rsidR="00DF67E3">
        <w:rPr>
          <w:sz w:val="24"/>
          <w:szCs w:val="24"/>
          <w:lang w:val="pt-BR"/>
        </w:rPr>
        <w:t xml:space="preserve"> 1º de janeiro de 2001</w:t>
      </w:r>
      <w:r w:rsidR="00341323">
        <w:rPr>
          <w:sz w:val="24"/>
          <w:szCs w:val="24"/>
          <w:lang w:val="pt-BR"/>
        </w:rPr>
        <w:t xml:space="preserve"> </w:t>
      </w:r>
      <w:r w:rsidR="00313E1E">
        <w:rPr>
          <w:sz w:val="24"/>
          <w:szCs w:val="24"/>
          <w:lang w:val="pt-BR"/>
        </w:rPr>
        <w:t>é possível deduzir</w:t>
      </w:r>
      <w:r w:rsidR="007C73CA">
        <w:rPr>
          <w:sz w:val="24"/>
          <w:szCs w:val="24"/>
          <w:lang w:val="pt-BR"/>
        </w:rPr>
        <w:t xml:space="preserve"> da base de cálculo do IRPF as</w:t>
      </w:r>
      <w:r w:rsidR="00313E1E">
        <w:rPr>
          <w:sz w:val="24"/>
          <w:szCs w:val="24"/>
          <w:lang w:val="pt-BR"/>
        </w:rPr>
        <w:t xml:space="preserve"> contribuições</w:t>
      </w:r>
      <w:r w:rsidR="00BB5985">
        <w:rPr>
          <w:sz w:val="24"/>
          <w:szCs w:val="24"/>
          <w:lang w:val="pt-BR"/>
        </w:rPr>
        <w:t xml:space="preserve"> para planos</w:t>
      </w:r>
      <w:r w:rsidR="00D3213E">
        <w:rPr>
          <w:sz w:val="24"/>
          <w:szCs w:val="24"/>
          <w:lang w:val="pt-BR"/>
        </w:rPr>
        <w:t xml:space="preserve"> de previdência</w:t>
      </w:r>
      <w:r w:rsidR="007C73CA">
        <w:rPr>
          <w:sz w:val="24"/>
          <w:szCs w:val="24"/>
          <w:lang w:val="pt-BR"/>
        </w:rPr>
        <w:t xml:space="preserve"> complementar de terceiros</w:t>
      </w:r>
      <w:r w:rsidR="00552C0C">
        <w:rPr>
          <w:sz w:val="24"/>
          <w:szCs w:val="24"/>
          <w:lang w:val="pt-BR"/>
        </w:rPr>
        <w:t>, desde que estes sejam considerados dependentes, para fins fiscais, do contribuinte</w:t>
      </w:r>
      <w:r w:rsidR="005E2F17">
        <w:rPr>
          <w:sz w:val="24"/>
          <w:szCs w:val="24"/>
          <w:lang w:val="pt-BR"/>
        </w:rPr>
        <w:t>.</w:t>
      </w:r>
    </w:p>
    <w:p w14:paraId="3A589893" w14:textId="77777777" w:rsidR="00906218" w:rsidRDefault="00906218" w:rsidP="00DF305C">
      <w:pPr>
        <w:spacing w:line="360" w:lineRule="auto"/>
        <w:jc w:val="both"/>
        <w:rPr>
          <w:sz w:val="24"/>
          <w:szCs w:val="24"/>
          <w:lang w:val="pt-BR"/>
        </w:rPr>
      </w:pPr>
    </w:p>
    <w:p w14:paraId="760C0A1F" w14:textId="1821BCAB" w:rsidR="005E2F17" w:rsidRDefault="00111FE3" w:rsidP="00DF305C">
      <w:pPr>
        <w:spacing w:line="360" w:lineRule="auto"/>
        <w:jc w:val="both"/>
        <w:rPr>
          <w:sz w:val="24"/>
          <w:szCs w:val="24"/>
          <w:lang w:val="pt-BR"/>
        </w:rPr>
      </w:pPr>
      <w:r>
        <w:rPr>
          <w:sz w:val="24"/>
          <w:szCs w:val="24"/>
          <w:lang w:val="pt-BR"/>
        </w:rPr>
        <w:t>Existem ainda outros benefícios relacionados aos planos</w:t>
      </w:r>
      <w:r w:rsidR="002444DD">
        <w:rPr>
          <w:sz w:val="24"/>
          <w:szCs w:val="24"/>
          <w:lang w:val="pt-BR"/>
        </w:rPr>
        <w:t xml:space="preserve"> de previdência complementar e, em particular, aos PGBL’s. </w:t>
      </w:r>
      <w:r w:rsidR="00913C9F">
        <w:rPr>
          <w:sz w:val="24"/>
          <w:szCs w:val="24"/>
          <w:lang w:val="pt-BR"/>
        </w:rPr>
        <w:t xml:space="preserve">Por exemplo, </w:t>
      </w:r>
      <w:r w:rsidR="004075B3">
        <w:rPr>
          <w:sz w:val="24"/>
          <w:szCs w:val="24"/>
          <w:lang w:val="pt-BR"/>
        </w:rPr>
        <w:t>o art. 6º da Lei nº 7.713</w:t>
      </w:r>
      <w:r w:rsidR="0037386B">
        <w:rPr>
          <w:sz w:val="24"/>
          <w:szCs w:val="24"/>
          <w:lang w:val="pt-BR"/>
        </w:rPr>
        <w:t>/88</w:t>
      </w:r>
      <w:r w:rsidR="007C4D07">
        <w:rPr>
          <w:sz w:val="24"/>
          <w:szCs w:val="24"/>
          <w:lang w:val="pt-BR"/>
        </w:rPr>
        <w:t xml:space="preserve"> determina que “</w:t>
      </w:r>
      <w:r w:rsidR="00F16C7B">
        <w:rPr>
          <w:sz w:val="24"/>
          <w:szCs w:val="24"/>
          <w:lang w:val="pt-BR"/>
        </w:rPr>
        <w:t xml:space="preserve">ficam isentos do imposto de renda os seguintes rendimentos percebidos por pessoas físicas: (...) VIII </w:t>
      </w:r>
      <w:r w:rsidR="00072A66">
        <w:rPr>
          <w:sz w:val="24"/>
          <w:szCs w:val="24"/>
          <w:lang w:val="pt-BR"/>
        </w:rPr>
        <w:t>–</w:t>
      </w:r>
      <w:r w:rsidR="00F16C7B">
        <w:rPr>
          <w:sz w:val="24"/>
          <w:szCs w:val="24"/>
          <w:lang w:val="pt-BR"/>
        </w:rPr>
        <w:t xml:space="preserve"> as</w:t>
      </w:r>
      <w:r w:rsidR="00072A66">
        <w:rPr>
          <w:sz w:val="24"/>
          <w:szCs w:val="24"/>
          <w:lang w:val="pt-BR"/>
        </w:rPr>
        <w:t xml:space="preserve"> contribuições pagas pelos empregadores relativas a programas de previdência </w:t>
      </w:r>
      <w:r w:rsidR="00635C94">
        <w:rPr>
          <w:sz w:val="24"/>
          <w:szCs w:val="24"/>
          <w:lang w:val="pt-BR"/>
        </w:rPr>
        <w:t>privada</w:t>
      </w:r>
      <w:r w:rsidR="0010382D">
        <w:rPr>
          <w:sz w:val="24"/>
          <w:szCs w:val="24"/>
          <w:lang w:val="pt-BR"/>
        </w:rPr>
        <w:t xml:space="preserve"> em favor de seus empregados e dirigentes”. </w:t>
      </w:r>
      <w:r w:rsidR="009376C7">
        <w:rPr>
          <w:sz w:val="24"/>
          <w:szCs w:val="24"/>
          <w:lang w:val="pt-BR"/>
        </w:rPr>
        <w:t xml:space="preserve">No entanto, </w:t>
      </w:r>
      <w:r w:rsidR="003423EC">
        <w:rPr>
          <w:sz w:val="24"/>
          <w:szCs w:val="24"/>
          <w:lang w:val="pt-BR"/>
        </w:rPr>
        <w:t>quando do recebimento</w:t>
      </w:r>
      <w:r w:rsidR="001648CC">
        <w:rPr>
          <w:sz w:val="24"/>
          <w:szCs w:val="24"/>
          <w:lang w:val="pt-BR"/>
        </w:rPr>
        <w:t xml:space="preserve"> via resgate ou renda</w:t>
      </w:r>
      <w:r w:rsidR="009E108A">
        <w:rPr>
          <w:sz w:val="24"/>
          <w:szCs w:val="24"/>
          <w:lang w:val="pt-BR"/>
        </w:rPr>
        <w:t>, tais valores estarão sujeitos à incidência do imposto.</w:t>
      </w:r>
    </w:p>
    <w:p w14:paraId="614FA956" w14:textId="48203171" w:rsidR="00E25567" w:rsidRDefault="00E25567" w:rsidP="00DF305C">
      <w:pPr>
        <w:spacing w:line="360" w:lineRule="auto"/>
        <w:jc w:val="both"/>
        <w:rPr>
          <w:sz w:val="24"/>
          <w:szCs w:val="24"/>
          <w:lang w:val="pt-BR"/>
        </w:rPr>
      </w:pPr>
    </w:p>
    <w:p w14:paraId="161596CB" w14:textId="702FB329" w:rsidR="00E25567" w:rsidRDefault="00E25567" w:rsidP="00DF305C">
      <w:pPr>
        <w:spacing w:line="360" w:lineRule="auto"/>
        <w:jc w:val="both"/>
        <w:rPr>
          <w:sz w:val="24"/>
          <w:szCs w:val="24"/>
          <w:lang w:val="pt-BR"/>
        </w:rPr>
      </w:pPr>
      <w:r>
        <w:rPr>
          <w:sz w:val="24"/>
          <w:szCs w:val="24"/>
          <w:lang w:val="pt-BR"/>
        </w:rPr>
        <w:t xml:space="preserve">Ainda, </w:t>
      </w:r>
      <w:r w:rsidR="00450372">
        <w:rPr>
          <w:sz w:val="24"/>
          <w:szCs w:val="24"/>
          <w:lang w:val="pt-BR"/>
        </w:rPr>
        <w:t xml:space="preserve">a Lei nº </w:t>
      </w:r>
      <w:r w:rsidR="00C92F9E">
        <w:rPr>
          <w:sz w:val="24"/>
          <w:szCs w:val="24"/>
          <w:lang w:val="pt-BR"/>
        </w:rPr>
        <w:t xml:space="preserve">9.249/1995 </w:t>
      </w:r>
      <w:r w:rsidR="0055198C">
        <w:rPr>
          <w:sz w:val="24"/>
          <w:szCs w:val="24"/>
          <w:lang w:val="pt-BR"/>
        </w:rPr>
        <w:t>determina que</w:t>
      </w:r>
      <w:r w:rsidR="009B0B64">
        <w:rPr>
          <w:sz w:val="24"/>
          <w:szCs w:val="24"/>
          <w:lang w:val="pt-BR"/>
        </w:rPr>
        <w:t>,</w:t>
      </w:r>
      <w:r w:rsidR="00473DDC">
        <w:rPr>
          <w:sz w:val="24"/>
          <w:szCs w:val="24"/>
          <w:lang w:val="pt-BR"/>
        </w:rPr>
        <w:t xml:space="preserve"> para efeitos de apuração do lucro real e da base de cálculo</w:t>
      </w:r>
      <w:r w:rsidR="00B61CCD">
        <w:rPr>
          <w:sz w:val="24"/>
          <w:szCs w:val="24"/>
          <w:lang w:val="pt-BR"/>
        </w:rPr>
        <w:t xml:space="preserve"> da contribuição social sobre o lucro líquido (CSLL)</w:t>
      </w:r>
      <w:r w:rsidR="009B0B64">
        <w:rPr>
          <w:sz w:val="24"/>
          <w:szCs w:val="24"/>
          <w:lang w:val="pt-BR"/>
        </w:rPr>
        <w:t>,</w:t>
      </w:r>
      <w:r w:rsidR="00B61CCD">
        <w:rPr>
          <w:sz w:val="24"/>
          <w:szCs w:val="24"/>
          <w:lang w:val="pt-BR"/>
        </w:rPr>
        <w:t xml:space="preserve"> </w:t>
      </w:r>
      <w:r w:rsidR="00641A0E">
        <w:rPr>
          <w:sz w:val="24"/>
          <w:szCs w:val="24"/>
          <w:lang w:val="pt-BR"/>
        </w:rPr>
        <w:t>são</w:t>
      </w:r>
      <w:r w:rsidR="00A5732E">
        <w:rPr>
          <w:sz w:val="24"/>
          <w:szCs w:val="24"/>
          <w:lang w:val="pt-BR"/>
        </w:rPr>
        <w:t xml:space="preserve"> vedada</w:t>
      </w:r>
      <w:r w:rsidR="00641A0E">
        <w:rPr>
          <w:sz w:val="24"/>
          <w:szCs w:val="24"/>
          <w:lang w:val="pt-BR"/>
        </w:rPr>
        <w:t>s</w:t>
      </w:r>
      <w:r w:rsidR="00A5732E">
        <w:rPr>
          <w:sz w:val="24"/>
          <w:szCs w:val="24"/>
          <w:lang w:val="pt-BR"/>
        </w:rPr>
        <w:t xml:space="preserve"> a</w:t>
      </w:r>
      <w:r w:rsidR="00641A0E">
        <w:rPr>
          <w:sz w:val="24"/>
          <w:szCs w:val="24"/>
          <w:lang w:val="pt-BR"/>
        </w:rPr>
        <w:t>s</w:t>
      </w:r>
      <w:r w:rsidR="00A5732E">
        <w:rPr>
          <w:sz w:val="24"/>
          <w:szCs w:val="24"/>
          <w:lang w:val="pt-BR"/>
        </w:rPr>
        <w:t xml:space="preserve"> deduç</w:t>
      </w:r>
      <w:r w:rsidR="00641A0E">
        <w:rPr>
          <w:sz w:val="24"/>
          <w:szCs w:val="24"/>
          <w:lang w:val="pt-BR"/>
        </w:rPr>
        <w:t xml:space="preserve">ões: </w:t>
      </w:r>
      <w:r w:rsidR="008F1FA3">
        <w:rPr>
          <w:sz w:val="24"/>
          <w:szCs w:val="24"/>
          <w:lang w:val="pt-BR"/>
        </w:rPr>
        <w:t>i)</w:t>
      </w:r>
      <w:r w:rsidR="00A5732E">
        <w:rPr>
          <w:sz w:val="24"/>
          <w:szCs w:val="24"/>
          <w:lang w:val="pt-BR"/>
        </w:rPr>
        <w:t xml:space="preserve"> de qualquer provisão</w:t>
      </w:r>
      <w:r w:rsidR="00641A0E">
        <w:rPr>
          <w:sz w:val="24"/>
          <w:szCs w:val="24"/>
          <w:lang w:val="pt-BR"/>
        </w:rPr>
        <w:t xml:space="preserve">, exceto </w:t>
      </w:r>
      <w:r w:rsidR="00641A0E" w:rsidRPr="00641A0E">
        <w:rPr>
          <w:sz w:val="24"/>
          <w:szCs w:val="24"/>
          <w:lang w:val="pt-BR"/>
        </w:rPr>
        <w:t>as provisões técnicas das companhias de seguro e de capitalização, bem como das entidades de previdência privada, cuja constituição é exigida pela legislação especial a elas aplicáve</w:t>
      </w:r>
      <w:r w:rsidR="00641A0E">
        <w:rPr>
          <w:sz w:val="24"/>
          <w:szCs w:val="24"/>
          <w:lang w:val="pt-BR"/>
        </w:rPr>
        <w:t>l;</w:t>
      </w:r>
      <w:r w:rsidR="008F1FA3">
        <w:rPr>
          <w:sz w:val="24"/>
          <w:szCs w:val="24"/>
          <w:lang w:val="pt-BR"/>
        </w:rPr>
        <w:t xml:space="preserve"> e ii) </w:t>
      </w:r>
      <w:r w:rsidR="001B653A" w:rsidRPr="001B653A">
        <w:rPr>
          <w:sz w:val="24"/>
          <w:szCs w:val="24"/>
          <w:lang w:val="pt-BR"/>
        </w:rPr>
        <w:t>das contribuições não compulsórias, exceto as destinadas a custear seguros e planos de saúde, e benefícios complementares assemelhados aos da previdência social, instituídos em favor dos empregados e dirigentes da pessoa jurídica</w:t>
      </w:r>
      <w:r w:rsidR="00A93683">
        <w:rPr>
          <w:sz w:val="24"/>
          <w:szCs w:val="24"/>
          <w:lang w:val="pt-BR"/>
        </w:rPr>
        <w:t>.</w:t>
      </w:r>
      <w:r w:rsidR="00363376">
        <w:rPr>
          <w:sz w:val="24"/>
          <w:szCs w:val="24"/>
          <w:lang w:val="pt-BR"/>
        </w:rPr>
        <w:t xml:space="preserve"> Em relação</w:t>
      </w:r>
      <w:r w:rsidR="00C11646">
        <w:rPr>
          <w:sz w:val="24"/>
          <w:szCs w:val="24"/>
          <w:lang w:val="pt-BR"/>
        </w:rPr>
        <w:t xml:space="preserve"> </w:t>
      </w:r>
      <w:r w:rsidR="00C55668">
        <w:rPr>
          <w:sz w:val="24"/>
          <w:szCs w:val="24"/>
          <w:lang w:val="pt-BR"/>
        </w:rPr>
        <w:t>a essa segunda exceção, CASTRO (2017, p.</w:t>
      </w:r>
      <w:r w:rsidR="00F33494">
        <w:rPr>
          <w:sz w:val="24"/>
          <w:szCs w:val="24"/>
          <w:lang w:val="pt-BR"/>
        </w:rPr>
        <w:t xml:space="preserve"> 8) ressalta que </w:t>
      </w:r>
      <w:r w:rsidR="005B5CEA">
        <w:rPr>
          <w:sz w:val="24"/>
          <w:szCs w:val="24"/>
          <w:lang w:val="pt-BR"/>
        </w:rPr>
        <w:t xml:space="preserve">a Lei nº 9.532/1997 </w:t>
      </w:r>
      <w:r w:rsidR="00E936CD">
        <w:rPr>
          <w:sz w:val="24"/>
          <w:szCs w:val="24"/>
          <w:lang w:val="pt-BR"/>
        </w:rPr>
        <w:t>limitou</w:t>
      </w:r>
      <w:r w:rsidR="000769D3">
        <w:rPr>
          <w:sz w:val="24"/>
          <w:szCs w:val="24"/>
          <w:lang w:val="pt-BR"/>
        </w:rPr>
        <w:t xml:space="preserve"> a dedução mencionada</w:t>
      </w:r>
      <w:r w:rsidR="00E936CD">
        <w:rPr>
          <w:sz w:val="24"/>
          <w:szCs w:val="24"/>
          <w:lang w:val="pt-BR"/>
        </w:rPr>
        <w:t>, em cada</w:t>
      </w:r>
      <w:r w:rsidR="000769D3">
        <w:rPr>
          <w:sz w:val="24"/>
          <w:szCs w:val="24"/>
          <w:lang w:val="pt-BR"/>
        </w:rPr>
        <w:t xml:space="preserve"> período de apuração</w:t>
      </w:r>
      <w:r w:rsidR="0043588A">
        <w:rPr>
          <w:sz w:val="24"/>
          <w:szCs w:val="24"/>
          <w:lang w:val="pt-BR"/>
        </w:rPr>
        <w:t>, às contribuições</w:t>
      </w:r>
      <w:r w:rsidR="00F05F5C">
        <w:rPr>
          <w:sz w:val="24"/>
          <w:szCs w:val="24"/>
          <w:lang w:val="pt-BR"/>
        </w:rPr>
        <w:t xml:space="preserve"> re</w:t>
      </w:r>
      <w:r w:rsidR="00F7155F">
        <w:rPr>
          <w:sz w:val="24"/>
          <w:szCs w:val="24"/>
          <w:lang w:val="pt-BR"/>
        </w:rPr>
        <w:t>alizadas pela instituidora ou patrocinadora que correspondam até 20% do total dos salários dos empregados e da remuneração de seus dirigentes</w:t>
      </w:r>
      <w:r w:rsidR="0018433E">
        <w:rPr>
          <w:sz w:val="24"/>
          <w:szCs w:val="24"/>
          <w:lang w:val="pt-BR"/>
        </w:rPr>
        <w:t xml:space="preserve"> e</w:t>
      </w:r>
      <w:r w:rsidR="00CC5D5D">
        <w:rPr>
          <w:sz w:val="24"/>
          <w:szCs w:val="24"/>
          <w:lang w:val="pt-BR"/>
        </w:rPr>
        <w:t>,</w:t>
      </w:r>
      <w:r w:rsidR="0018433E">
        <w:rPr>
          <w:sz w:val="24"/>
          <w:szCs w:val="24"/>
          <w:lang w:val="pt-BR"/>
        </w:rPr>
        <w:t xml:space="preserve"> caso essas contribuições sejam maior</w:t>
      </w:r>
      <w:r w:rsidR="00CC5D5D">
        <w:rPr>
          <w:sz w:val="24"/>
          <w:szCs w:val="24"/>
          <w:lang w:val="pt-BR"/>
        </w:rPr>
        <w:t>es</w:t>
      </w:r>
      <w:r w:rsidR="0018433E">
        <w:rPr>
          <w:sz w:val="24"/>
          <w:szCs w:val="24"/>
          <w:lang w:val="pt-BR"/>
        </w:rPr>
        <w:t xml:space="preserve"> que</w:t>
      </w:r>
      <w:r w:rsidR="00CC5D5D">
        <w:rPr>
          <w:sz w:val="24"/>
          <w:szCs w:val="24"/>
          <w:lang w:val="pt-BR"/>
        </w:rPr>
        <w:t xml:space="preserve"> esse percentual</w:t>
      </w:r>
      <w:r w:rsidR="0018104E">
        <w:rPr>
          <w:sz w:val="24"/>
          <w:szCs w:val="24"/>
          <w:lang w:val="pt-BR"/>
        </w:rPr>
        <w:t>, a diferença deve ser adicionada</w:t>
      </w:r>
      <w:r w:rsidR="0018433E">
        <w:rPr>
          <w:sz w:val="24"/>
          <w:szCs w:val="24"/>
          <w:lang w:val="pt-BR"/>
        </w:rPr>
        <w:t xml:space="preserve"> </w:t>
      </w:r>
      <w:r w:rsidR="000133C7">
        <w:rPr>
          <w:sz w:val="24"/>
          <w:szCs w:val="24"/>
          <w:lang w:val="pt-BR"/>
        </w:rPr>
        <w:t>ao lucro líquido do exercício para fins de apuração do lucro real e da base de cálculo da CSLL.</w:t>
      </w:r>
    </w:p>
    <w:p w14:paraId="7448D708" w14:textId="3232F354" w:rsidR="000133C7" w:rsidRDefault="000133C7" w:rsidP="00DF305C">
      <w:pPr>
        <w:spacing w:line="360" w:lineRule="auto"/>
        <w:jc w:val="both"/>
        <w:rPr>
          <w:sz w:val="24"/>
          <w:szCs w:val="24"/>
          <w:lang w:val="pt-BR"/>
        </w:rPr>
      </w:pPr>
    </w:p>
    <w:p w14:paraId="27446229" w14:textId="3C8406CC" w:rsidR="009E108A" w:rsidRDefault="005D5F46" w:rsidP="00DF305C">
      <w:pPr>
        <w:spacing w:line="360" w:lineRule="auto"/>
        <w:jc w:val="both"/>
        <w:rPr>
          <w:sz w:val="24"/>
          <w:szCs w:val="24"/>
          <w:lang w:val="pt-BR"/>
        </w:rPr>
      </w:pPr>
      <w:r>
        <w:rPr>
          <w:sz w:val="24"/>
          <w:szCs w:val="24"/>
          <w:lang w:val="pt-BR"/>
        </w:rPr>
        <w:t>Um último benefício tributário</w:t>
      </w:r>
      <w:r w:rsidR="00EF5032">
        <w:rPr>
          <w:sz w:val="24"/>
          <w:szCs w:val="24"/>
          <w:lang w:val="pt-BR"/>
        </w:rPr>
        <w:t xml:space="preserve"> </w:t>
      </w:r>
      <w:r w:rsidR="009F6D8B">
        <w:rPr>
          <w:sz w:val="24"/>
          <w:szCs w:val="24"/>
          <w:lang w:val="pt-BR"/>
        </w:rPr>
        <w:t>é</w:t>
      </w:r>
      <w:r w:rsidR="00274C3E">
        <w:rPr>
          <w:sz w:val="24"/>
          <w:szCs w:val="24"/>
          <w:lang w:val="pt-BR"/>
        </w:rPr>
        <w:t xml:space="preserve"> a não tributação dos rendimentos das aplicações</w:t>
      </w:r>
      <w:r w:rsidR="007C3B1C">
        <w:rPr>
          <w:sz w:val="24"/>
          <w:szCs w:val="24"/>
          <w:lang w:val="pt-BR"/>
        </w:rPr>
        <w:t xml:space="preserve"> no mercado de capitais ou imobiliário realizadas pela EAPC durante o período de </w:t>
      </w:r>
      <w:r w:rsidR="00421330">
        <w:rPr>
          <w:sz w:val="24"/>
          <w:szCs w:val="24"/>
          <w:lang w:val="pt-BR"/>
        </w:rPr>
        <w:t>acumulação do contrato</w:t>
      </w:r>
      <w:r w:rsidR="0007454F">
        <w:rPr>
          <w:sz w:val="24"/>
          <w:szCs w:val="24"/>
          <w:lang w:val="pt-BR"/>
        </w:rPr>
        <w:t>,</w:t>
      </w:r>
      <w:r w:rsidR="00666598">
        <w:rPr>
          <w:sz w:val="24"/>
          <w:szCs w:val="24"/>
          <w:lang w:val="pt-BR"/>
        </w:rPr>
        <w:t xml:space="preserve"> tributação essa que se aplica a fundos de investimento não previdenciários e</w:t>
      </w:r>
      <w:r w:rsidR="0007454F">
        <w:rPr>
          <w:sz w:val="24"/>
          <w:szCs w:val="24"/>
          <w:lang w:val="pt-BR"/>
        </w:rPr>
        <w:t xml:space="preserve"> </w:t>
      </w:r>
      <w:r w:rsidR="00666598">
        <w:rPr>
          <w:sz w:val="24"/>
          <w:szCs w:val="24"/>
          <w:lang w:val="pt-BR"/>
        </w:rPr>
        <w:t>conhecida pelo jargão “come-cotas”</w:t>
      </w:r>
      <w:r w:rsidR="00421330">
        <w:rPr>
          <w:sz w:val="24"/>
          <w:szCs w:val="24"/>
          <w:lang w:val="pt-BR"/>
        </w:rPr>
        <w:t>.</w:t>
      </w:r>
    </w:p>
    <w:p w14:paraId="06813051" w14:textId="00AF21E7" w:rsidR="00A50AA3" w:rsidRDefault="00A50AA3" w:rsidP="00DF305C">
      <w:pPr>
        <w:spacing w:line="360" w:lineRule="auto"/>
        <w:jc w:val="both"/>
        <w:rPr>
          <w:sz w:val="24"/>
          <w:szCs w:val="24"/>
          <w:lang w:val="pt-BR"/>
        </w:rPr>
      </w:pPr>
    </w:p>
    <w:p w14:paraId="59B44540" w14:textId="7E41D415" w:rsidR="00421330" w:rsidRPr="0031730E" w:rsidRDefault="0031730E" w:rsidP="00DF305C">
      <w:pPr>
        <w:spacing w:line="360" w:lineRule="auto"/>
        <w:jc w:val="both"/>
        <w:rPr>
          <w:b/>
          <w:bCs/>
          <w:sz w:val="28"/>
          <w:szCs w:val="28"/>
          <w:lang w:val="pt-BR"/>
        </w:rPr>
      </w:pPr>
      <w:r w:rsidRPr="0031730E">
        <w:rPr>
          <w:b/>
          <w:bCs/>
          <w:sz w:val="28"/>
          <w:szCs w:val="28"/>
          <w:lang w:val="pt-BR"/>
        </w:rPr>
        <w:t>5.</w:t>
      </w:r>
      <w:r w:rsidR="001E34CF" w:rsidRPr="0031730E">
        <w:rPr>
          <w:b/>
          <w:bCs/>
          <w:sz w:val="28"/>
          <w:szCs w:val="28"/>
          <w:lang w:val="pt-BR"/>
        </w:rPr>
        <w:t xml:space="preserve"> </w:t>
      </w:r>
      <w:r w:rsidR="00421330" w:rsidRPr="0031730E">
        <w:rPr>
          <w:b/>
          <w:bCs/>
          <w:sz w:val="28"/>
          <w:szCs w:val="28"/>
          <w:lang w:val="pt-BR"/>
        </w:rPr>
        <w:t>Tabela Regressiva do IRPF</w:t>
      </w:r>
      <w:r w:rsidR="009A5D81" w:rsidRPr="0031730E">
        <w:rPr>
          <w:b/>
          <w:bCs/>
          <w:sz w:val="28"/>
          <w:szCs w:val="28"/>
          <w:lang w:val="pt-BR"/>
        </w:rPr>
        <w:t xml:space="preserve"> aplicada ao PGBL.</w:t>
      </w:r>
    </w:p>
    <w:p w14:paraId="4B133FFA" w14:textId="77777777" w:rsidR="00421330" w:rsidRDefault="00421330" w:rsidP="00DF305C">
      <w:pPr>
        <w:spacing w:line="360" w:lineRule="auto"/>
        <w:jc w:val="both"/>
        <w:rPr>
          <w:sz w:val="24"/>
          <w:szCs w:val="24"/>
          <w:lang w:val="pt-BR"/>
        </w:rPr>
      </w:pPr>
    </w:p>
    <w:p w14:paraId="25B3C281" w14:textId="183494B3" w:rsidR="000504E7" w:rsidRDefault="00CF17C1" w:rsidP="00DF305C">
      <w:pPr>
        <w:spacing w:line="360" w:lineRule="auto"/>
        <w:jc w:val="both"/>
        <w:rPr>
          <w:sz w:val="24"/>
          <w:szCs w:val="24"/>
          <w:lang w:val="pt-BR"/>
        </w:rPr>
      </w:pPr>
      <w:r>
        <w:rPr>
          <w:sz w:val="24"/>
          <w:szCs w:val="24"/>
          <w:lang w:val="pt-BR"/>
        </w:rPr>
        <w:t>Se em um primeiro momento o benefício do diferimento tributário</w:t>
      </w:r>
      <w:r w:rsidR="00EE4975">
        <w:rPr>
          <w:sz w:val="24"/>
          <w:szCs w:val="24"/>
          <w:lang w:val="pt-BR"/>
        </w:rPr>
        <w:t xml:space="preserve"> parecia</w:t>
      </w:r>
      <w:r w:rsidR="00C60F47">
        <w:rPr>
          <w:sz w:val="24"/>
          <w:szCs w:val="24"/>
          <w:lang w:val="pt-BR"/>
        </w:rPr>
        <w:t xml:space="preserve"> não impactar </w:t>
      </w:r>
      <w:r w:rsidR="00E373E0">
        <w:rPr>
          <w:sz w:val="24"/>
          <w:szCs w:val="24"/>
          <w:lang w:val="pt-BR"/>
        </w:rPr>
        <w:t>a arrecadação do Imposto de Renda,</w:t>
      </w:r>
      <w:r w:rsidR="00CA490E">
        <w:rPr>
          <w:sz w:val="24"/>
          <w:szCs w:val="24"/>
          <w:lang w:val="pt-BR"/>
        </w:rPr>
        <w:t xml:space="preserve"> o mesmo não ocorre a partir da </w:t>
      </w:r>
      <w:r w:rsidR="00CA490E" w:rsidRPr="0009664D">
        <w:rPr>
          <w:sz w:val="24"/>
          <w:szCs w:val="24"/>
          <w:lang w:val="pt-BR"/>
        </w:rPr>
        <w:t xml:space="preserve">conversão em lei da Medida Provisória </w:t>
      </w:r>
      <w:r w:rsidR="008D094E">
        <w:rPr>
          <w:sz w:val="24"/>
          <w:szCs w:val="24"/>
          <w:lang w:val="pt-BR"/>
        </w:rPr>
        <w:t xml:space="preserve">(MP) </w:t>
      </w:r>
      <w:r w:rsidR="00CA490E" w:rsidRPr="0009664D">
        <w:rPr>
          <w:sz w:val="24"/>
          <w:szCs w:val="24"/>
          <w:lang w:val="pt-BR"/>
        </w:rPr>
        <w:t xml:space="preserve">nº 204, de 2004 - gerando a Lei nº 11.053, de 29 de dezembro de 2004, </w:t>
      </w:r>
      <w:r w:rsidR="005D5DA1">
        <w:rPr>
          <w:sz w:val="24"/>
          <w:szCs w:val="24"/>
          <w:lang w:val="pt-BR"/>
        </w:rPr>
        <w:t>que trouxe</w:t>
      </w:r>
      <w:r w:rsidR="00CA490E" w:rsidRPr="0009664D">
        <w:rPr>
          <w:sz w:val="24"/>
          <w:szCs w:val="24"/>
          <w:lang w:val="pt-BR"/>
        </w:rPr>
        <w:t xml:space="preserve"> a possibilidade de</w:t>
      </w:r>
      <w:r w:rsidR="00720DD9">
        <w:rPr>
          <w:sz w:val="24"/>
          <w:szCs w:val="24"/>
          <w:lang w:val="pt-BR"/>
        </w:rPr>
        <w:t xml:space="preserve"> se</w:t>
      </w:r>
      <w:r w:rsidR="00CA490E" w:rsidRPr="0009664D">
        <w:rPr>
          <w:sz w:val="24"/>
          <w:szCs w:val="24"/>
          <w:lang w:val="pt-BR"/>
        </w:rPr>
        <w:t xml:space="preserve"> permitir aos participantes de planos de previdência aberta a opção de tributação dos benefícios ou dos resgates de valores acumulados por uma tabela regressiva de alíquotas para cálculo do imposto de renda,</w:t>
      </w:r>
      <w:r w:rsidR="000504E7">
        <w:rPr>
          <w:sz w:val="24"/>
          <w:szCs w:val="24"/>
          <w:lang w:val="pt-BR"/>
        </w:rPr>
        <w:t xml:space="preserve"> </w:t>
      </w:r>
      <w:r w:rsidR="0039738A">
        <w:rPr>
          <w:sz w:val="24"/>
          <w:szCs w:val="24"/>
          <w:lang w:val="pt-BR"/>
        </w:rPr>
        <w:t xml:space="preserve">desde </w:t>
      </w:r>
      <w:r w:rsidR="00C24A1B">
        <w:rPr>
          <w:sz w:val="24"/>
          <w:szCs w:val="24"/>
          <w:lang w:val="pt-BR"/>
        </w:rPr>
        <w:t xml:space="preserve"> que esses planos sejam estruturados nas modalidades de contribuição definid</w:t>
      </w:r>
      <w:r w:rsidR="007522DB">
        <w:rPr>
          <w:sz w:val="24"/>
          <w:szCs w:val="24"/>
          <w:lang w:val="pt-BR"/>
        </w:rPr>
        <w:t>a ou contribuição variável (conforme visto anteriormente, os planos PGBL devem ser obrigatoriamente</w:t>
      </w:r>
      <w:r w:rsidR="006C343A">
        <w:rPr>
          <w:sz w:val="24"/>
          <w:szCs w:val="24"/>
          <w:lang w:val="pt-BR"/>
        </w:rPr>
        <w:t xml:space="preserve"> estruturados na modalidade contribuição variável).</w:t>
      </w:r>
    </w:p>
    <w:p w14:paraId="467507D4" w14:textId="77777777" w:rsidR="000504E7" w:rsidRDefault="000504E7" w:rsidP="00DF305C">
      <w:pPr>
        <w:spacing w:line="360" w:lineRule="auto"/>
        <w:jc w:val="both"/>
        <w:rPr>
          <w:sz w:val="24"/>
          <w:szCs w:val="24"/>
          <w:lang w:val="pt-BR"/>
        </w:rPr>
      </w:pPr>
    </w:p>
    <w:p w14:paraId="1B5A69B6" w14:textId="0B00EF87" w:rsidR="00CD1BD5" w:rsidRDefault="00C45955" w:rsidP="00DF305C">
      <w:pPr>
        <w:spacing w:line="360" w:lineRule="auto"/>
        <w:jc w:val="both"/>
        <w:rPr>
          <w:sz w:val="24"/>
          <w:szCs w:val="24"/>
          <w:lang w:val="pt-BR"/>
        </w:rPr>
      </w:pPr>
      <w:r>
        <w:rPr>
          <w:sz w:val="24"/>
          <w:szCs w:val="24"/>
          <w:lang w:val="pt-BR"/>
        </w:rPr>
        <w:t>Dessa for</w:t>
      </w:r>
      <w:r w:rsidR="00DE6172">
        <w:rPr>
          <w:sz w:val="24"/>
          <w:szCs w:val="24"/>
          <w:lang w:val="pt-BR"/>
        </w:rPr>
        <w:t>m</w:t>
      </w:r>
      <w:r>
        <w:rPr>
          <w:sz w:val="24"/>
          <w:szCs w:val="24"/>
          <w:lang w:val="pt-BR"/>
        </w:rPr>
        <w:t>a,</w:t>
      </w:r>
      <w:r w:rsidR="00567DA5">
        <w:rPr>
          <w:sz w:val="24"/>
          <w:szCs w:val="24"/>
          <w:lang w:val="pt-BR"/>
        </w:rPr>
        <w:t xml:space="preserve"> para</w:t>
      </w:r>
      <w:r>
        <w:rPr>
          <w:sz w:val="24"/>
          <w:szCs w:val="24"/>
          <w:lang w:val="pt-BR"/>
        </w:rPr>
        <w:t xml:space="preserve"> </w:t>
      </w:r>
      <w:r w:rsidR="00CA490E" w:rsidRPr="0009664D">
        <w:rPr>
          <w:sz w:val="24"/>
          <w:szCs w:val="24"/>
          <w:lang w:val="pt-BR"/>
        </w:rPr>
        <w:t>recursos com prazo de acumulação inferior ou igual a dois anos a alíquota é de 35%, sendo reduzida de acordo com o tempo de acumulação dos recursos até chegar ao valor de 10% para acumulações iguais ou superiores a dez anos</w:t>
      </w:r>
      <w:r w:rsidR="00907CDE">
        <w:rPr>
          <w:sz w:val="24"/>
          <w:szCs w:val="24"/>
          <w:lang w:val="pt-BR"/>
        </w:rPr>
        <w:t>, conforme pode ser visto</w:t>
      </w:r>
      <w:r w:rsidR="00AF3579">
        <w:rPr>
          <w:sz w:val="24"/>
          <w:szCs w:val="24"/>
          <w:lang w:val="pt-BR"/>
        </w:rPr>
        <w:t xml:space="preserve"> na tabela.</w:t>
      </w:r>
    </w:p>
    <w:p w14:paraId="7AA2F72B" w14:textId="58F12734" w:rsidR="00AF3579" w:rsidRDefault="00AF3579" w:rsidP="00DF305C">
      <w:pPr>
        <w:spacing w:line="360" w:lineRule="auto"/>
        <w:jc w:val="both"/>
        <w:rPr>
          <w:sz w:val="24"/>
          <w:szCs w:val="24"/>
          <w:lang w:val="pt-BR"/>
        </w:rPr>
      </w:pPr>
    </w:p>
    <w:tbl>
      <w:tblPr>
        <w:tblStyle w:val="Tabelacomgrade"/>
        <w:tblW w:w="0" w:type="auto"/>
        <w:tblLook w:val="04A0" w:firstRow="1" w:lastRow="0" w:firstColumn="1" w:lastColumn="0" w:noHBand="0" w:noVBand="1"/>
      </w:tblPr>
      <w:tblGrid>
        <w:gridCol w:w="4680"/>
        <w:gridCol w:w="4670"/>
      </w:tblGrid>
      <w:tr w:rsidR="0038654A" w:rsidRPr="00B51FE8" w14:paraId="3E249CE3" w14:textId="77777777" w:rsidTr="007D13FF">
        <w:tc>
          <w:tcPr>
            <w:tcW w:w="9350" w:type="dxa"/>
            <w:gridSpan w:val="2"/>
          </w:tcPr>
          <w:p w14:paraId="5B073261" w14:textId="6E85A66D" w:rsidR="0038654A" w:rsidRPr="00551C62" w:rsidRDefault="0038654A" w:rsidP="00551C62">
            <w:pPr>
              <w:spacing w:line="360" w:lineRule="auto"/>
              <w:jc w:val="center"/>
              <w:rPr>
                <w:b/>
                <w:bCs/>
                <w:sz w:val="24"/>
                <w:szCs w:val="24"/>
                <w:lang w:val="pt-BR"/>
              </w:rPr>
            </w:pPr>
            <w:r>
              <w:rPr>
                <w:b/>
                <w:bCs/>
                <w:sz w:val="24"/>
                <w:szCs w:val="24"/>
                <w:lang w:val="pt-BR"/>
              </w:rPr>
              <w:t>Tabela 1 – Alíquotas de IR da tabela regressiva</w:t>
            </w:r>
          </w:p>
        </w:tc>
      </w:tr>
      <w:tr w:rsidR="00551C62" w14:paraId="0BEC5ABE" w14:textId="77777777" w:rsidTr="0038654A">
        <w:tc>
          <w:tcPr>
            <w:tcW w:w="4680" w:type="dxa"/>
          </w:tcPr>
          <w:p w14:paraId="69EACF90" w14:textId="04023BC4" w:rsidR="00551C62" w:rsidRPr="00551C62" w:rsidRDefault="00551C62" w:rsidP="00551C62">
            <w:pPr>
              <w:spacing w:line="360" w:lineRule="auto"/>
              <w:jc w:val="center"/>
              <w:rPr>
                <w:b/>
                <w:bCs/>
                <w:sz w:val="24"/>
                <w:szCs w:val="24"/>
                <w:lang w:val="pt-BR"/>
              </w:rPr>
            </w:pPr>
            <w:r w:rsidRPr="00551C62">
              <w:rPr>
                <w:b/>
                <w:bCs/>
                <w:sz w:val="24"/>
                <w:szCs w:val="24"/>
                <w:lang w:val="pt-BR"/>
              </w:rPr>
              <w:t>Prazo</w:t>
            </w:r>
            <w:r w:rsidR="00994CD5">
              <w:rPr>
                <w:b/>
                <w:bCs/>
                <w:sz w:val="24"/>
                <w:szCs w:val="24"/>
                <w:lang w:val="pt-BR"/>
              </w:rPr>
              <w:t xml:space="preserve"> de Acumulação</w:t>
            </w:r>
            <w:r w:rsidR="00162950">
              <w:rPr>
                <w:b/>
                <w:bCs/>
                <w:sz w:val="24"/>
                <w:szCs w:val="24"/>
                <w:lang w:val="pt-BR"/>
              </w:rPr>
              <w:t xml:space="preserve"> </w:t>
            </w:r>
            <w:r w:rsidR="00C90BC1">
              <w:rPr>
                <w:b/>
                <w:bCs/>
                <w:sz w:val="24"/>
                <w:szCs w:val="24"/>
                <w:lang w:val="pt-BR"/>
              </w:rPr>
              <w:t>–</w:t>
            </w:r>
            <w:r w:rsidR="00162950">
              <w:rPr>
                <w:b/>
                <w:bCs/>
                <w:sz w:val="24"/>
                <w:szCs w:val="24"/>
                <w:lang w:val="pt-BR"/>
              </w:rPr>
              <w:t xml:space="preserve"> P</w:t>
            </w:r>
          </w:p>
        </w:tc>
        <w:tc>
          <w:tcPr>
            <w:tcW w:w="4670" w:type="dxa"/>
          </w:tcPr>
          <w:p w14:paraId="7029BAB3" w14:textId="6F128B8F" w:rsidR="00551C62" w:rsidRPr="00551C62" w:rsidRDefault="00551C62" w:rsidP="00551C62">
            <w:pPr>
              <w:spacing w:line="360" w:lineRule="auto"/>
              <w:jc w:val="center"/>
              <w:rPr>
                <w:b/>
                <w:bCs/>
                <w:sz w:val="24"/>
                <w:szCs w:val="24"/>
                <w:lang w:val="pt-BR"/>
              </w:rPr>
            </w:pPr>
            <w:r w:rsidRPr="00551C62">
              <w:rPr>
                <w:b/>
                <w:bCs/>
                <w:sz w:val="24"/>
                <w:szCs w:val="24"/>
                <w:lang w:val="pt-BR"/>
              </w:rPr>
              <w:t>Alíquota do Imposto</w:t>
            </w:r>
          </w:p>
        </w:tc>
      </w:tr>
      <w:tr w:rsidR="00551C62" w14:paraId="150CDB42" w14:textId="77777777" w:rsidTr="0038654A">
        <w:tc>
          <w:tcPr>
            <w:tcW w:w="4680" w:type="dxa"/>
          </w:tcPr>
          <w:p w14:paraId="0561EC4A" w14:textId="21167658" w:rsidR="00551C62" w:rsidRDefault="00162950" w:rsidP="00854A18">
            <w:pPr>
              <w:spacing w:line="360" w:lineRule="auto"/>
              <w:jc w:val="center"/>
              <w:rPr>
                <w:sz w:val="24"/>
                <w:szCs w:val="24"/>
                <w:lang w:val="pt-BR"/>
              </w:rPr>
            </w:pPr>
            <w:r>
              <w:rPr>
                <w:sz w:val="24"/>
                <w:szCs w:val="24"/>
                <w:lang w:val="pt-BR"/>
              </w:rPr>
              <w:t>P ≤ 2 anos</w:t>
            </w:r>
          </w:p>
        </w:tc>
        <w:tc>
          <w:tcPr>
            <w:tcW w:w="4670" w:type="dxa"/>
          </w:tcPr>
          <w:p w14:paraId="18B28E61" w14:textId="3189E64E" w:rsidR="00551C62" w:rsidRDefault="00E242FA" w:rsidP="00854A18">
            <w:pPr>
              <w:spacing w:line="360" w:lineRule="auto"/>
              <w:jc w:val="center"/>
              <w:rPr>
                <w:sz w:val="24"/>
                <w:szCs w:val="24"/>
                <w:lang w:val="pt-BR"/>
              </w:rPr>
            </w:pPr>
            <w:r>
              <w:rPr>
                <w:sz w:val="24"/>
                <w:szCs w:val="24"/>
                <w:lang w:val="pt-BR"/>
              </w:rPr>
              <w:t>35%</w:t>
            </w:r>
          </w:p>
        </w:tc>
      </w:tr>
      <w:tr w:rsidR="00551C62" w14:paraId="7CDD0849" w14:textId="77777777" w:rsidTr="0038654A">
        <w:tc>
          <w:tcPr>
            <w:tcW w:w="4680" w:type="dxa"/>
          </w:tcPr>
          <w:p w14:paraId="29443969" w14:textId="32654853" w:rsidR="00551C62" w:rsidRDefault="00854A18" w:rsidP="00854A18">
            <w:pPr>
              <w:spacing w:line="360" w:lineRule="auto"/>
              <w:jc w:val="center"/>
              <w:rPr>
                <w:sz w:val="24"/>
                <w:szCs w:val="24"/>
                <w:lang w:val="pt-BR"/>
              </w:rPr>
            </w:pPr>
            <w:r>
              <w:rPr>
                <w:sz w:val="24"/>
                <w:szCs w:val="24"/>
                <w:lang w:val="pt-BR"/>
              </w:rPr>
              <w:t>2 &lt; P ≤ 4 anos</w:t>
            </w:r>
          </w:p>
        </w:tc>
        <w:tc>
          <w:tcPr>
            <w:tcW w:w="4670" w:type="dxa"/>
          </w:tcPr>
          <w:p w14:paraId="395B4118" w14:textId="512D242E" w:rsidR="00551C62" w:rsidRDefault="00E242FA" w:rsidP="00854A18">
            <w:pPr>
              <w:spacing w:line="360" w:lineRule="auto"/>
              <w:jc w:val="center"/>
              <w:rPr>
                <w:sz w:val="24"/>
                <w:szCs w:val="24"/>
                <w:lang w:val="pt-BR"/>
              </w:rPr>
            </w:pPr>
            <w:r>
              <w:rPr>
                <w:sz w:val="24"/>
                <w:szCs w:val="24"/>
                <w:lang w:val="pt-BR"/>
              </w:rPr>
              <w:t>30%</w:t>
            </w:r>
          </w:p>
        </w:tc>
      </w:tr>
      <w:tr w:rsidR="00551C62" w14:paraId="419BBD98" w14:textId="77777777" w:rsidTr="0038654A">
        <w:tc>
          <w:tcPr>
            <w:tcW w:w="4680" w:type="dxa"/>
          </w:tcPr>
          <w:p w14:paraId="4693DF2A" w14:textId="194B6CBE" w:rsidR="00551C62" w:rsidRDefault="00854A18" w:rsidP="00854A18">
            <w:pPr>
              <w:spacing w:line="360" w:lineRule="auto"/>
              <w:jc w:val="center"/>
              <w:rPr>
                <w:sz w:val="24"/>
                <w:szCs w:val="24"/>
                <w:lang w:val="pt-BR"/>
              </w:rPr>
            </w:pPr>
            <w:r>
              <w:rPr>
                <w:sz w:val="24"/>
                <w:szCs w:val="24"/>
                <w:lang w:val="pt-BR"/>
              </w:rPr>
              <w:t>4 &lt; P ≤ 6 anos</w:t>
            </w:r>
          </w:p>
        </w:tc>
        <w:tc>
          <w:tcPr>
            <w:tcW w:w="4670" w:type="dxa"/>
          </w:tcPr>
          <w:p w14:paraId="31E537D5" w14:textId="3D9F2075" w:rsidR="00551C62" w:rsidRDefault="00E242FA" w:rsidP="00854A18">
            <w:pPr>
              <w:spacing w:line="360" w:lineRule="auto"/>
              <w:jc w:val="center"/>
              <w:rPr>
                <w:sz w:val="24"/>
                <w:szCs w:val="24"/>
                <w:lang w:val="pt-BR"/>
              </w:rPr>
            </w:pPr>
            <w:r>
              <w:rPr>
                <w:sz w:val="24"/>
                <w:szCs w:val="24"/>
                <w:lang w:val="pt-BR"/>
              </w:rPr>
              <w:t>25%</w:t>
            </w:r>
          </w:p>
        </w:tc>
      </w:tr>
      <w:tr w:rsidR="00551C62" w14:paraId="671CC598" w14:textId="77777777" w:rsidTr="0038654A">
        <w:tc>
          <w:tcPr>
            <w:tcW w:w="4680" w:type="dxa"/>
          </w:tcPr>
          <w:p w14:paraId="0EC55A8C" w14:textId="0C3A1F09" w:rsidR="00551C62" w:rsidRDefault="00512A30" w:rsidP="00854A18">
            <w:pPr>
              <w:spacing w:line="360" w:lineRule="auto"/>
              <w:jc w:val="center"/>
              <w:rPr>
                <w:sz w:val="24"/>
                <w:szCs w:val="24"/>
                <w:lang w:val="pt-BR"/>
              </w:rPr>
            </w:pPr>
            <w:r>
              <w:rPr>
                <w:sz w:val="24"/>
                <w:szCs w:val="24"/>
                <w:lang w:val="pt-BR"/>
              </w:rPr>
              <w:t xml:space="preserve">6 &lt; P </w:t>
            </w:r>
            <w:r w:rsidR="00854A18">
              <w:rPr>
                <w:sz w:val="24"/>
                <w:szCs w:val="24"/>
                <w:lang w:val="pt-BR"/>
              </w:rPr>
              <w:t>≤</w:t>
            </w:r>
            <w:r>
              <w:rPr>
                <w:sz w:val="24"/>
                <w:szCs w:val="24"/>
                <w:lang w:val="pt-BR"/>
              </w:rPr>
              <w:t xml:space="preserve"> 8 anos</w:t>
            </w:r>
          </w:p>
        </w:tc>
        <w:tc>
          <w:tcPr>
            <w:tcW w:w="4670" w:type="dxa"/>
          </w:tcPr>
          <w:p w14:paraId="442F56AB" w14:textId="6470104C" w:rsidR="00551C62" w:rsidRDefault="00E242FA" w:rsidP="00854A18">
            <w:pPr>
              <w:spacing w:line="360" w:lineRule="auto"/>
              <w:jc w:val="center"/>
              <w:rPr>
                <w:sz w:val="24"/>
                <w:szCs w:val="24"/>
                <w:lang w:val="pt-BR"/>
              </w:rPr>
            </w:pPr>
            <w:r>
              <w:rPr>
                <w:sz w:val="24"/>
                <w:szCs w:val="24"/>
                <w:lang w:val="pt-BR"/>
              </w:rPr>
              <w:t>20%</w:t>
            </w:r>
          </w:p>
        </w:tc>
      </w:tr>
      <w:tr w:rsidR="00551C62" w14:paraId="4978084F" w14:textId="77777777" w:rsidTr="0038654A">
        <w:tc>
          <w:tcPr>
            <w:tcW w:w="4680" w:type="dxa"/>
          </w:tcPr>
          <w:p w14:paraId="55D55280" w14:textId="0437AD89" w:rsidR="00551C62" w:rsidRDefault="00512A30" w:rsidP="00854A18">
            <w:pPr>
              <w:spacing w:line="360" w:lineRule="auto"/>
              <w:jc w:val="center"/>
              <w:rPr>
                <w:sz w:val="24"/>
                <w:szCs w:val="24"/>
                <w:lang w:val="pt-BR"/>
              </w:rPr>
            </w:pPr>
            <w:r>
              <w:rPr>
                <w:sz w:val="24"/>
                <w:szCs w:val="24"/>
                <w:lang w:val="pt-BR"/>
              </w:rPr>
              <w:t xml:space="preserve">8 &lt; P </w:t>
            </w:r>
            <w:r w:rsidR="00854A18">
              <w:rPr>
                <w:sz w:val="24"/>
                <w:szCs w:val="24"/>
                <w:lang w:val="pt-BR"/>
              </w:rPr>
              <w:t>≤</w:t>
            </w:r>
            <w:r>
              <w:rPr>
                <w:sz w:val="24"/>
                <w:szCs w:val="24"/>
                <w:lang w:val="pt-BR"/>
              </w:rPr>
              <w:t xml:space="preserve"> 10 anos</w:t>
            </w:r>
          </w:p>
        </w:tc>
        <w:tc>
          <w:tcPr>
            <w:tcW w:w="4670" w:type="dxa"/>
          </w:tcPr>
          <w:p w14:paraId="73CAE31F" w14:textId="40FE6BC7" w:rsidR="00551C62" w:rsidRDefault="00E242FA" w:rsidP="00854A18">
            <w:pPr>
              <w:spacing w:line="360" w:lineRule="auto"/>
              <w:jc w:val="center"/>
              <w:rPr>
                <w:sz w:val="24"/>
                <w:szCs w:val="24"/>
                <w:lang w:val="pt-BR"/>
              </w:rPr>
            </w:pPr>
            <w:r>
              <w:rPr>
                <w:sz w:val="24"/>
                <w:szCs w:val="24"/>
                <w:lang w:val="pt-BR"/>
              </w:rPr>
              <w:t>15%</w:t>
            </w:r>
          </w:p>
        </w:tc>
      </w:tr>
      <w:tr w:rsidR="00551C62" w14:paraId="0B344F2A" w14:textId="77777777" w:rsidTr="0038654A">
        <w:tc>
          <w:tcPr>
            <w:tcW w:w="4680" w:type="dxa"/>
          </w:tcPr>
          <w:p w14:paraId="1CE395D8" w14:textId="32B5D2DC" w:rsidR="00551C62" w:rsidRDefault="00512A30" w:rsidP="00854A18">
            <w:pPr>
              <w:spacing w:line="360" w:lineRule="auto"/>
              <w:jc w:val="center"/>
              <w:rPr>
                <w:sz w:val="24"/>
                <w:szCs w:val="24"/>
                <w:lang w:val="pt-BR"/>
              </w:rPr>
            </w:pPr>
            <w:r>
              <w:rPr>
                <w:sz w:val="24"/>
                <w:szCs w:val="24"/>
                <w:lang w:val="pt-BR"/>
              </w:rPr>
              <w:t>P &gt; 10 anos</w:t>
            </w:r>
          </w:p>
        </w:tc>
        <w:tc>
          <w:tcPr>
            <w:tcW w:w="4670" w:type="dxa"/>
          </w:tcPr>
          <w:p w14:paraId="61F83C75" w14:textId="4EC7B292" w:rsidR="00551C62" w:rsidRDefault="00E242FA" w:rsidP="00854A18">
            <w:pPr>
              <w:spacing w:line="360" w:lineRule="auto"/>
              <w:jc w:val="center"/>
              <w:rPr>
                <w:sz w:val="24"/>
                <w:szCs w:val="24"/>
                <w:lang w:val="pt-BR"/>
              </w:rPr>
            </w:pPr>
            <w:r>
              <w:rPr>
                <w:sz w:val="24"/>
                <w:szCs w:val="24"/>
                <w:lang w:val="pt-BR"/>
              </w:rPr>
              <w:t>10%</w:t>
            </w:r>
          </w:p>
        </w:tc>
      </w:tr>
    </w:tbl>
    <w:p w14:paraId="3679D606" w14:textId="77777777" w:rsidR="00AF3579" w:rsidRDefault="00AF3579" w:rsidP="00854A18">
      <w:pPr>
        <w:spacing w:line="360" w:lineRule="auto"/>
        <w:jc w:val="center"/>
        <w:rPr>
          <w:sz w:val="24"/>
          <w:szCs w:val="24"/>
          <w:lang w:val="pt-BR"/>
        </w:rPr>
      </w:pPr>
    </w:p>
    <w:p w14:paraId="074D0F57" w14:textId="45D06097" w:rsidR="00CD1BD5" w:rsidRDefault="001D44EF" w:rsidP="00DF305C">
      <w:pPr>
        <w:spacing w:line="360" w:lineRule="auto"/>
        <w:jc w:val="both"/>
        <w:rPr>
          <w:sz w:val="24"/>
          <w:szCs w:val="24"/>
          <w:lang w:val="pt-BR"/>
        </w:rPr>
      </w:pPr>
      <w:r>
        <w:rPr>
          <w:sz w:val="24"/>
          <w:szCs w:val="24"/>
          <w:lang w:val="pt-BR"/>
        </w:rPr>
        <w:lastRenderedPageBreak/>
        <w:t>A exposição de motivos</w:t>
      </w:r>
      <w:r w:rsidR="00DD138E">
        <w:rPr>
          <w:sz w:val="24"/>
          <w:szCs w:val="24"/>
          <w:lang w:val="pt-BR"/>
        </w:rPr>
        <w:t xml:space="preserve"> que acompanhou </w:t>
      </w:r>
      <w:r w:rsidR="00793946">
        <w:rPr>
          <w:sz w:val="24"/>
          <w:szCs w:val="24"/>
          <w:lang w:val="pt-BR"/>
        </w:rPr>
        <w:t>ess</w:t>
      </w:r>
      <w:r w:rsidR="00DD138E">
        <w:rPr>
          <w:sz w:val="24"/>
          <w:szCs w:val="24"/>
          <w:lang w:val="pt-BR"/>
        </w:rPr>
        <w:t>a Medida Provisória nº 204/2004</w:t>
      </w:r>
      <w:r w:rsidR="00793946">
        <w:rPr>
          <w:sz w:val="24"/>
          <w:szCs w:val="24"/>
          <w:lang w:val="pt-BR"/>
        </w:rPr>
        <w:t>, posteriormente convertida na Lei nº 11.053/2004</w:t>
      </w:r>
      <w:r w:rsidR="00613000">
        <w:rPr>
          <w:sz w:val="24"/>
          <w:szCs w:val="24"/>
          <w:lang w:val="pt-BR"/>
        </w:rPr>
        <w:t xml:space="preserve">, </w:t>
      </w:r>
      <w:r w:rsidR="005442EA" w:rsidRPr="00B51FE8">
        <w:rPr>
          <w:sz w:val="24"/>
          <w:szCs w:val="24"/>
          <w:lang w:val="pt-BR"/>
        </w:rPr>
        <w:t xml:space="preserve">defende que </w:t>
      </w:r>
      <w:r w:rsidR="005417ED" w:rsidRPr="00B51FE8">
        <w:rPr>
          <w:sz w:val="24"/>
          <w:szCs w:val="24"/>
          <w:lang w:val="pt-BR"/>
        </w:rPr>
        <w:t xml:space="preserve">essa mudança </w:t>
      </w:r>
      <w:r w:rsidR="001E28C4" w:rsidRPr="00B51FE8">
        <w:rPr>
          <w:sz w:val="24"/>
          <w:szCs w:val="24"/>
          <w:lang w:val="pt-BR"/>
        </w:rPr>
        <w:t>no regime de tributação</w:t>
      </w:r>
      <w:r w:rsidR="00BB0DF9" w:rsidRPr="00B51FE8">
        <w:rPr>
          <w:sz w:val="24"/>
          <w:szCs w:val="24"/>
          <w:lang w:val="pt-BR"/>
        </w:rPr>
        <w:t xml:space="preserve"> </w:t>
      </w:r>
      <w:r w:rsidR="00876D90" w:rsidRPr="00B51FE8">
        <w:rPr>
          <w:sz w:val="24"/>
          <w:szCs w:val="24"/>
          <w:lang w:val="pt-BR"/>
        </w:rPr>
        <w:t>tem a intenção de incentivar a manutenção dos recursos aportados aos planos</w:t>
      </w:r>
      <w:r w:rsidR="002052D8" w:rsidRPr="00B51FE8">
        <w:rPr>
          <w:sz w:val="24"/>
          <w:szCs w:val="24"/>
          <w:lang w:val="pt-BR"/>
        </w:rPr>
        <w:t xml:space="preserve"> por períodos mais longos</w:t>
      </w:r>
      <w:r w:rsidR="002052D8">
        <w:rPr>
          <w:sz w:val="24"/>
          <w:szCs w:val="24"/>
          <w:lang w:val="pt-BR"/>
        </w:rPr>
        <w:t>.</w:t>
      </w:r>
      <w:r w:rsidR="0022039C">
        <w:rPr>
          <w:sz w:val="24"/>
          <w:szCs w:val="24"/>
          <w:lang w:val="pt-BR"/>
        </w:rPr>
        <w:t xml:space="preserve"> </w:t>
      </w:r>
      <w:r w:rsidR="00973C42">
        <w:rPr>
          <w:sz w:val="24"/>
          <w:szCs w:val="24"/>
          <w:lang w:val="pt-BR"/>
        </w:rPr>
        <w:t>Assim</w:t>
      </w:r>
      <w:r w:rsidR="00814264">
        <w:rPr>
          <w:sz w:val="24"/>
          <w:szCs w:val="24"/>
          <w:lang w:val="pt-BR"/>
        </w:rPr>
        <w:t>, para</w:t>
      </w:r>
      <w:r w:rsidR="00806E96">
        <w:rPr>
          <w:sz w:val="24"/>
          <w:szCs w:val="24"/>
          <w:lang w:val="pt-BR"/>
        </w:rPr>
        <w:t xml:space="preserve"> estar sujeito à menor alíquota, o participante</w:t>
      </w:r>
      <w:r w:rsidR="007D3C76">
        <w:rPr>
          <w:sz w:val="24"/>
          <w:szCs w:val="24"/>
          <w:lang w:val="pt-BR"/>
        </w:rPr>
        <w:t xml:space="preserve"> terá o incentivo de </w:t>
      </w:r>
      <w:r w:rsidR="00EA1C04">
        <w:rPr>
          <w:sz w:val="24"/>
          <w:szCs w:val="24"/>
          <w:lang w:val="pt-BR"/>
        </w:rPr>
        <w:t>não resgatar</w:t>
      </w:r>
      <w:r w:rsidR="0033445E">
        <w:rPr>
          <w:sz w:val="24"/>
          <w:szCs w:val="24"/>
          <w:lang w:val="pt-BR"/>
        </w:rPr>
        <w:t xml:space="preserve"> suas contribuições</w:t>
      </w:r>
      <w:r w:rsidR="00973C42">
        <w:rPr>
          <w:sz w:val="24"/>
          <w:szCs w:val="24"/>
          <w:lang w:val="pt-BR"/>
        </w:rPr>
        <w:t>.</w:t>
      </w:r>
    </w:p>
    <w:p w14:paraId="1DF934E3" w14:textId="77777777" w:rsidR="0022039C" w:rsidRDefault="0022039C" w:rsidP="00DF305C">
      <w:pPr>
        <w:spacing w:line="360" w:lineRule="auto"/>
        <w:jc w:val="both"/>
        <w:rPr>
          <w:sz w:val="24"/>
          <w:szCs w:val="24"/>
          <w:lang w:val="pt-BR"/>
        </w:rPr>
      </w:pPr>
    </w:p>
    <w:p w14:paraId="0C50F2C7" w14:textId="1DCB6EB3" w:rsidR="00CD1BD5" w:rsidRDefault="00F66612" w:rsidP="00DF305C">
      <w:pPr>
        <w:spacing w:line="360" w:lineRule="auto"/>
        <w:jc w:val="both"/>
        <w:rPr>
          <w:sz w:val="24"/>
          <w:szCs w:val="24"/>
          <w:lang w:val="pt-BR"/>
        </w:rPr>
      </w:pPr>
      <w:r>
        <w:rPr>
          <w:sz w:val="24"/>
          <w:szCs w:val="24"/>
          <w:lang w:val="pt-BR"/>
        </w:rPr>
        <w:t>A lei permitiu, inclusive, que participantes</w:t>
      </w:r>
      <w:r w:rsidR="00114204">
        <w:rPr>
          <w:sz w:val="24"/>
          <w:szCs w:val="24"/>
          <w:lang w:val="pt-BR"/>
        </w:rPr>
        <w:t xml:space="preserve"> de planos</w:t>
      </w:r>
      <w:r w:rsidR="00AB355D">
        <w:rPr>
          <w:sz w:val="24"/>
          <w:szCs w:val="24"/>
          <w:lang w:val="pt-BR"/>
        </w:rPr>
        <w:t xml:space="preserve"> que ingressaram antes de </w:t>
      </w:r>
      <w:r w:rsidR="003B7097">
        <w:rPr>
          <w:sz w:val="24"/>
          <w:szCs w:val="24"/>
          <w:lang w:val="pt-BR"/>
        </w:rPr>
        <w:t>1º de janeiro de 2005 optassem pel</w:t>
      </w:r>
      <w:r w:rsidR="004D3AD8">
        <w:rPr>
          <w:sz w:val="24"/>
          <w:szCs w:val="24"/>
          <w:lang w:val="pt-BR"/>
        </w:rPr>
        <w:t>o regime de tributação regressivo</w:t>
      </w:r>
      <w:r w:rsidR="003525E4">
        <w:rPr>
          <w:sz w:val="24"/>
          <w:szCs w:val="24"/>
          <w:lang w:val="pt-BR"/>
        </w:rPr>
        <w:t>, desde que seus planos fossem estruturados na modalidade</w:t>
      </w:r>
      <w:r w:rsidR="005F2692">
        <w:rPr>
          <w:sz w:val="24"/>
          <w:szCs w:val="24"/>
          <w:lang w:val="pt-BR"/>
        </w:rPr>
        <w:t xml:space="preserve"> </w:t>
      </w:r>
      <w:r w:rsidR="007A1B5F">
        <w:rPr>
          <w:sz w:val="24"/>
          <w:szCs w:val="24"/>
          <w:lang w:val="pt-BR"/>
        </w:rPr>
        <w:t>de contribuição definida ou variável. Porém,</w:t>
      </w:r>
      <w:r w:rsidR="00AB0DB1">
        <w:rPr>
          <w:sz w:val="24"/>
          <w:szCs w:val="24"/>
          <w:lang w:val="pt-BR"/>
        </w:rPr>
        <w:t xml:space="preserve"> para esses optantes,</w:t>
      </w:r>
      <w:r w:rsidR="007A1B5F">
        <w:rPr>
          <w:sz w:val="24"/>
          <w:szCs w:val="24"/>
          <w:lang w:val="pt-BR"/>
        </w:rPr>
        <w:t xml:space="preserve"> os prazos de acumulação para fins</w:t>
      </w:r>
      <w:r w:rsidR="00AB0DB1">
        <w:rPr>
          <w:sz w:val="24"/>
          <w:szCs w:val="24"/>
          <w:lang w:val="pt-BR"/>
        </w:rPr>
        <w:t xml:space="preserve"> de determinação da alíquota seriam contados</w:t>
      </w:r>
      <w:r w:rsidR="00973C42">
        <w:rPr>
          <w:sz w:val="24"/>
          <w:szCs w:val="24"/>
          <w:lang w:val="pt-BR"/>
        </w:rPr>
        <w:t xml:space="preserve"> a partir de 1º de janeiro de 2005.</w:t>
      </w:r>
      <w:r w:rsidR="00F6213B">
        <w:rPr>
          <w:sz w:val="24"/>
          <w:szCs w:val="24"/>
          <w:lang w:val="pt-BR"/>
        </w:rPr>
        <w:t xml:space="preserve"> </w:t>
      </w:r>
    </w:p>
    <w:p w14:paraId="7597808C" w14:textId="77777777" w:rsidR="006711A7" w:rsidRDefault="006711A7" w:rsidP="00DF305C">
      <w:pPr>
        <w:spacing w:line="360" w:lineRule="auto"/>
        <w:jc w:val="both"/>
        <w:rPr>
          <w:sz w:val="24"/>
          <w:szCs w:val="24"/>
          <w:lang w:val="pt-BR"/>
        </w:rPr>
      </w:pPr>
    </w:p>
    <w:p w14:paraId="51F4F0F7" w14:textId="2BA4C64A" w:rsidR="005B4EE6" w:rsidRPr="0009664D" w:rsidRDefault="005B4EE6" w:rsidP="005B4EE6">
      <w:pPr>
        <w:spacing w:line="360" w:lineRule="auto"/>
        <w:jc w:val="both"/>
        <w:rPr>
          <w:sz w:val="24"/>
          <w:szCs w:val="24"/>
          <w:lang w:val="pt-BR"/>
        </w:rPr>
      </w:pPr>
      <w:r>
        <w:rPr>
          <w:sz w:val="24"/>
          <w:szCs w:val="24"/>
          <w:lang w:val="pt-BR"/>
        </w:rPr>
        <w:t>Por fim, re</w:t>
      </w:r>
      <w:r w:rsidRPr="0009664D">
        <w:rPr>
          <w:sz w:val="24"/>
          <w:szCs w:val="24"/>
          <w:lang w:val="pt-BR"/>
        </w:rPr>
        <w:t>ssalta-se que essa mesma lei</w:t>
      </w:r>
      <w:r>
        <w:rPr>
          <w:sz w:val="24"/>
          <w:szCs w:val="24"/>
          <w:lang w:val="pt-BR"/>
        </w:rPr>
        <w:t xml:space="preserve"> ainda</w:t>
      </w:r>
      <w:r w:rsidRPr="0009664D">
        <w:rPr>
          <w:sz w:val="24"/>
          <w:szCs w:val="24"/>
          <w:lang w:val="pt-BR"/>
        </w:rPr>
        <w:t xml:space="preserve"> determina, </w:t>
      </w:r>
      <w:r>
        <w:rPr>
          <w:sz w:val="24"/>
          <w:szCs w:val="24"/>
          <w:lang w:val="pt-BR"/>
        </w:rPr>
        <w:t>n</w:t>
      </w:r>
      <w:r w:rsidRPr="0009664D">
        <w:rPr>
          <w:sz w:val="24"/>
          <w:szCs w:val="24"/>
          <w:lang w:val="pt-BR"/>
        </w:rPr>
        <w:t>o § 2º do art. 1º, que o imposto de renda retido na fonte, para fins de apuração a tabela regressiva, será definitivo, isto é, não será passível de ajuste na declaração anual.</w:t>
      </w:r>
    </w:p>
    <w:p w14:paraId="5D794892" w14:textId="77777777" w:rsidR="0031730E" w:rsidRDefault="0031730E" w:rsidP="00C10838">
      <w:pPr>
        <w:spacing w:line="360" w:lineRule="auto"/>
        <w:jc w:val="both"/>
        <w:rPr>
          <w:b/>
          <w:bCs/>
          <w:sz w:val="24"/>
          <w:szCs w:val="24"/>
          <w:lang w:val="pt-BR"/>
        </w:rPr>
      </w:pPr>
    </w:p>
    <w:p w14:paraId="08AD602B" w14:textId="1D6CD749" w:rsidR="00C10838" w:rsidRPr="0031730E" w:rsidRDefault="0031730E" w:rsidP="00C10838">
      <w:pPr>
        <w:spacing w:line="360" w:lineRule="auto"/>
        <w:jc w:val="both"/>
        <w:rPr>
          <w:b/>
          <w:bCs/>
          <w:sz w:val="28"/>
          <w:szCs w:val="28"/>
          <w:lang w:val="pt-BR"/>
        </w:rPr>
      </w:pPr>
      <w:r w:rsidRPr="0031730E">
        <w:rPr>
          <w:b/>
          <w:bCs/>
          <w:sz w:val="28"/>
          <w:szCs w:val="28"/>
          <w:lang w:val="pt-BR"/>
        </w:rPr>
        <w:t>6.</w:t>
      </w:r>
      <w:r w:rsidR="00C10838" w:rsidRPr="0031730E">
        <w:rPr>
          <w:b/>
          <w:bCs/>
          <w:sz w:val="28"/>
          <w:szCs w:val="28"/>
          <w:lang w:val="pt-BR"/>
        </w:rPr>
        <w:t xml:space="preserve"> </w:t>
      </w:r>
      <w:r w:rsidR="00D72C74" w:rsidRPr="0031730E">
        <w:rPr>
          <w:b/>
          <w:bCs/>
          <w:sz w:val="28"/>
          <w:szCs w:val="28"/>
          <w:lang w:val="pt-BR"/>
        </w:rPr>
        <w:t>E</w:t>
      </w:r>
      <w:r w:rsidRPr="0031730E">
        <w:rPr>
          <w:b/>
          <w:bCs/>
          <w:sz w:val="28"/>
          <w:szCs w:val="28"/>
          <w:lang w:val="pt-BR"/>
        </w:rPr>
        <w:t xml:space="preserve">statísticas </w:t>
      </w:r>
      <w:r w:rsidR="00D72C74" w:rsidRPr="0031730E">
        <w:rPr>
          <w:b/>
          <w:bCs/>
          <w:sz w:val="28"/>
          <w:szCs w:val="28"/>
          <w:lang w:val="pt-BR"/>
        </w:rPr>
        <w:t>dos planos PGBL</w:t>
      </w:r>
    </w:p>
    <w:p w14:paraId="64F398A8" w14:textId="77777777" w:rsidR="00E26C16" w:rsidRPr="00E72A50" w:rsidRDefault="00E26C16" w:rsidP="00C10838">
      <w:pPr>
        <w:spacing w:line="360" w:lineRule="auto"/>
        <w:jc w:val="both"/>
        <w:rPr>
          <w:b/>
          <w:bCs/>
          <w:sz w:val="24"/>
          <w:szCs w:val="24"/>
          <w:lang w:val="pt-BR"/>
        </w:rPr>
      </w:pPr>
    </w:p>
    <w:p w14:paraId="093BBF63" w14:textId="5CC57792" w:rsidR="00E26C16" w:rsidRPr="0009664D" w:rsidRDefault="00E26C16" w:rsidP="00E26C16">
      <w:pPr>
        <w:spacing w:line="360" w:lineRule="auto"/>
        <w:jc w:val="both"/>
        <w:rPr>
          <w:sz w:val="24"/>
          <w:szCs w:val="24"/>
          <w:lang w:val="pt-BR"/>
        </w:rPr>
      </w:pPr>
      <w:r>
        <w:rPr>
          <w:sz w:val="24"/>
          <w:szCs w:val="24"/>
          <w:lang w:val="pt-BR"/>
        </w:rPr>
        <w:t>Nos últimos anos</w:t>
      </w:r>
      <w:r w:rsidR="00A617D9">
        <w:rPr>
          <w:sz w:val="24"/>
          <w:szCs w:val="24"/>
          <w:lang w:val="pt-BR"/>
        </w:rPr>
        <w:t>, houve um aumento considerável no número de p</w:t>
      </w:r>
      <w:r w:rsidR="00744A34">
        <w:rPr>
          <w:sz w:val="24"/>
          <w:szCs w:val="24"/>
          <w:lang w:val="pt-BR"/>
        </w:rPr>
        <w:t>articipantes nos planos PGBL.</w:t>
      </w:r>
      <w:r w:rsidR="00470219">
        <w:rPr>
          <w:sz w:val="24"/>
          <w:szCs w:val="24"/>
          <w:lang w:val="pt-BR"/>
        </w:rPr>
        <w:t xml:space="preserve"> Segundo dados da Susep, </w:t>
      </w:r>
      <w:r w:rsidR="00A6754B">
        <w:rPr>
          <w:sz w:val="24"/>
          <w:szCs w:val="24"/>
          <w:lang w:val="pt-BR"/>
        </w:rPr>
        <w:t>em abril de 2019</w:t>
      </w:r>
      <w:r w:rsidR="00B27595">
        <w:rPr>
          <w:sz w:val="24"/>
          <w:szCs w:val="24"/>
          <w:lang w:val="pt-BR"/>
        </w:rPr>
        <w:t xml:space="preserve"> tal número chegou a cerca de 5,6 milhões de participantes, ante o </w:t>
      </w:r>
      <w:r w:rsidR="001870C0">
        <w:rPr>
          <w:sz w:val="24"/>
          <w:szCs w:val="24"/>
          <w:lang w:val="pt-BR"/>
        </w:rPr>
        <w:t>valor de 2,6 milhões em janeiro</w:t>
      </w:r>
      <w:r w:rsidR="00CD2224">
        <w:rPr>
          <w:sz w:val="24"/>
          <w:szCs w:val="24"/>
          <w:lang w:val="pt-BR"/>
        </w:rPr>
        <w:t xml:space="preserve"> de 2005</w:t>
      </w:r>
      <w:r w:rsidR="006711A7">
        <w:rPr>
          <w:sz w:val="24"/>
          <w:szCs w:val="24"/>
          <w:lang w:val="pt-BR"/>
        </w:rPr>
        <w:t>, conforme o Gráfico 1</w:t>
      </w:r>
      <w:r w:rsidR="00CD2224">
        <w:rPr>
          <w:sz w:val="24"/>
          <w:szCs w:val="24"/>
          <w:lang w:val="pt-BR"/>
        </w:rPr>
        <w:t>. Ademais, em relação ao</w:t>
      </w:r>
      <w:r w:rsidR="008715AE">
        <w:rPr>
          <w:sz w:val="24"/>
          <w:szCs w:val="24"/>
          <w:lang w:val="pt-BR"/>
        </w:rPr>
        <w:t xml:space="preserve"> número de </w:t>
      </w:r>
      <w:r w:rsidR="00CD2224">
        <w:rPr>
          <w:sz w:val="24"/>
          <w:szCs w:val="24"/>
          <w:lang w:val="pt-BR"/>
        </w:rPr>
        <w:t>beneficiários (</w:t>
      </w:r>
      <w:r w:rsidR="00A95891">
        <w:rPr>
          <w:sz w:val="24"/>
          <w:szCs w:val="24"/>
          <w:lang w:val="pt-BR"/>
        </w:rPr>
        <w:t xml:space="preserve">que pode ser </w:t>
      </w:r>
      <w:r w:rsidR="00286137">
        <w:rPr>
          <w:sz w:val="24"/>
          <w:szCs w:val="24"/>
          <w:lang w:val="pt-BR"/>
        </w:rPr>
        <w:t>terceiro</w:t>
      </w:r>
      <w:r w:rsidR="00A95891">
        <w:rPr>
          <w:sz w:val="24"/>
          <w:szCs w:val="24"/>
          <w:lang w:val="pt-BR"/>
        </w:rPr>
        <w:t xml:space="preserve"> indicad</w:t>
      </w:r>
      <w:r w:rsidR="00286137">
        <w:rPr>
          <w:sz w:val="24"/>
          <w:szCs w:val="24"/>
          <w:lang w:val="pt-BR"/>
        </w:rPr>
        <w:t>o</w:t>
      </w:r>
      <w:r w:rsidR="00A95891">
        <w:rPr>
          <w:sz w:val="24"/>
          <w:szCs w:val="24"/>
          <w:lang w:val="pt-BR"/>
        </w:rPr>
        <w:t xml:space="preserve"> na apólice, em caso</w:t>
      </w:r>
      <w:r w:rsidR="00286137">
        <w:rPr>
          <w:sz w:val="24"/>
          <w:szCs w:val="24"/>
          <w:lang w:val="pt-BR"/>
        </w:rPr>
        <w:t xml:space="preserve"> de morte do participante, ou o próprio participante</w:t>
      </w:r>
      <w:r w:rsidR="00FA75D4">
        <w:rPr>
          <w:sz w:val="24"/>
          <w:szCs w:val="24"/>
          <w:lang w:val="pt-BR"/>
        </w:rPr>
        <w:t>, caso</w:t>
      </w:r>
      <w:r w:rsidR="00776408">
        <w:rPr>
          <w:sz w:val="24"/>
          <w:szCs w:val="24"/>
          <w:lang w:val="pt-BR"/>
        </w:rPr>
        <w:t xml:space="preserve"> o evento gerador seja a sobrevivência ou invalidez</w:t>
      </w:r>
      <w:r w:rsidR="008715AE">
        <w:rPr>
          <w:sz w:val="24"/>
          <w:szCs w:val="24"/>
          <w:lang w:val="pt-BR"/>
        </w:rPr>
        <w:t>), houve</w:t>
      </w:r>
      <w:r w:rsidR="0016021A">
        <w:rPr>
          <w:sz w:val="24"/>
          <w:szCs w:val="24"/>
          <w:lang w:val="pt-BR"/>
        </w:rPr>
        <w:t xml:space="preserve"> </w:t>
      </w:r>
      <w:r w:rsidR="0016021A" w:rsidRPr="00B51FE8">
        <w:rPr>
          <w:sz w:val="24"/>
          <w:szCs w:val="24"/>
          <w:lang w:val="pt-BR"/>
        </w:rPr>
        <w:t>pequeno aumento absoluto</w:t>
      </w:r>
      <w:r w:rsidR="00113495" w:rsidRPr="00B51FE8">
        <w:rPr>
          <w:sz w:val="24"/>
          <w:szCs w:val="24"/>
          <w:lang w:val="pt-BR"/>
        </w:rPr>
        <w:t xml:space="preserve">, </w:t>
      </w:r>
      <w:r w:rsidR="004A13B2" w:rsidRPr="00B51FE8">
        <w:rPr>
          <w:sz w:val="24"/>
          <w:szCs w:val="24"/>
          <w:lang w:val="pt-BR"/>
        </w:rPr>
        <w:t>mas continuou</w:t>
      </w:r>
      <w:r w:rsidR="008058D6" w:rsidRPr="00B51FE8">
        <w:rPr>
          <w:sz w:val="24"/>
          <w:szCs w:val="24"/>
          <w:lang w:val="pt-BR"/>
        </w:rPr>
        <w:t xml:space="preserve"> irrisório frente à quantidade de participantes. Essa diferença</w:t>
      </w:r>
      <w:r w:rsidR="005F2579" w:rsidRPr="00B51FE8">
        <w:rPr>
          <w:sz w:val="24"/>
          <w:szCs w:val="24"/>
          <w:lang w:val="pt-BR"/>
        </w:rPr>
        <w:t xml:space="preserve"> se dá, primordialmente, pela não obrigatoriedade de conversão</w:t>
      </w:r>
      <w:r w:rsidR="00E813EF" w:rsidRPr="00B51FE8">
        <w:rPr>
          <w:sz w:val="24"/>
          <w:szCs w:val="24"/>
          <w:lang w:val="pt-BR"/>
        </w:rPr>
        <w:t xml:space="preserve"> do benefício em renda, isto é, é possível realizar</w:t>
      </w:r>
      <w:r w:rsidR="00F81AC7" w:rsidRPr="00B51FE8">
        <w:rPr>
          <w:sz w:val="24"/>
          <w:szCs w:val="24"/>
          <w:lang w:val="pt-BR"/>
        </w:rPr>
        <w:t xml:space="preserve"> resgates parciais ou totais a qualquer momento</w:t>
      </w:r>
      <w:r w:rsidR="00F81AC7">
        <w:rPr>
          <w:sz w:val="24"/>
          <w:szCs w:val="24"/>
          <w:lang w:val="pt-BR"/>
        </w:rPr>
        <w:t>, observando apenas a pequena carência (em geral 60 dias)</w:t>
      </w:r>
      <w:r w:rsidR="00717E9C">
        <w:rPr>
          <w:sz w:val="24"/>
          <w:szCs w:val="24"/>
          <w:lang w:val="pt-BR"/>
        </w:rPr>
        <w:t xml:space="preserve"> e, conforme ressaltado anteriormente, a incidência do imposto de renda.</w:t>
      </w:r>
    </w:p>
    <w:p w14:paraId="206296E1" w14:textId="6DB174D7" w:rsidR="005B4EE6" w:rsidRDefault="005B4EE6" w:rsidP="00DF305C">
      <w:pPr>
        <w:spacing w:line="360" w:lineRule="auto"/>
        <w:jc w:val="both"/>
        <w:rPr>
          <w:sz w:val="24"/>
          <w:szCs w:val="24"/>
          <w:lang w:val="pt-BR"/>
        </w:rPr>
      </w:pPr>
    </w:p>
    <w:p w14:paraId="4BDC58F0" w14:textId="6AEF2EE3" w:rsidR="00E40AB5" w:rsidRDefault="00BA3AAE" w:rsidP="00DF305C">
      <w:pPr>
        <w:spacing w:line="360" w:lineRule="auto"/>
        <w:jc w:val="both"/>
        <w:rPr>
          <w:sz w:val="24"/>
          <w:szCs w:val="24"/>
          <w:lang w:val="pt-BR"/>
        </w:rPr>
      </w:pPr>
      <w:r>
        <w:rPr>
          <w:noProof/>
          <w:lang w:val="pt-BR"/>
        </w:rPr>
        <w:lastRenderedPageBreak/>
        <w:drawing>
          <wp:inline distT="0" distB="0" distL="0" distR="0" wp14:anchorId="74E6B39F" wp14:editId="5DB126CE">
            <wp:extent cx="5943600" cy="2838450"/>
            <wp:effectExtent l="0" t="0" r="0" b="0"/>
            <wp:docPr id="1" name="Gráfico 1">
              <a:extLst xmlns:a="http://schemas.openxmlformats.org/drawingml/2006/main">
                <a:ext uri="{FF2B5EF4-FFF2-40B4-BE49-F238E27FC236}">
                  <a16:creationId xmlns:a16="http://schemas.microsoft.com/office/drawing/2014/main" id="{7442AF8A-152F-46A5-BB03-FDE18A3DBE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4CDBB5AD" w14:textId="26DBBEA9" w:rsidR="007A5208" w:rsidRDefault="007A5208" w:rsidP="00DF305C">
      <w:pPr>
        <w:spacing w:line="360" w:lineRule="auto"/>
        <w:jc w:val="both"/>
        <w:rPr>
          <w:sz w:val="24"/>
          <w:szCs w:val="24"/>
          <w:lang w:val="pt-BR"/>
        </w:rPr>
      </w:pPr>
    </w:p>
    <w:p w14:paraId="572E2525" w14:textId="2F5C3EC8" w:rsidR="00717E9C" w:rsidRDefault="00FF348F" w:rsidP="00DF305C">
      <w:pPr>
        <w:spacing w:line="360" w:lineRule="auto"/>
        <w:jc w:val="both"/>
        <w:rPr>
          <w:sz w:val="24"/>
          <w:szCs w:val="24"/>
          <w:lang w:val="pt-BR"/>
        </w:rPr>
      </w:pPr>
      <w:r>
        <w:rPr>
          <w:sz w:val="24"/>
          <w:szCs w:val="24"/>
          <w:lang w:val="pt-BR"/>
        </w:rPr>
        <w:t>Por outro lado, a</w:t>
      </w:r>
      <w:r w:rsidR="00C62010">
        <w:rPr>
          <w:sz w:val="24"/>
          <w:szCs w:val="24"/>
          <w:lang w:val="pt-BR"/>
        </w:rPr>
        <w:t xml:space="preserve"> </w:t>
      </w:r>
      <w:r w:rsidR="00F1166F">
        <w:rPr>
          <w:sz w:val="24"/>
          <w:szCs w:val="24"/>
          <w:lang w:val="pt-BR"/>
        </w:rPr>
        <w:t>vigência</w:t>
      </w:r>
      <w:r w:rsidR="00C62010">
        <w:rPr>
          <w:sz w:val="24"/>
          <w:szCs w:val="24"/>
          <w:lang w:val="pt-BR"/>
        </w:rPr>
        <w:t xml:space="preserve"> da tabela regressiva para os planos de previdência</w:t>
      </w:r>
      <w:r w:rsidR="00512DBB">
        <w:rPr>
          <w:sz w:val="24"/>
          <w:szCs w:val="24"/>
          <w:lang w:val="pt-BR"/>
        </w:rPr>
        <w:t xml:space="preserve"> privada aberta</w:t>
      </w:r>
      <w:r>
        <w:rPr>
          <w:sz w:val="24"/>
          <w:szCs w:val="24"/>
          <w:lang w:val="pt-BR"/>
        </w:rPr>
        <w:t xml:space="preserve"> </w:t>
      </w:r>
      <w:r w:rsidR="00565851">
        <w:rPr>
          <w:sz w:val="24"/>
          <w:szCs w:val="24"/>
          <w:lang w:val="pt-BR"/>
        </w:rPr>
        <w:t>não impactou significativamente o valor das contribuições vertidas a planos</w:t>
      </w:r>
      <w:r w:rsidR="00CF3D68">
        <w:rPr>
          <w:sz w:val="24"/>
          <w:szCs w:val="24"/>
          <w:lang w:val="pt-BR"/>
        </w:rPr>
        <w:t xml:space="preserve"> do tipo</w:t>
      </w:r>
      <w:r w:rsidR="00565851">
        <w:rPr>
          <w:sz w:val="24"/>
          <w:szCs w:val="24"/>
          <w:lang w:val="pt-BR"/>
        </w:rPr>
        <w:t xml:space="preserve"> PGBL</w:t>
      </w:r>
      <w:r w:rsidR="00CF3D68">
        <w:rPr>
          <w:sz w:val="24"/>
          <w:szCs w:val="24"/>
          <w:lang w:val="pt-BR"/>
        </w:rPr>
        <w:t xml:space="preserve"> nos anos seguintes</w:t>
      </w:r>
      <w:r w:rsidR="00F1166F">
        <w:rPr>
          <w:sz w:val="24"/>
          <w:szCs w:val="24"/>
          <w:lang w:val="pt-BR"/>
        </w:rPr>
        <w:t xml:space="preserve"> </w:t>
      </w:r>
      <w:r w:rsidR="00BE2364">
        <w:rPr>
          <w:sz w:val="24"/>
          <w:szCs w:val="24"/>
          <w:lang w:val="pt-BR"/>
        </w:rPr>
        <w:t>à</w:t>
      </w:r>
      <w:r w:rsidR="0027395F">
        <w:rPr>
          <w:sz w:val="24"/>
          <w:szCs w:val="24"/>
          <w:lang w:val="pt-BR"/>
        </w:rPr>
        <w:t xml:space="preserve"> sua instituição.</w:t>
      </w:r>
      <w:r w:rsidR="00BE2364">
        <w:rPr>
          <w:sz w:val="24"/>
          <w:szCs w:val="24"/>
          <w:lang w:val="pt-BR"/>
        </w:rPr>
        <w:t xml:space="preserve"> Conforme dados da Susep,</w:t>
      </w:r>
      <w:r w:rsidR="006711A7">
        <w:rPr>
          <w:sz w:val="24"/>
          <w:szCs w:val="24"/>
          <w:lang w:val="pt-BR"/>
        </w:rPr>
        <w:t xml:space="preserve"> evidenciados no Gráfico 2,</w:t>
      </w:r>
      <w:r w:rsidR="00BE2364">
        <w:rPr>
          <w:sz w:val="24"/>
          <w:szCs w:val="24"/>
          <w:lang w:val="pt-BR"/>
        </w:rPr>
        <w:t xml:space="preserve"> não houve movimentos </w:t>
      </w:r>
      <w:r w:rsidR="001B38B4">
        <w:rPr>
          <w:sz w:val="24"/>
          <w:szCs w:val="24"/>
          <w:lang w:val="pt-BR"/>
        </w:rPr>
        <w:t xml:space="preserve">bruscos </w:t>
      </w:r>
      <w:r w:rsidR="004B6892">
        <w:rPr>
          <w:sz w:val="24"/>
          <w:szCs w:val="24"/>
          <w:lang w:val="pt-BR"/>
        </w:rPr>
        <w:t>nos valores de contribuição e nem nos de resgates</w:t>
      </w:r>
      <w:r w:rsidR="008837F9">
        <w:rPr>
          <w:sz w:val="24"/>
          <w:szCs w:val="24"/>
          <w:lang w:val="pt-BR"/>
        </w:rPr>
        <w:t>, sejam parciais ou totais</w:t>
      </w:r>
      <w:r w:rsidR="00382F47">
        <w:rPr>
          <w:sz w:val="24"/>
          <w:szCs w:val="24"/>
          <w:lang w:val="pt-BR"/>
        </w:rPr>
        <w:t>.</w:t>
      </w:r>
      <w:r w:rsidR="007B0B6C">
        <w:rPr>
          <w:sz w:val="24"/>
          <w:szCs w:val="24"/>
          <w:lang w:val="pt-BR"/>
        </w:rPr>
        <w:t xml:space="preserve"> </w:t>
      </w:r>
      <w:r w:rsidR="0075297C">
        <w:rPr>
          <w:sz w:val="24"/>
          <w:szCs w:val="24"/>
          <w:lang w:val="pt-BR"/>
        </w:rPr>
        <w:t xml:space="preserve">Dada a estrutura tributária, </w:t>
      </w:r>
      <w:r w:rsidR="001F0617">
        <w:rPr>
          <w:sz w:val="24"/>
          <w:szCs w:val="24"/>
          <w:lang w:val="pt-BR"/>
        </w:rPr>
        <w:t>poderia se esperar um aumento</w:t>
      </w:r>
      <w:r w:rsidR="006711A7">
        <w:rPr>
          <w:sz w:val="24"/>
          <w:szCs w:val="24"/>
          <w:lang w:val="pt-BR"/>
        </w:rPr>
        <w:t xml:space="preserve"> expressivo</w:t>
      </w:r>
      <w:r w:rsidR="001F0617">
        <w:rPr>
          <w:sz w:val="24"/>
          <w:szCs w:val="24"/>
          <w:lang w:val="pt-BR"/>
        </w:rPr>
        <w:t xml:space="preserve"> de contribuições</w:t>
      </w:r>
      <w:r w:rsidR="00650F68">
        <w:rPr>
          <w:sz w:val="24"/>
          <w:szCs w:val="24"/>
          <w:lang w:val="pt-BR"/>
        </w:rPr>
        <w:t xml:space="preserve"> em 2005, o que não ocorreu. </w:t>
      </w:r>
      <w:r w:rsidR="00D566F1">
        <w:rPr>
          <w:sz w:val="24"/>
          <w:szCs w:val="24"/>
          <w:lang w:val="pt-BR"/>
        </w:rPr>
        <w:t xml:space="preserve">Em relação aos resgates, </w:t>
      </w:r>
      <w:r w:rsidR="006C4FCF">
        <w:rPr>
          <w:sz w:val="24"/>
          <w:szCs w:val="24"/>
          <w:lang w:val="pt-BR"/>
        </w:rPr>
        <w:t xml:space="preserve">seria esperado um aumento </w:t>
      </w:r>
      <w:r w:rsidR="00D91EE1">
        <w:rPr>
          <w:sz w:val="24"/>
          <w:szCs w:val="24"/>
          <w:lang w:val="pt-BR"/>
        </w:rPr>
        <w:t>desses a partir de 2015, ano em que as primeiras contribuições</w:t>
      </w:r>
      <w:r w:rsidR="007900F7">
        <w:rPr>
          <w:sz w:val="24"/>
          <w:szCs w:val="24"/>
          <w:lang w:val="pt-BR"/>
        </w:rPr>
        <w:t xml:space="preserve"> passariam a se sujeitar a menor imposto de renda,</w:t>
      </w:r>
      <w:r w:rsidR="00FE0349">
        <w:rPr>
          <w:sz w:val="24"/>
          <w:szCs w:val="24"/>
          <w:lang w:val="pt-BR"/>
        </w:rPr>
        <w:t xml:space="preserve"> porém o que se visualiza é um aumento</w:t>
      </w:r>
      <w:r w:rsidR="002C3249">
        <w:rPr>
          <w:sz w:val="24"/>
          <w:szCs w:val="24"/>
          <w:lang w:val="pt-BR"/>
        </w:rPr>
        <w:t xml:space="preserve"> praticamente</w:t>
      </w:r>
      <w:r w:rsidR="001B5846">
        <w:rPr>
          <w:sz w:val="24"/>
          <w:szCs w:val="24"/>
          <w:lang w:val="pt-BR"/>
        </w:rPr>
        <w:t xml:space="preserve"> </w:t>
      </w:r>
      <w:r w:rsidR="000C39EE">
        <w:rPr>
          <w:sz w:val="24"/>
          <w:szCs w:val="24"/>
          <w:lang w:val="pt-BR"/>
        </w:rPr>
        <w:t xml:space="preserve">linear desde </w:t>
      </w:r>
      <w:r w:rsidR="002C3249">
        <w:rPr>
          <w:sz w:val="24"/>
          <w:szCs w:val="24"/>
          <w:lang w:val="pt-BR"/>
        </w:rPr>
        <w:t>2012 e mais suave</w:t>
      </w:r>
      <w:r w:rsidR="00062880">
        <w:rPr>
          <w:sz w:val="24"/>
          <w:szCs w:val="24"/>
          <w:lang w:val="pt-BR"/>
        </w:rPr>
        <w:t xml:space="preserve"> em 2017 e 2018.</w:t>
      </w:r>
    </w:p>
    <w:p w14:paraId="31A44DA5" w14:textId="77777777" w:rsidR="00062880" w:rsidRDefault="00062880" w:rsidP="00DF305C">
      <w:pPr>
        <w:spacing w:line="360" w:lineRule="auto"/>
        <w:jc w:val="both"/>
        <w:rPr>
          <w:sz w:val="24"/>
          <w:szCs w:val="24"/>
          <w:lang w:val="pt-BR"/>
        </w:rPr>
      </w:pPr>
    </w:p>
    <w:p w14:paraId="4274893F" w14:textId="0BC20F6E" w:rsidR="00062880" w:rsidRDefault="00382F47" w:rsidP="00DF305C">
      <w:pPr>
        <w:spacing w:line="360" w:lineRule="auto"/>
        <w:jc w:val="both"/>
        <w:rPr>
          <w:sz w:val="24"/>
          <w:szCs w:val="24"/>
          <w:lang w:val="pt-BR"/>
        </w:rPr>
      </w:pPr>
      <w:r>
        <w:rPr>
          <w:noProof/>
          <w:lang w:val="pt-BR"/>
        </w:rPr>
        <w:lastRenderedPageBreak/>
        <w:drawing>
          <wp:inline distT="0" distB="0" distL="0" distR="0" wp14:anchorId="09CAFD4F" wp14:editId="71795A8E">
            <wp:extent cx="5943600" cy="2687216"/>
            <wp:effectExtent l="0" t="0" r="0" b="18415"/>
            <wp:docPr id="7" name="Gráfico 7">
              <a:extLst xmlns:a="http://schemas.openxmlformats.org/drawingml/2006/main">
                <a:ext uri="{FF2B5EF4-FFF2-40B4-BE49-F238E27FC236}">
                  <a16:creationId xmlns:a16="http://schemas.microsoft.com/office/drawing/2014/main" id="{E0316219-23D1-430A-B1CF-260C8A4C9CE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2ED6A4C3" w14:textId="17F44E7D" w:rsidR="00062880" w:rsidRDefault="00062880" w:rsidP="00DF305C">
      <w:pPr>
        <w:spacing w:line="360" w:lineRule="auto"/>
        <w:jc w:val="both"/>
        <w:rPr>
          <w:sz w:val="24"/>
          <w:szCs w:val="24"/>
          <w:lang w:val="pt-BR"/>
        </w:rPr>
      </w:pPr>
    </w:p>
    <w:p w14:paraId="1273D79F" w14:textId="1224F278" w:rsidR="00D52D0A" w:rsidRDefault="00D52D0A" w:rsidP="00DF305C">
      <w:pPr>
        <w:spacing w:line="360" w:lineRule="auto"/>
        <w:jc w:val="both"/>
        <w:rPr>
          <w:sz w:val="24"/>
          <w:szCs w:val="24"/>
          <w:lang w:val="pt-BR"/>
        </w:rPr>
      </w:pPr>
      <w:r>
        <w:rPr>
          <w:sz w:val="24"/>
          <w:szCs w:val="24"/>
          <w:lang w:val="pt-BR"/>
        </w:rPr>
        <w:t>No que diz respeito</w:t>
      </w:r>
      <w:r w:rsidR="00B90D4B">
        <w:rPr>
          <w:sz w:val="24"/>
          <w:szCs w:val="24"/>
          <w:lang w:val="pt-BR"/>
        </w:rPr>
        <w:t xml:space="preserve"> ao patrimônio </w:t>
      </w:r>
      <w:r w:rsidR="00642A1C">
        <w:rPr>
          <w:sz w:val="24"/>
          <w:szCs w:val="24"/>
          <w:lang w:val="pt-BR"/>
        </w:rPr>
        <w:t xml:space="preserve">acumulado nas provisões </w:t>
      </w:r>
      <w:r w:rsidR="00A7095B">
        <w:rPr>
          <w:sz w:val="24"/>
          <w:szCs w:val="24"/>
          <w:lang w:val="pt-BR"/>
        </w:rPr>
        <w:t>totais dos fundos de previdência aberta</w:t>
      </w:r>
      <w:r w:rsidR="00FA5157">
        <w:rPr>
          <w:sz w:val="24"/>
          <w:szCs w:val="24"/>
          <w:lang w:val="pt-BR"/>
        </w:rPr>
        <w:t xml:space="preserve">, </w:t>
      </w:r>
      <w:r w:rsidR="006F1C00">
        <w:rPr>
          <w:sz w:val="24"/>
          <w:szCs w:val="24"/>
          <w:lang w:val="pt-BR"/>
        </w:rPr>
        <w:t>é possível notar</w:t>
      </w:r>
      <w:r w:rsidR="00C62A7E">
        <w:rPr>
          <w:sz w:val="24"/>
          <w:szCs w:val="24"/>
          <w:lang w:val="pt-BR"/>
        </w:rPr>
        <w:t>, no Gráfico 3,</w:t>
      </w:r>
      <w:r w:rsidR="006F1C00">
        <w:rPr>
          <w:sz w:val="24"/>
          <w:szCs w:val="24"/>
          <w:lang w:val="pt-BR"/>
        </w:rPr>
        <w:t xml:space="preserve"> que houve aumento expressivo</w:t>
      </w:r>
      <w:r w:rsidR="0081631F">
        <w:rPr>
          <w:sz w:val="24"/>
          <w:szCs w:val="24"/>
          <w:lang w:val="pt-BR"/>
        </w:rPr>
        <w:t xml:space="preserve"> do valor acumulado no caso do PGBL, passando</w:t>
      </w:r>
      <w:r w:rsidR="004A0D5D">
        <w:rPr>
          <w:sz w:val="24"/>
          <w:szCs w:val="24"/>
          <w:lang w:val="pt-BR"/>
        </w:rPr>
        <w:t xml:space="preserve"> de cerca de R$ 21 bilhões em 2005 a R$ 145 bilhões no ano de 2018. No entanto, tal aumento</w:t>
      </w:r>
      <w:r w:rsidR="00481BDA">
        <w:rPr>
          <w:sz w:val="24"/>
          <w:szCs w:val="24"/>
          <w:lang w:val="pt-BR"/>
        </w:rPr>
        <w:t xml:space="preserve"> foi bem menor que o observad</w:t>
      </w:r>
      <w:r w:rsidR="00097403">
        <w:rPr>
          <w:sz w:val="24"/>
          <w:szCs w:val="24"/>
          <w:lang w:val="pt-BR"/>
        </w:rPr>
        <w:t xml:space="preserve">o </w:t>
      </w:r>
      <w:r w:rsidR="0085069D">
        <w:rPr>
          <w:sz w:val="24"/>
          <w:szCs w:val="24"/>
          <w:lang w:val="pt-BR"/>
        </w:rPr>
        <w:t>no caso dos planos VGBL</w:t>
      </w:r>
      <w:r w:rsidR="003272D7" w:rsidRPr="00B51FE8">
        <w:rPr>
          <w:sz w:val="24"/>
          <w:szCs w:val="24"/>
          <w:lang w:val="pt-BR"/>
        </w:rPr>
        <w:t xml:space="preserve">, </w:t>
      </w:r>
      <w:r w:rsidR="005E0C79" w:rsidRPr="00B51FE8">
        <w:rPr>
          <w:sz w:val="24"/>
          <w:szCs w:val="24"/>
          <w:lang w:val="pt-BR"/>
        </w:rPr>
        <w:t>em que não é possível realizar o diferimento tributário</w:t>
      </w:r>
      <w:r w:rsidR="005E0C79">
        <w:rPr>
          <w:sz w:val="24"/>
          <w:szCs w:val="24"/>
          <w:lang w:val="pt-BR"/>
        </w:rPr>
        <w:t xml:space="preserve">. Conforme explanado anteriormente, as razões </w:t>
      </w:r>
      <w:r w:rsidR="0041234F">
        <w:rPr>
          <w:sz w:val="24"/>
          <w:szCs w:val="24"/>
          <w:lang w:val="pt-BR"/>
        </w:rPr>
        <w:t xml:space="preserve">para tal diferença não serão estudadas no presente trabalho, uma vez que se limita a analisar </w:t>
      </w:r>
      <w:r w:rsidR="00AA4A7E">
        <w:rPr>
          <w:sz w:val="24"/>
          <w:szCs w:val="24"/>
          <w:lang w:val="pt-BR"/>
        </w:rPr>
        <w:t xml:space="preserve">a desoneração fiscal </w:t>
      </w:r>
      <w:r w:rsidR="006A1514">
        <w:rPr>
          <w:sz w:val="24"/>
          <w:szCs w:val="24"/>
          <w:lang w:val="pt-BR"/>
        </w:rPr>
        <w:t xml:space="preserve">aplicada somente aos planos PGBL. No entanto, a comparação entre as duas modalidades </w:t>
      </w:r>
      <w:r w:rsidR="001F57D9">
        <w:rPr>
          <w:sz w:val="24"/>
          <w:szCs w:val="24"/>
          <w:lang w:val="pt-BR"/>
        </w:rPr>
        <w:t xml:space="preserve">é pertinente para ilustrar </w:t>
      </w:r>
      <w:r w:rsidR="00EE6007">
        <w:rPr>
          <w:sz w:val="24"/>
          <w:szCs w:val="24"/>
          <w:lang w:val="pt-BR"/>
        </w:rPr>
        <w:t>que o benefício tributário do diferimento e a adoção da tabela regressiva não</w:t>
      </w:r>
      <w:r w:rsidR="007F7519">
        <w:rPr>
          <w:sz w:val="24"/>
          <w:szCs w:val="24"/>
          <w:lang w:val="pt-BR"/>
        </w:rPr>
        <w:t xml:space="preserve"> impulsionaram</w:t>
      </w:r>
      <w:r w:rsidR="007C5E14">
        <w:rPr>
          <w:sz w:val="24"/>
          <w:szCs w:val="24"/>
          <w:lang w:val="pt-BR"/>
        </w:rPr>
        <w:t xml:space="preserve"> as contribuições </w:t>
      </w:r>
      <w:r w:rsidR="00B34BF4">
        <w:rPr>
          <w:sz w:val="24"/>
          <w:szCs w:val="24"/>
          <w:lang w:val="pt-BR"/>
        </w:rPr>
        <w:t>a planos PGBL</w:t>
      </w:r>
      <w:r w:rsidR="007C5089">
        <w:rPr>
          <w:sz w:val="24"/>
          <w:szCs w:val="24"/>
          <w:lang w:val="pt-BR"/>
        </w:rPr>
        <w:t xml:space="preserve">, apesar do </w:t>
      </w:r>
      <w:r w:rsidR="000F77A9">
        <w:rPr>
          <w:sz w:val="24"/>
          <w:szCs w:val="24"/>
          <w:lang w:val="pt-BR"/>
        </w:rPr>
        <w:t>aumento do número de participantes</w:t>
      </w:r>
      <w:r w:rsidR="00FD4E4B">
        <w:rPr>
          <w:sz w:val="24"/>
          <w:szCs w:val="24"/>
          <w:lang w:val="pt-BR"/>
        </w:rPr>
        <w:t xml:space="preserve">. </w:t>
      </w:r>
    </w:p>
    <w:p w14:paraId="75DCB0F0" w14:textId="0D4AA424" w:rsidR="00062880" w:rsidRDefault="00062880" w:rsidP="00DF305C">
      <w:pPr>
        <w:spacing w:line="360" w:lineRule="auto"/>
        <w:jc w:val="both"/>
        <w:rPr>
          <w:sz w:val="24"/>
          <w:szCs w:val="24"/>
          <w:lang w:val="pt-BR"/>
        </w:rPr>
      </w:pPr>
    </w:p>
    <w:p w14:paraId="536F8957" w14:textId="0743788E" w:rsidR="007A5208" w:rsidRDefault="0008294B" w:rsidP="00DF305C">
      <w:pPr>
        <w:spacing w:line="360" w:lineRule="auto"/>
        <w:jc w:val="both"/>
        <w:rPr>
          <w:sz w:val="24"/>
          <w:szCs w:val="24"/>
          <w:lang w:val="pt-BR"/>
        </w:rPr>
      </w:pPr>
      <w:r>
        <w:rPr>
          <w:noProof/>
          <w:lang w:val="pt-BR"/>
        </w:rPr>
        <w:drawing>
          <wp:inline distT="0" distB="0" distL="0" distR="0" wp14:anchorId="2FECE997" wp14:editId="00FC158E">
            <wp:extent cx="5943600" cy="3227705"/>
            <wp:effectExtent l="0" t="0" r="0" b="10795"/>
            <wp:docPr id="6" name="Gráfico 6">
              <a:extLst xmlns:a="http://schemas.openxmlformats.org/drawingml/2006/main">
                <a:ext uri="{FF2B5EF4-FFF2-40B4-BE49-F238E27FC236}">
                  <a16:creationId xmlns:a16="http://schemas.microsoft.com/office/drawing/2014/main" id="{8781C295-BB77-4B41-B719-5772BA657FF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2A8F8252" w14:textId="77777777" w:rsidR="003F381B" w:rsidRDefault="003F381B" w:rsidP="003F381B">
      <w:pPr>
        <w:spacing w:line="360" w:lineRule="auto"/>
        <w:jc w:val="both"/>
        <w:rPr>
          <w:sz w:val="24"/>
          <w:szCs w:val="24"/>
          <w:lang w:val="pt-BR"/>
        </w:rPr>
      </w:pPr>
      <w:r>
        <w:rPr>
          <w:sz w:val="24"/>
          <w:szCs w:val="24"/>
          <w:lang w:val="pt-BR"/>
        </w:rPr>
        <w:t xml:space="preserve">Seria importante analisar os dados dos planos por modalidade de tributação (progressiva ou regressiva). No entanto, não existe essa segregação nos dados apresentados pela Susep em seu sítio. Quando solicitado via Lei de Acesso à Informação, esta </w:t>
      </w:r>
      <w:r w:rsidRPr="0009664D">
        <w:rPr>
          <w:sz w:val="24"/>
          <w:szCs w:val="24"/>
          <w:lang w:val="pt-BR"/>
        </w:rPr>
        <w:t>Superintendência</w:t>
      </w:r>
      <w:r>
        <w:rPr>
          <w:sz w:val="24"/>
          <w:szCs w:val="24"/>
          <w:lang w:val="pt-BR"/>
        </w:rPr>
        <w:t xml:space="preserve"> alegou que tais informações não existem.</w:t>
      </w:r>
    </w:p>
    <w:p w14:paraId="5E874174" w14:textId="77777777" w:rsidR="003F381B" w:rsidRDefault="003F381B" w:rsidP="003F381B">
      <w:pPr>
        <w:spacing w:line="360" w:lineRule="auto"/>
        <w:jc w:val="both"/>
        <w:rPr>
          <w:sz w:val="24"/>
          <w:szCs w:val="24"/>
          <w:lang w:val="pt-BR"/>
        </w:rPr>
      </w:pPr>
    </w:p>
    <w:p w14:paraId="31D34B36" w14:textId="53DB7E4B" w:rsidR="00EE10A8" w:rsidRDefault="003F381B" w:rsidP="003F381B">
      <w:pPr>
        <w:spacing w:line="360" w:lineRule="auto"/>
        <w:jc w:val="both"/>
        <w:rPr>
          <w:sz w:val="24"/>
          <w:szCs w:val="24"/>
          <w:lang w:val="pt-BR"/>
        </w:rPr>
      </w:pPr>
      <w:r>
        <w:rPr>
          <w:sz w:val="24"/>
          <w:szCs w:val="24"/>
          <w:lang w:val="pt-BR"/>
        </w:rPr>
        <w:t>Ainda assim, os dados permitem conjecturar limites aos potenciais efeitos da tributação regressiva. Caso a participação dos planos em que houve a opção pela tabela regressiva seja muito maior do que a alternativa de tabela progressiva, então os dados agregados refletiriam essencialmente a dinâmica de planos PGBL com a opção de tabela regressiva na tributação. Nessa situação, constatada a falta de indícios de mudanças acentuadas na evolução dessas estatísticas agregadas, pode-se concluir, razoavelmente, que especificamente os planos contratados com tributação regressiva também não sofreram uma aceleração de contratações.</w:t>
      </w:r>
      <w:r w:rsidR="00EE10A8">
        <w:rPr>
          <w:sz w:val="24"/>
          <w:szCs w:val="24"/>
          <w:lang w:val="pt-BR"/>
        </w:rPr>
        <w:t xml:space="preserve"> </w:t>
      </w:r>
    </w:p>
    <w:p w14:paraId="204EC3F8" w14:textId="77777777" w:rsidR="00EE10A8" w:rsidRDefault="00EE10A8" w:rsidP="003F381B">
      <w:pPr>
        <w:spacing w:line="360" w:lineRule="auto"/>
        <w:jc w:val="both"/>
        <w:rPr>
          <w:sz w:val="24"/>
          <w:szCs w:val="24"/>
          <w:lang w:val="pt-BR"/>
        </w:rPr>
      </w:pPr>
    </w:p>
    <w:p w14:paraId="05E6EBCA" w14:textId="5B380085" w:rsidR="003F381B" w:rsidRDefault="00EE10A8" w:rsidP="003F381B">
      <w:pPr>
        <w:spacing w:line="360" w:lineRule="auto"/>
        <w:jc w:val="both"/>
        <w:rPr>
          <w:sz w:val="24"/>
          <w:szCs w:val="24"/>
          <w:lang w:val="pt-BR"/>
        </w:rPr>
      </w:pPr>
      <w:r>
        <w:rPr>
          <w:sz w:val="24"/>
          <w:szCs w:val="24"/>
          <w:lang w:val="pt-BR"/>
        </w:rPr>
        <w:t>Por outro lado</w:t>
      </w:r>
      <w:r w:rsidR="003F381B">
        <w:rPr>
          <w:sz w:val="24"/>
          <w:szCs w:val="24"/>
          <w:lang w:val="pt-BR"/>
        </w:rPr>
        <w:t>, caso a participação dos planos de tributação regressiva seja muito pequena, a ponto de não transparecer nas estatísticas agregadas, então mesmo que haja efeitos significantes da introdução da modalidade vantajosa de tributação, economicamente sua significância</w:t>
      </w:r>
      <w:r w:rsidR="007C5A89">
        <w:rPr>
          <w:sz w:val="24"/>
          <w:szCs w:val="24"/>
          <w:lang w:val="pt-BR"/>
        </w:rPr>
        <w:t xml:space="preserve"> seria</w:t>
      </w:r>
      <w:r w:rsidR="003F381B">
        <w:rPr>
          <w:sz w:val="24"/>
          <w:szCs w:val="24"/>
          <w:lang w:val="pt-BR"/>
        </w:rPr>
        <w:t xml:space="preserve"> mínima, dentro do universo de planos de </w:t>
      </w:r>
      <w:r w:rsidR="003F381B">
        <w:rPr>
          <w:sz w:val="24"/>
          <w:szCs w:val="24"/>
          <w:lang w:val="pt-BR"/>
        </w:rPr>
        <w:lastRenderedPageBreak/>
        <w:t>previdência complementar aberta. Ou seja, nesse segundo caso, ainda que exista algum efeito sobre planos PGBL, como poucos optariam por essa modalidade de tributação, o efeito agregado é baixo. Portanto, ou os efeitos da tributação regressiva são pequenos ou se aplicam a uma parcela pouco significante do mercado, suscitando dúvidas quanto à efetividade dessa política, a qual deve</w:t>
      </w:r>
      <w:r w:rsidR="007C5A89">
        <w:rPr>
          <w:sz w:val="24"/>
          <w:szCs w:val="24"/>
          <w:lang w:val="pt-BR"/>
        </w:rPr>
        <w:t>ria</w:t>
      </w:r>
      <w:r w:rsidR="003F381B">
        <w:rPr>
          <w:sz w:val="24"/>
          <w:szCs w:val="24"/>
          <w:lang w:val="pt-BR"/>
        </w:rPr>
        <w:t xml:space="preserve"> ser contrastada ao seu custo.</w:t>
      </w:r>
    </w:p>
    <w:p w14:paraId="6E83AA21" w14:textId="5FD3DF68" w:rsidR="006A76CA" w:rsidRDefault="006A76CA" w:rsidP="00DF305C">
      <w:pPr>
        <w:spacing w:line="360" w:lineRule="auto"/>
        <w:jc w:val="both"/>
        <w:rPr>
          <w:sz w:val="24"/>
          <w:szCs w:val="24"/>
          <w:lang w:val="pt-BR"/>
        </w:rPr>
      </w:pPr>
    </w:p>
    <w:p w14:paraId="5E2E752B" w14:textId="47D6F34F" w:rsidR="004123A9" w:rsidRDefault="004123A9" w:rsidP="00DF305C">
      <w:pPr>
        <w:spacing w:line="360" w:lineRule="auto"/>
        <w:jc w:val="both"/>
        <w:rPr>
          <w:sz w:val="24"/>
          <w:szCs w:val="24"/>
          <w:lang w:val="pt-BR"/>
        </w:rPr>
      </w:pPr>
    </w:p>
    <w:p w14:paraId="7F7A12E6" w14:textId="02DB0C75" w:rsidR="006256C2" w:rsidRPr="0031730E" w:rsidRDefault="0031730E" w:rsidP="00DF305C">
      <w:pPr>
        <w:spacing w:line="360" w:lineRule="auto"/>
        <w:jc w:val="both"/>
        <w:rPr>
          <w:b/>
          <w:bCs/>
          <w:sz w:val="28"/>
          <w:szCs w:val="28"/>
          <w:lang w:val="pt-BR"/>
        </w:rPr>
      </w:pPr>
      <w:r w:rsidRPr="0031730E">
        <w:rPr>
          <w:b/>
          <w:bCs/>
          <w:sz w:val="28"/>
          <w:szCs w:val="28"/>
          <w:lang w:val="pt-BR"/>
        </w:rPr>
        <w:t xml:space="preserve">7. </w:t>
      </w:r>
      <w:r w:rsidR="00973C42" w:rsidRPr="0031730E">
        <w:rPr>
          <w:b/>
          <w:bCs/>
          <w:sz w:val="28"/>
          <w:szCs w:val="28"/>
          <w:lang w:val="pt-BR"/>
        </w:rPr>
        <w:t xml:space="preserve">Aspecto fiscal do </w:t>
      </w:r>
      <w:r w:rsidR="00156553" w:rsidRPr="0031730E">
        <w:rPr>
          <w:b/>
          <w:bCs/>
          <w:sz w:val="28"/>
          <w:szCs w:val="28"/>
          <w:lang w:val="pt-BR"/>
        </w:rPr>
        <w:t>diferimento tributário e da tabela regressiva</w:t>
      </w:r>
    </w:p>
    <w:p w14:paraId="0B1E95BB" w14:textId="34658AF8" w:rsidR="006256C2" w:rsidRDefault="006256C2" w:rsidP="00DF305C">
      <w:pPr>
        <w:spacing w:line="360" w:lineRule="auto"/>
        <w:jc w:val="both"/>
        <w:rPr>
          <w:sz w:val="24"/>
          <w:szCs w:val="24"/>
          <w:lang w:val="pt-BR"/>
        </w:rPr>
      </w:pPr>
    </w:p>
    <w:p w14:paraId="76BB9C4A" w14:textId="4ECDFBFB" w:rsidR="004C757B" w:rsidRPr="0009664D" w:rsidRDefault="004C757B" w:rsidP="004C757B">
      <w:pPr>
        <w:spacing w:line="360" w:lineRule="auto"/>
        <w:jc w:val="both"/>
        <w:rPr>
          <w:sz w:val="24"/>
          <w:szCs w:val="24"/>
          <w:lang w:val="pt-BR"/>
        </w:rPr>
      </w:pPr>
      <w:r>
        <w:rPr>
          <w:sz w:val="24"/>
          <w:szCs w:val="24"/>
          <w:lang w:val="pt-BR"/>
        </w:rPr>
        <w:t>Pela ótica de análise das finanças públicas</w:t>
      </w:r>
      <w:r w:rsidR="006D5999">
        <w:rPr>
          <w:sz w:val="24"/>
          <w:szCs w:val="24"/>
          <w:lang w:val="pt-BR"/>
        </w:rPr>
        <w:t>, é importante destacar</w:t>
      </w:r>
      <w:r w:rsidR="00601AE2">
        <w:rPr>
          <w:sz w:val="24"/>
          <w:szCs w:val="24"/>
          <w:lang w:val="pt-BR"/>
        </w:rPr>
        <w:t>,</w:t>
      </w:r>
      <w:r w:rsidR="00CB3193">
        <w:rPr>
          <w:sz w:val="24"/>
          <w:szCs w:val="24"/>
          <w:lang w:val="pt-BR"/>
        </w:rPr>
        <w:t xml:space="preserve"> novamente</w:t>
      </w:r>
      <w:r w:rsidR="00601AE2">
        <w:rPr>
          <w:sz w:val="24"/>
          <w:szCs w:val="24"/>
          <w:lang w:val="pt-BR"/>
        </w:rPr>
        <w:t>,</w:t>
      </w:r>
      <w:r w:rsidR="006D5999">
        <w:rPr>
          <w:sz w:val="24"/>
          <w:szCs w:val="24"/>
          <w:lang w:val="pt-BR"/>
        </w:rPr>
        <w:t xml:space="preserve"> trecho</w:t>
      </w:r>
      <w:r w:rsidR="00601AE2">
        <w:rPr>
          <w:sz w:val="24"/>
          <w:szCs w:val="24"/>
          <w:lang w:val="pt-BR"/>
        </w:rPr>
        <w:t xml:space="preserve"> da </w:t>
      </w:r>
      <w:r w:rsidRPr="0009664D">
        <w:rPr>
          <w:sz w:val="24"/>
          <w:szCs w:val="24"/>
          <w:lang w:val="pt-BR"/>
        </w:rPr>
        <w:t xml:space="preserve">exposição de motivos que acompanhou a </w:t>
      </w:r>
      <w:r w:rsidR="008D094E">
        <w:rPr>
          <w:sz w:val="24"/>
          <w:szCs w:val="24"/>
          <w:lang w:val="pt-BR"/>
        </w:rPr>
        <w:t>M</w:t>
      </w:r>
      <w:r w:rsidRPr="0009664D">
        <w:rPr>
          <w:sz w:val="24"/>
          <w:szCs w:val="24"/>
          <w:lang w:val="pt-BR"/>
        </w:rPr>
        <w:t xml:space="preserve">edida </w:t>
      </w:r>
      <w:r w:rsidR="008D094E">
        <w:rPr>
          <w:sz w:val="24"/>
          <w:szCs w:val="24"/>
          <w:lang w:val="pt-BR"/>
        </w:rPr>
        <w:t>P</w:t>
      </w:r>
      <w:r w:rsidRPr="0009664D">
        <w:rPr>
          <w:sz w:val="24"/>
          <w:szCs w:val="24"/>
          <w:lang w:val="pt-BR"/>
        </w:rPr>
        <w:t>rovisória nº 204, de 2004, convertida na supracitada lei</w:t>
      </w:r>
      <w:r w:rsidR="00376677">
        <w:rPr>
          <w:sz w:val="24"/>
          <w:szCs w:val="24"/>
          <w:lang w:val="pt-BR"/>
        </w:rPr>
        <w:t>, que</w:t>
      </w:r>
      <w:r w:rsidR="00114E39">
        <w:rPr>
          <w:sz w:val="24"/>
          <w:szCs w:val="24"/>
          <w:lang w:val="pt-BR"/>
        </w:rPr>
        <w:t xml:space="preserve"> justificou</w:t>
      </w:r>
      <w:r w:rsidR="00804676">
        <w:rPr>
          <w:sz w:val="24"/>
          <w:szCs w:val="24"/>
          <w:lang w:val="pt-BR"/>
        </w:rPr>
        <w:t>:</w:t>
      </w:r>
    </w:p>
    <w:p w14:paraId="1667BD9E" w14:textId="77777777" w:rsidR="004C757B" w:rsidRPr="0009664D" w:rsidRDefault="004C757B" w:rsidP="004C757B">
      <w:pPr>
        <w:jc w:val="both"/>
        <w:rPr>
          <w:sz w:val="24"/>
          <w:szCs w:val="24"/>
          <w:lang w:val="pt-BR"/>
        </w:rPr>
      </w:pPr>
    </w:p>
    <w:p w14:paraId="00B0ADF8" w14:textId="349D793B" w:rsidR="007D44FE" w:rsidRDefault="007D44FE" w:rsidP="00DA08C6">
      <w:pPr>
        <w:ind w:left="1440"/>
        <w:jc w:val="both"/>
        <w:rPr>
          <w:i/>
          <w:sz w:val="24"/>
          <w:szCs w:val="24"/>
          <w:lang w:val="pt-BR"/>
        </w:rPr>
      </w:pPr>
      <w:r w:rsidRPr="00DA08C6">
        <w:rPr>
          <w:i/>
          <w:sz w:val="24"/>
          <w:szCs w:val="24"/>
          <w:lang w:val="pt-BR"/>
        </w:rPr>
        <w:t>11. Com relação à Lei de Responsabilidade Fiscal, cabe ressaltar que a revogação da MP nº 2.222, de 2001, implicará em perda de receita estimada em R$ 450 milhões por ano, a qual será compensada pelo aumento de arrecadação resultante da composição do crescimento econômico e de mudanças na legislação já implementadas.</w:t>
      </w:r>
    </w:p>
    <w:p w14:paraId="714807A8" w14:textId="77777777" w:rsidR="007D44FE" w:rsidRDefault="007D44FE" w:rsidP="004C757B">
      <w:pPr>
        <w:ind w:left="1440"/>
        <w:jc w:val="both"/>
        <w:rPr>
          <w:i/>
          <w:sz w:val="24"/>
          <w:szCs w:val="24"/>
          <w:lang w:val="pt-BR"/>
        </w:rPr>
      </w:pPr>
    </w:p>
    <w:p w14:paraId="24E21E42" w14:textId="5CA9161C" w:rsidR="004C757B" w:rsidRPr="0009664D" w:rsidRDefault="004C757B" w:rsidP="004C757B">
      <w:pPr>
        <w:ind w:left="1440"/>
        <w:jc w:val="both"/>
        <w:rPr>
          <w:i/>
          <w:sz w:val="24"/>
          <w:szCs w:val="24"/>
          <w:lang w:val="pt-BR"/>
        </w:rPr>
      </w:pPr>
      <w:r w:rsidRPr="0009664D">
        <w:rPr>
          <w:i/>
          <w:sz w:val="24"/>
          <w:szCs w:val="24"/>
          <w:lang w:val="pt-BR"/>
        </w:rPr>
        <w:t>11.1 Quanto às demais medidas, em especial aquelas referentes ao novo regime de tributação para produtos de cunho previdenciário, não há qualquer perda de receita no curto prazo, a qual poderá ocorrer apenas no médio e longo prazos. Contudo essa potencial perda é de difícil mensuração, pois depende das decisões a serem tomadas individualmente pelos participantes. Não obstante isto, se o alongamento do prazo de fato ocorrer, tais perdas serão mais do que compensadas pelos benefícios que esse processo irá gerar para economia nacional.</w:t>
      </w:r>
    </w:p>
    <w:p w14:paraId="369129FB" w14:textId="7A044C82" w:rsidR="004C757B" w:rsidRDefault="004C757B" w:rsidP="00DF305C">
      <w:pPr>
        <w:spacing w:line="360" w:lineRule="auto"/>
        <w:jc w:val="both"/>
        <w:rPr>
          <w:sz w:val="24"/>
          <w:szCs w:val="24"/>
          <w:lang w:val="pt-BR"/>
        </w:rPr>
      </w:pPr>
    </w:p>
    <w:p w14:paraId="5E61BC91" w14:textId="6AE051D0" w:rsidR="00BA033F" w:rsidRPr="0009664D" w:rsidRDefault="00F1141A">
      <w:pPr>
        <w:spacing w:line="360" w:lineRule="auto"/>
        <w:jc w:val="both"/>
        <w:rPr>
          <w:sz w:val="24"/>
          <w:szCs w:val="24"/>
          <w:lang w:val="pt-BR"/>
        </w:rPr>
      </w:pPr>
      <w:r>
        <w:rPr>
          <w:sz w:val="24"/>
          <w:szCs w:val="24"/>
          <w:lang w:val="pt-BR"/>
        </w:rPr>
        <w:t>A citada Lei de Responsabilidade Fiscal (LRF) é a</w:t>
      </w:r>
      <w:r w:rsidR="00FA1EBF" w:rsidRPr="0009664D">
        <w:rPr>
          <w:sz w:val="24"/>
          <w:szCs w:val="24"/>
          <w:lang w:val="pt-BR"/>
        </w:rPr>
        <w:t xml:space="preserve"> Lei Complementar nº 101, de 4 de maio de 2000,</w:t>
      </w:r>
      <w:r>
        <w:rPr>
          <w:sz w:val="24"/>
          <w:szCs w:val="24"/>
          <w:lang w:val="pt-BR"/>
        </w:rPr>
        <w:t xml:space="preserve"> que</w:t>
      </w:r>
      <w:r w:rsidR="00FA1EBF" w:rsidRPr="0009664D">
        <w:rPr>
          <w:sz w:val="24"/>
          <w:szCs w:val="24"/>
          <w:lang w:val="pt-BR"/>
        </w:rPr>
        <w:t xml:space="preserve"> determina:</w:t>
      </w:r>
    </w:p>
    <w:p w14:paraId="668BFFC2" w14:textId="77777777" w:rsidR="00BA033F" w:rsidRPr="0009664D" w:rsidRDefault="00BA033F">
      <w:pPr>
        <w:jc w:val="both"/>
        <w:rPr>
          <w:sz w:val="24"/>
          <w:szCs w:val="24"/>
          <w:lang w:val="pt-BR"/>
        </w:rPr>
      </w:pPr>
    </w:p>
    <w:p w14:paraId="23DFA3B3" w14:textId="77777777" w:rsidR="00BA033F" w:rsidRPr="0009664D" w:rsidRDefault="00FA1EBF">
      <w:pPr>
        <w:ind w:left="1440"/>
        <w:jc w:val="both"/>
        <w:rPr>
          <w:i/>
          <w:sz w:val="24"/>
          <w:szCs w:val="24"/>
          <w:lang w:val="pt-BR"/>
        </w:rPr>
      </w:pPr>
      <w:r w:rsidRPr="0009664D">
        <w:rPr>
          <w:i/>
          <w:sz w:val="24"/>
          <w:szCs w:val="24"/>
          <w:lang w:val="pt-BR"/>
        </w:rPr>
        <w:t>Art. 14 A concessão ou ampliação de benefício de natureza tributária da qual decorra renúncia de receita deverá estar acompanhada de estimativa do impacto orçamentário e financeiro no exercício em que deva iniciar sua vigência e nos dois seguintes, atender ao disposto na lei de diretrizes orçamentárias e a pelo menos uma das seguintes condições:</w:t>
      </w:r>
    </w:p>
    <w:p w14:paraId="5597C4EC" w14:textId="77777777" w:rsidR="00BA033F" w:rsidRPr="0009664D" w:rsidRDefault="00BA033F">
      <w:pPr>
        <w:ind w:left="1440"/>
        <w:jc w:val="both"/>
        <w:rPr>
          <w:i/>
          <w:sz w:val="24"/>
          <w:szCs w:val="24"/>
          <w:lang w:val="pt-BR"/>
        </w:rPr>
      </w:pPr>
    </w:p>
    <w:p w14:paraId="3A6A62BC" w14:textId="77777777" w:rsidR="00BA033F" w:rsidRPr="0009664D" w:rsidRDefault="00FA1EBF">
      <w:pPr>
        <w:ind w:left="1440"/>
        <w:jc w:val="both"/>
        <w:rPr>
          <w:i/>
          <w:sz w:val="24"/>
          <w:szCs w:val="24"/>
          <w:lang w:val="pt-BR"/>
        </w:rPr>
      </w:pPr>
      <w:r w:rsidRPr="0009664D">
        <w:rPr>
          <w:i/>
          <w:sz w:val="24"/>
          <w:szCs w:val="24"/>
          <w:lang w:val="pt-BR"/>
        </w:rPr>
        <w:t>i) demonstração pelo proponente de que a renúncia foi considerada na estimativa de receita da lei orçamentária, na forma do art. 12, e de que não afetará as metas de resultados fiscais previstas no anexo próprio da lei de diretrizes orçamentárias;</w:t>
      </w:r>
    </w:p>
    <w:p w14:paraId="1E5A8756" w14:textId="77777777" w:rsidR="00BA033F" w:rsidRPr="0009664D" w:rsidRDefault="00FA1EBF">
      <w:pPr>
        <w:ind w:left="1440"/>
        <w:jc w:val="both"/>
        <w:rPr>
          <w:i/>
          <w:sz w:val="24"/>
          <w:szCs w:val="24"/>
          <w:lang w:val="pt-BR"/>
        </w:rPr>
      </w:pPr>
      <w:r w:rsidRPr="0009664D">
        <w:rPr>
          <w:i/>
          <w:sz w:val="24"/>
          <w:szCs w:val="24"/>
          <w:lang w:val="pt-BR"/>
        </w:rPr>
        <w:t xml:space="preserve"> </w:t>
      </w:r>
    </w:p>
    <w:p w14:paraId="1206BB32" w14:textId="3781EA0A" w:rsidR="00BA033F" w:rsidRPr="0009664D" w:rsidRDefault="00FA1EBF">
      <w:pPr>
        <w:ind w:left="1440"/>
        <w:jc w:val="both"/>
        <w:rPr>
          <w:i/>
          <w:sz w:val="24"/>
          <w:szCs w:val="24"/>
          <w:lang w:val="pt-BR"/>
        </w:rPr>
      </w:pPr>
      <w:r w:rsidRPr="0009664D">
        <w:rPr>
          <w:i/>
          <w:sz w:val="24"/>
          <w:szCs w:val="24"/>
          <w:lang w:val="pt-BR"/>
        </w:rPr>
        <w:t>ii) estar acompanhada de medidas de compensação, no período mencionado no caput, por meio do aumento de receita, proveniente da elevação de alíquotas, ampliação da base de cálculo,</w:t>
      </w:r>
      <w:r w:rsidR="00090B54">
        <w:rPr>
          <w:i/>
          <w:sz w:val="24"/>
          <w:szCs w:val="24"/>
          <w:lang w:val="pt-BR"/>
        </w:rPr>
        <w:t xml:space="preserve"> </w:t>
      </w:r>
      <w:r w:rsidRPr="0009664D">
        <w:rPr>
          <w:i/>
          <w:sz w:val="24"/>
          <w:szCs w:val="24"/>
          <w:lang w:val="pt-BR"/>
        </w:rPr>
        <w:t>majoração ou criação de tributo ou contribuição.</w:t>
      </w:r>
    </w:p>
    <w:p w14:paraId="2748358C" w14:textId="77777777" w:rsidR="00BA033F" w:rsidRPr="0009664D" w:rsidRDefault="00BA033F">
      <w:pPr>
        <w:ind w:left="1440"/>
        <w:jc w:val="both"/>
        <w:rPr>
          <w:i/>
          <w:sz w:val="24"/>
          <w:szCs w:val="24"/>
          <w:lang w:val="pt-BR"/>
        </w:rPr>
      </w:pPr>
    </w:p>
    <w:p w14:paraId="183B012C" w14:textId="77777777" w:rsidR="00BA033F" w:rsidRPr="0009664D" w:rsidRDefault="00FA1EBF">
      <w:pPr>
        <w:ind w:left="1440"/>
        <w:jc w:val="both"/>
        <w:rPr>
          <w:i/>
          <w:sz w:val="24"/>
          <w:szCs w:val="24"/>
          <w:highlight w:val="white"/>
          <w:lang w:val="pt-BR"/>
        </w:rPr>
      </w:pPr>
      <w:r w:rsidRPr="0009664D">
        <w:rPr>
          <w:i/>
          <w:sz w:val="24"/>
          <w:szCs w:val="24"/>
          <w:highlight w:val="white"/>
          <w:lang w:val="pt-BR"/>
        </w:rPr>
        <w:t>§ 1</w:t>
      </w:r>
      <w:r w:rsidRPr="0009664D">
        <w:rPr>
          <w:i/>
          <w:sz w:val="24"/>
          <w:szCs w:val="24"/>
          <w:highlight w:val="white"/>
          <w:u w:val="single"/>
          <w:vertAlign w:val="superscript"/>
          <w:lang w:val="pt-BR"/>
        </w:rPr>
        <w:t>o</w:t>
      </w:r>
      <w:r w:rsidRPr="0009664D">
        <w:rPr>
          <w:i/>
          <w:sz w:val="24"/>
          <w:szCs w:val="24"/>
          <w:highlight w:val="white"/>
          <w:lang w:val="pt-BR"/>
        </w:rPr>
        <w:t xml:space="preserve"> A renúncia compreende anistia, remissão, subsídio, crédito presumido, concessão de isenção em caráter não geral, alteração de alíquota ou modificação de base de cálculo que implique redução discriminada de tributos ou contribuições, e outros benefícios que correspondam a tratamento diferenciado; (...)</w:t>
      </w:r>
    </w:p>
    <w:p w14:paraId="2AA8A923" w14:textId="77777777" w:rsidR="00BA033F" w:rsidRPr="0009664D" w:rsidRDefault="00BA033F">
      <w:pPr>
        <w:spacing w:line="360" w:lineRule="auto"/>
        <w:jc w:val="both"/>
        <w:rPr>
          <w:sz w:val="24"/>
          <w:szCs w:val="24"/>
          <w:lang w:val="pt-BR"/>
        </w:rPr>
      </w:pPr>
    </w:p>
    <w:p w14:paraId="6534E35A" w14:textId="055F99D9" w:rsidR="00BA033F" w:rsidRPr="0009664D" w:rsidRDefault="007E5823">
      <w:pPr>
        <w:spacing w:line="360" w:lineRule="auto"/>
        <w:jc w:val="both"/>
        <w:rPr>
          <w:sz w:val="24"/>
          <w:szCs w:val="24"/>
          <w:lang w:val="pt-BR"/>
        </w:rPr>
      </w:pPr>
      <w:r>
        <w:rPr>
          <w:sz w:val="24"/>
          <w:szCs w:val="24"/>
          <w:lang w:val="pt-BR"/>
        </w:rPr>
        <w:t>No que diz respeito à adoção do regime regressivo, u</w:t>
      </w:r>
      <w:r w:rsidR="00EE449B">
        <w:rPr>
          <w:sz w:val="24"/>
          <w:szCs w:val="24"/>
          <w:lang w:val="pt-BR"/>
        </w:rPr>
        <w:t xml:space="preserve">ma análise superficial poderia indicar que </w:t>
      </w:r>
      <w:r w:rsidR="00C22E0F">
        <w:rPr>
          <w:sz w:val="24"/>
          <w:szCs w:val="24"/>
          <w:lang w:val="pt-BR"/>
        </w:rPr>
        <w:t>a exposição de motivos</w:t>
      </w:r>
      <w:r w:rsidR="00953DA4">
        <w:rPr>
          <w:sz w:val="24"/>
          <w:szCs w:val="24"/>
          <w:lang w:val="pt-BR"/>
        </w:rPr>
        <w:t xml:space="preserve"> buscou atender ao expresso na LRF. No entanto, </w:t>
      </w:r>
      <w:r w:rsidR="001B0812">
        <w:rPr>
          <w:sz w:val="24"/>
          <w:szCs w:val="24"/>
          <w:lang w:val="pt-BR"/>
        </w:rPr>
        <w:t xml:space="preserve">não apresentou </w:t>
      </w:r>
      <w:r w:rsidR="00875D2D">
        <w:rPr>
          <w:sz w:val="24"/>
          <w:szCs w:val="24"/>
          <w:lang w:val="pt-BR"/>
        </w:rPr>
        <w:t>a estimativa de impacto no exercício de vigência</w:t>
      </w:r>
      <w:r w:rsidR="007E7A68">
        <w:rPr>
          <w:sz w:val="24"/>
          <w:szCs w:val="24"/>
          <w:lang w:val="pt-BR"/>
        </w:rPr>
        <w:t xml:space="preserve"> e nos dois subsequentes, nem demonstrou que a renúncia</w:t>
      </w:r>
      <w:r w:rsidR="007C5F41">
        <w:rPr>
          <w:sz w:val="24"/>
          <w:szCs w:val="24"/>
          <w:lang w:val="pt-BR"/>
        </w:rPr>
        <w:t xml:space="preserve"> foi considerada na estimativa de receitas</w:t>
      </w:r>
      <w:r w:rsidR="00FF4B2A">
        <w:rPr>
          <w:sz w:val="24"/>
          <w:szCs w:val="24"/>
          <w:lang w:val="pt-BR"/>
        </w:rPr>
        <w:t xml:space="preserve"> </w:t>
      </w:r>
      <w:r w:rsidR="007C5F41">
        <w:rPr>
          <w:sz w:val="24"/>
          <w:szCs w:val="24"/>
          <w:lang w:val="pt-BR"/>
        </w:rPr>
        <w:t>e das metas de resultados fiscais</w:t>
      </w:r>
      <w:r w:rsidR="00E868CF">
        <w:rPr>
          <w:sz w:val="24"/>
          <w:szCs w:val="24"/>
          <w:lang w:val="pt-BR"/>
        </w:rPr>
        <w:t>, tampouco apresentou medidas de compensação.</w:t>
      </w:r>
    </w:p>
    <w:p w14:paraId="62ED150B" w14:textId="3C4D4434" w:rsidR="005315CB" w:rsidRDefault="005315CB">
      <w:pPr>
        <w:spacing w:line="360" w:lineRule="auto"/>
        <w:jc w:val="both"/>
        <w:rPr>
          <w:sz w:val="24"/>
          <w:szCs w:val="24"/>
          <w:lang w:val="pt-BR"/>
        </w:rPr>
      </w:pPr>
    </w:p>
    <w:p w14:paraId="7B3E465E" w14:textId="052F06FB" w:rsidR="005315CB" w:rsidRDefault="0084600E">
      <w:pPr>
        <w:spacing w:line="360" w:lineRule="auto"/>
        <w:jc w:val="both"/>
        <w:rPr>
          <w:sz w:val="24"/>
          <w:szCs w:val="24"/>
          <w:lang w:val="pt-BR"/>
        </w:rPr>
      </w:pPr>
      <w:r>
        <w:rPr>
          <w:sz w:val="24"/>
          <w:szCs w:val="24"/>
          <w:lang w:val="pt-BR"/>
        </w:rPr>
        <w:t>O celeuma, entretanto, não é tão simples de se esclarecer</w:t>
      </w:r>
      <w:r w:rsidR="00652B4D">
        <w:rPr>
          <w:sz w:val="24"/>
          <w:szCs w:val="24"/>
          <w:lang w:val="pt-BR"/>
        </w:rPr>
        <w:t xml:space="preserve">. </w:t>
      </w:r>
      <w:r w:rsidR="00BA66B1">
        <w:rPr>
          <w:sz w:val="24"/>
          <w:szCs w:val="24"/>
          <w:lang w:val="pt-BR"/>
        </w:rPr>
        <w:t>Isso porque a Lei nº 10.934</w:t>
      </w:r>
      <w:r w:rsidR="00415A58">
        <w:rPr>
          <w:sz w:val="24"/>
          <w:szCs w:val="24"/>
          <w:lang w:val="pt-BR"/>
        </w:rPr>
        <w:t>, de 11 de agosto de 2004 – Lei de</w:t>
      </w:r>
      <w:r w:rsidR="00AA278A">
        <w:rPr>
          <w:sz w:val="24"/>
          <w:szCs w:val="24"/>
          <w:lang w:val="pt-BR"/>
        </w:rPr>
        <w:t xml:space="preserve"> Diretrizes Orçamentárias do ano de 2005</w:t>
      </w:r>
      <w:r w:rsidR="00E972A9">
        <w:rPr>
          <w:sz w:val="24"/>
          <w:szCs w:val="24"/>
          <w:lang w:val="pt-BR"/>
        </w:rPr>
        <w:t xml:space="preserve">, </w:t>
      </w:r>
      <w:r w:rsidR="0063256A">
        <w:rPr>
          <w:sz w:val="24"/>
          <w:szCs w:val="24"/>
          <w:lang w:val="pt-BR"/>
        </w:rPr>
        <w:t xml:space="preserve">vigente quando da </w:t>
      </w:r>
      <w:r w:rsidR="00CE0563">
        <w:rPr>
          <w:sz w:val="24"/>
          <w:szCs w:val="24"/>
          <w:lang w:val="pt-BR"/>
        </w:rPr>
        <w:t>conversão da MP 204/04 na Lei nº 11.053/04</w:t>
      </w:r>
      <w:r w:rsidR="00F01E17">
        <w:rPr>
          <w:sz w:val="24"/>
          <w:szCs w:val="24"/>
          <w:lang w:val="pt-BR"/>
        </w:rPr>
        <w:t xml:space="preserve">, </w:t>
      </w:r>
      <w:r w:rsidR="006F70AA">
        <w:rPr>
          <w:sz w:val="24"/>
          <w:szCs w:val="24"/>
          <w:lang w:val="pt-BR"/>
        </w:rPr>
        <w:t xml:space="preserve">reitera que </w:t>
      </w:r>
      <w:r w:rsidR="006F70AA" w:rsidRPr="006F70AA">
        <w:rPr>
          <w:sz w:val="24"/>
          <w:szCs w:val="24"/>
          <w:lang w:val="pt-BR"/>
        </w:rPr>
        <w:t>projeto de lei ou medida provisória que conceda ou amplie incentivo ou benefício de natureza tributária só será aprovado ou editado se atendidas as exigências do art. 14 da Lei Complementar n</w:t>
      </w:r>
      <w:r w:rsidR="00AF60D0">
        <w:rPr>
          <w:sz w:val="24"/>
          <w:szCs w:val="24"/>
          <w:lang w:val="pt-BR"/>
        </w:rPr>
        <w:t>º</w:t>
      </w:r>
      <w:r w:rsidR="006F70AA" w:rsidRPr="006F70AA">
        <w:rPr>
          <w:sz w:val="24"/>
          <w:szCs w:val="24"/>
          <w:lang w:val="pt-BR"/>
        </w:rPr>
        <w:t xml:space="preserve"> 101, de 2000.</w:t>
      </w:r>
    </w:p>
    <w:p w14:paraId="782B77C3" w14:textId="369E76F7" w:rsidR="00AF60D0" w:rsidRDefault="00AF60D0">
      <w:pPr>
        <w:spacing w:line="360" w:lineRule="auto"/>
        <w:jc w:val="both"/>
        <w:rPr>
          <w:sz w:val="24"/>
          <w:szCs w:val="24"/>
          <w:lang w:val="pt-BR"/>
        </w:rPr>
      </w:pPr>
    </w:p>
    <w:p w14:paraId="7846B6C5" w14:textId="2688EA59" w:rsidR="00AF60D0" w:rsidRDefault="00AF60D0">
      <w:pPr>
        <w:spacing w:line="360" w:lineRule="auto"/>
        <w:jc w:val="both"/>
        <w:rPr>
          <w:sz w:val="24"/>
          <w:szCs w:val="24"/>
          <w:lang w:val="pt-BR"/>
        </w:rPr>
      </w:pPr>
      <w:r>
        <w:rPr>
          <w:sz w:val="24"/>
          <w:szCs w:val="24"/>
          <w:lang w:val="pt-BR"/>
        </w:rPr>
        <w:t>No entanto</w:t>
      </w:r>
      <w:r w:rsidR="00C519BF">
        <w:rPr>
          <w:sz w:val="24"/>
          <w:szCs w:val="24"/>
          <w:lang w:val="pt-BR"/>
        </w:rPr>
        <w:t xml:space="preserve">, </w:t>
      </w:r>
      <w:r w:rsidR="00432939">
        <w:rPr>
          <w:sz w:val="24"/>
          <w:szCs w:val="24"/>
          <w:lang w:val="pt-BR"/>
        </w:rPr>
        <w:t>o</w:t>
      </w:r>
      <w:r w:rsidR="00D41B54">
        <w:rPr>
          <w:sz w:val="24"/>
          <w:szCs w:val="24"/>
          <w:lang w:val="pt-BR"/>
        </w:rPr>
        <w:t xml:space="preserve"> art. 95</w:t>
      </w:r>
      <w:r w:rsidR="00432939">
        <w:rPr>
          <w:sz w:val="24"/>
          <w:szCs w:val="24"/>
          <w:lang w:val="pt-BR"/>
        </w:rPr>
        <w:t xml:space="preserve"> dessa mesma LDO de 2005</w:t>
      </w:r>
      <w:r w:rsidR="00D41B54">
        <w:rPr>
          <w:sz w:val="24"/>
          <w:szCs w:val="24"/>
          <w:lang w:val="pt-BR"/>
        </w:rPr>
        <w:t xml:space="preserve"> define que </w:t>
      </w:r>
      <w:r w:rsidR="008C3C6D">
        <w:rPr>
          <w:sz w:val="24"/>
          <w:szCs w:val="24"/>
          <w:lang w:val="pt-BR"/>
        </w:rPr>
        <w:t>são</w:t>
      </w:r>
      <w:r w:rsidR="00D41B54">
        <w:rPr>
          <w:sz w:val="24"/>
          <w:szCs w:val="24"/>
          <w:lang w:val="pt-BR"/>
        </w:rPr>
        <w:t xml:space="preserve"> considerado</w:t>
      </w:r>
      <w:r w:rsidR="008C3C6D">
        <w:rPr>
          <w:sz w:val="24"/>
          <w:szCs w:val="24"/>
          <w:lang w:val="pt-BR"/>
        </w:rPr>
        <w:t>s</w:t>
      </w:r>
      <w:r w:rsidR="00D41B54">
        <w:rPr>
          <w:sz w:val="24"/>
          <w:szCs w:val="24"/>
          <w:lang w:val="pt-BR"/>
        </w:rPr>
        <w:t xml:space="preserve"> incentivos ou benefícios</w:t>
      </w:r>
      <w:r w:rsidR="002F431B">
        <w:rPr>
          <w:sz w:val="24"/>
          <w:szCs w:val="24"/>
          <w:lang w:val="pt-BR"/>
        </w:rPr>
        <w:t xml:space="preserve"> de natureza tributária</w:t>
      </w:r>
      <w:r w:rsidR="00432939">
        <w:rPr>
          <w:sz w:val="24"/>
          <w:szCs w:val="24"/>
          <w:lang w:val="pt-BR"/>
        </w:rPr>
        <w:t xml:space="preserve"> para fins de aplicação da</w:t>
      </w:r>
      <w:r w:rsidR="002D565A">
        <w:rPr>
          <w:sz w:val="24"/>
          <w:szCs w:val="24"/>
          <w:lang w:val="pt-BR"/>
        </w:rPr>
        <w:t xml:space="preserve"> LRF</w:t>
      </w:r>
      <w:r w:rsidR="006A0962">
        <w:rPr>
          <w:sz w:val="24"/>
          <w:szCs w:val="24"/>
          <w:lang w:val="pt-BR"/>
        </w:rPr>
        <w:t xml:space="preserve"> </w:t>
      </w:r>
      <w:r w:rsidR="006A0962" w:rsidRPr="006A0962">
        <w:rPr>
          <w:sz w:val="24"/>
          <w:szCs w:val="24"/>
          <w:lang w:val="pt-BR"/>
        </w:rPr>
        <w:t xml:space="preserve">os gastos governamentais indiretos decorrentes do sistema tributário vigente que visam atender objetivos econômicos e sociais, explicitados na norma que desonera o tributo, constituindo-se exceção ao sistema tributário de referência e que alcance, </w:t>
      </w:r>
      <w:r w:rsidR="006A0962" w:rsidRPr="006A0962">
        <w:rPr>
          <w:sz w:val="24"/>
          <w:szCs w:val="24"/>
          <w:lang w:val="pt-BR"/>
        </w:rPr>
        <w:lastRenderedPageBreak/>
        <w:t>exclusivamente, determinado grupo de contribuintes, produzindo a redução da arrecadação potencial e, consequentemente, aumentando a disponibilidade econômica do contribuinte.</w:t>
      </w:r>
    </w:p>
    <w:p w14:paraId="7DBC6C9A" w14:textId="3B2B7B46" w:rsidR="001E584D" w:rsidRDefault="001E584D">
      <w:pPr>
        <w:spacing w:line="360" w:lineRule="auto"/>
        <w:jc w:val="both"/>
        <w:rPr>
          <w:sz w:val="24"/>
          <w:szCs w:val="24"/>
          <w:lang w:val="pt-BR"/>
        </w:rPr>
      </w:pPr>
    </w:p>
    <w:p w14:paraId="0E24FA6F" w14:textId="54243FB7" w:rsidR="009044EB" w:rsidRDefault="009044EB">
      <w:pPr>
        <w:spacing w:line="360" w:lineRule="auto"/>
        <w:jc w:val="both"/>
        <w:rPr>
          <w:sz w:val="24"/>
          <w:szCs w:val="24"/>
          <w:lang w:val="pt-BR"/>
        </w:rPr>
      </w:pPr>
      <w:r>
        <w:rPr>
          <w:sz w:val="24"/>
          <w:szCs w:val="24"/>
          <w:lang w:val="pt-BR"/>
        </w:rPr>
        <w:t xml:space="preserve">Essa mesma definição </w:t>
      </w:r>
      <w:r w:rsidR="0009737A">
        <w:rPr>
          <w:sz w:val="24"/>
          <w:szCs w:val="24"/>
          <w:lang w:val="pt-BR"/>
        </w:rPr>
        <w:t>consta</w:t>
      </w:r>
      <w:r>
        <w:rPr>
          <w:sz w:val="24"/>
          <w:szCs w:val="24"/>
          <w:lang w:val="pt-BR"/>
        </w:rPr>
        <w:t xml:space="preserve"> até </w:t>
      </w:r>
      <w:r w:rsidR="0009737A">
        <w:rPr>
          <w:sz w:val="24"/>
          <w:szCs w:val="24"/>
          <w:lang w:val="pt-BR"/>
        </w:rPr>
        <w:t>n</w:t>
      </w:r>
      <w:r>
        <w:rPr>
          <w:sz w:val="24"/>
          <w:szCs w:val="24"/>
          <w:lang w:val="pt-BR"/>
        </w:rPr>
        <w:t>as LDO’s mais atuais</w:t>
      </w:r>
      <w:r w:rsidR="00FA1EBF">
        <w:rPr>
          <w:sz w:val="24"/>
          <w:szCs w:val="24"/>
          <w:lang w:val="pt-BR"/>
        </w:rPr>
        <w:t xml:space="preserve"> e traz um conceito que se assemelha ao de Gasto Tributário.</w:t>
      </w:r>
      <w:r w:rsidR="006E7ABB">
        <w:rPr>
          <w:sz w:val="24"/>
          <w:szCs w:val="24"/>
          <w:lang w:val="pt-BR"/>
        </w:rPr>
        <w:t xml:space="preserve"> </w:t>
      </w:r>
      <w:r w:rsidR="00827535">
        <w:rPr>
          <w:sz w:val="24"/>
          <w:szCs w:val="24"/>
          <w:lang w:val="pt-BR"/>
        </w:rPr>
        <w:t>Se</w:t>
      </w:r>
      <w:r w:rsidR="008B39E5">
        <w:rPr>
          <w:sz w:val="24"/>
          <w:szCs w:val="24"/>
          <w:lang w:val="pt-BR"/>
        </w:rPr>
        <w:t>gundo o Relatório Fiscal do Tesouro Nacional do ano de 2017, Gasto Tributário (GT) é definido como um gasto público indireto, substituto da despesa pública, realizado por meio da concessão de benefícios fiscais, que reduze</w:t>
      </w:r>
      <w:r w:rsidR="00DE190F">
        <w:rPr>
          <w:sz w:val="24"/>
          <w:szCs w:val="24"/>
          <w:lang w:val="pt-BR"/>
        </w:rPr>
        <w:t>m o potencial de arrecadação e buscam atingir determinado interesse público – compensatório ou incentivador -, de natureza social ou econômica.</w:t>
      </w:r>
    </w:p>
    <w:p w14:paraId="0DAD25BA" w14:textId="2B45AD82" w:rsidR="008A28FB" w:rsidRDefault="008A28FB">
      <w:pPr>
        <w:spacing w:line="360" w:lineRule="auto"/>
        <w:jc w:val="both"/>
        <w:rPr>
          <w:sz w:val="24"/>
          <w:szCs w:val="24"/>
          <w:lang w:val="pt-BR"/>
        </w:rPr>
      </w:pPr>
    </w:p>
    <w:p w14:paraId="2B1E1078" w14:textId="1A3D9213" w:rsidR="008A28FB" w:rsidRDefault="00F45CE5">
      <w:pPr>
        <w:spacing w:line="360" w:lineRule="auto"/>
        <w:jc w:val="both"/>
        <w:rPr>
          <w:sz w:val="24"/>
          <w:szCs w:val="24"/>
          <w:lang w:val="pt-BR"/>
        </w:rPr>
      </w:pPr>
      <w:r>
        <w:rPr>
          <w:sz w:val="24"/>
          <w:szCs w:val="24"/>
          <w:lang w:val="pt-BR"/>
        </w:rPr>
        <w:t>A Receita Federal do Brasil</w:t>
      </w:r>
      <w:r w:rsidR="00A23A8B">
        <w:rPr>
          <w:sz w:val="24"/>
          <w:szCs w:val="24"/>
          <w:lang w:val="pt-BR"/>
        </w:rPr>
        <w:t xml:space="preserve"> (RFB)</w:t>
      </w:r>
      <w:r w:rsidR="005D40A9">
        <w:rPr>
          <w:sz w:val="24"/>
          <w:szCs w:val="24"/>
          <w:lang w:val="pt-BR"/>
        </w:rPr>
        <w:t>, em documento intitulado “Gasto Tributário – Conceito e Critérios de Classificação</w:t>
      </w:r>
      <w:r w:rsidR="00DA494A">
        <w:rPr>
          <w:sz w:val="24"/>
          <w:szCs w:val="24"/>
          <w:lang w:val="pt-BR"/>
        </w:rPr>
        <w:t>”, publicado no mês de maio de 2019</w:t>
      </w:r>
      <w:r w:rsidR="00E72A50">
        <w:rPr>
          <w:sz w:val="24"/>
          <w:szCs w:val="24"/>
          <w:lang w:val="pt-BR"/>
        </w:rPr>
        <w:t xml:space="preserve">, </w:t>
      </w:r>
      <w:r w:rsidR="002F0D27">
        <w:rPr>
          <w:sz w:val="24"/>
          <w:szCs w:val="24"/>
          <w:lang w:val="pt-BR"/>
        </w:rPr>
        <w:t>trata do significado do termo</w:t>
      </w:r>
      <w:r w:rsidR="00280D70">
        <w:rPr>
          <w:sz w:val="24"/>
          <w:szCs w:val="24"/>
          <w:lang w:val="pt-BR"/>
        </w:rPr>
        <w:t>, tentando estabelecer algumas diretrizes</w:t>
      </w:r>
      <w:r w:rsidR="007F5D46">
        <w:rPr>
          <w:sz w:val="24"/>
          <w:szCs w:val="24"/>
          <w:lang w:val="pt-BR"/>
        </w:rPr>
        <w:t xml:space="preserve"> para o correto enquadramento de desonerações</w:t>
      </w:r>
      <w:r w:rsidR="00A73A02">
        <w:rPr>
          <w:sz w:val="24"/>
          <w:szCs w:val="24"/>
          <w:lang w:val="pt-BR"/>
        </w:rPr>
        <w:t xml:space="preserve"> fiscais ao conceito de Gasto Tributário.</w:t>
      </w:r>
      <w:r w:rsidR="00D80772">
        <w:rPr>
          <w:sz w:val="24"/>
          <w:szCs w:val="24"/>
          <w:lang w:val="pt-BR"/>
        </w:rPr>
        <w:t xml:space="preserve"> </w:t>
      </w:r>
      <w:r w:rsidR="00090B29">
        <w:rPr>
          <w:sz w:val="24"/>
          <w:szCs w:val="24"/>
          <w:lang w:val="pt-BR"/>
        </w:rPr>
        <w:t>A definição se aproxima bastante d</w:t>
      </w:r>
      <w:r w:rsidR="00525C91">
        <w:rPr>
          <w:sz w:val="24"/>
          <w:szCs w:val="24"/>
          <w:lang w:val="pt-BR"/>
        </w:rPr>
        <w:t>a trazida pela LDO de 2005</w:t>
      </w:r>
      <w:r w:rsidR="00E06A2B">
        <w:rPr>
          <w:sz w:val="24"/>
          <w:szCs w:val="24"/>
          <w:lang w:val="pt-BR"/>
        </w:rPr>
        <w:t>: “Gastos tributários são gastos indiretos do governo realizados por intermédio do sistema tributário, visando a</w:t>
      </w:r>
      <w:r w:rsidR="00DE06B3">
        <w:rPr>
          <w:sz w:val="24"/>
          <w:szCs w:val="24"/>
          <w:lang w:val="pt-BR"/>
        </w:rPr>
        <w:t xml:space="preserve"> atender objetivos econômicos e sociais e constituem-se em uma exceção ao sistema tributário de referência, reduzindo a arrecadação potencial e, consequentemente, aumentando a disponibilidade</w:t>
      </w:r>
      <w:r w:rsidR="006A681A">
        <w:rPr>
          <w:sz w:val="24"/>
          <w:szCs w:val="24"/>
          <w:lang w:val="pt-BR"/>
        </w:rPr>
        <w:t xml:space="preserve"> econômica do contribuinte”.</w:t>
      </w:r>
    </w:p>
    <w:p w14:paraId="33225D0B" w14:textId="48583C8C" w:rsidR="006A681A" w:rsidRDefault="006A681A">
      <w:pPr>
        <w:spacing w:line="360" w:lineRule="auto"/>
        <w:jc w:val="both"/>
        <w:rPr>
          <w:sz w:val="24"/>
          <w:szCs w:val="24"/>
          <w:lang w:val="pt-BR"/>
        </w:rPr>
      </w:pPr>
    </w:p>
    <w:p w14:paraId="7C17A09F" w14:textId="68364149" w:rsidR="006A681A" w:rsidRDefault="00CB00CF">
      <w:pPr>
        <w:spacing w:line="360" w:lineRule="auto"/>
        <w:jc w:val="both"/>
        <w:rPr>
          <w:sz w:val="24"/>
          <w:szCs w:val="24"/>
          <w:lang w:val="pt-BR"/>
        </w:rPr>
      </w:pPr>
      <w:r w:rsidRPr="00B51FE8">
        <w:rPr>
          <w:sz w:val="24"/>
          <w:szCs w:val="24"/>
          <w:lang w:val="pt-BR"/>
        </w:rPr>
        <w:t>A chave para a caracterização</w:t>
      </w:r>
      <w:r w:rsidR="003B2228" w:rsidRPr="00B51FE8">
        <w:rPr>
          <w:sz w:val="24"/>
          <w:szCs w:val="24"/>
          <w:lang w:val="pt-BR"/>
        </w:rPr>
        <w:t xml:space="preserve"> de determinada desoneração fiscal</w:t>
      </w:r>
      <w:r w:rsidRPr="00B51FE8">
        <w:rPr>
          <w:sz w:val="24"/>
          <w:szCs w:val="24"/>
          <w:lang w:val="pt-BR"/>
        </w:rPr>
        <w:t xml:space="preserve"> </w:t>
      </w:r>
      <w:r w:rsidR="0055674F" w:rsidRPr="00B51FE8">
        <w:rPr>
          <w:sz w:val="24"/>
          <w:szCs w:val="24"/>
          <w:lang w:val="pt-BR"/>
        </w:rPr>
        <w:t>como gasto tributário</w:t>
      </w:r>
      <w:r w:rsidR="00755083" w:rsidRPr="00B51FE8">
        <w:rPr>
          <w:sz w:val="24"/>
          <w:szCs w:val="24"/>
          <w:lang w:val="pt-BR"/>
        </w:rPr>
        <w:t xml:space="preserve"> é o conceito de sistema tributário de referência</w:t>
      </w:r>
      <w:r w:rsidR="00BC6DE0" w:rsidRPr="00B51FE8">
        <w:rPr>
          <w:sz w:val="24"/>
          <w:szCs w:val="24"/>
          <w:lang w:val="pt-BR"/>
        </w:rPr>
        <w:t xml:space="preserve"> (STR)</w:t>
      </w:r>
      <w:r w:rsidR="00755083" w:rsidRPr="00B51FE8">
        <w:rPr>
          <w:sz w:val="24"/>
          <w:szCs w:val="24"/>
          <w:lang w:val="pt-BR"/>
        </w:rPr>
        <w:t>.</w:t>
      </w:r>
      <w:r w:rsidR="00AD070A">
        <w:rPr>
          <w:sz w:val="24"/>
          <w:szCs w:val="24"/>
          <w:lang w:val="pt-BR"/>
        </w:rPr>
        <w:t xml:space="preserve"> Segundo a RFB (</w:t>
      </w:r>
      <w:r w:rsidR="00DB7B3B">
        <w:rPr>
          <w:sz w:val="24"/>
          <w:szCs w:val="24"/>
          <w:lang w:val="pt-BR"/>
        </w:rPr>
        <w:t>2019, p. 8)</w:t>
      </w:r>
      <w:r w:rsidR="003117F1">
        <w:rPr>
          <w:sz w:val="24"/>
          <w:szCs w:val="24"/>
          <w:lang w:val="pt-BR"/>
        </w:rPr>
        <w:t>, cada país possui um modelo específico de sistema tributário de referência e que o Brasil adotou</w:t>
      </w:r>
      <w:r w:rsidR="00E51A4D">
        <w:rPr>
          <w:sz w:val="24"/>
          <w:szCs w:val="24"/>
          <w:lang w:val="pt-BR"/>
        </w:rPr>
        <w:t xml:space="preserve"> o enfoque legal, com um sistema tributário de referência baseado na legislação tributária vigente</w:t>
      </w:r>
      <w:r w:rsidR="00410B90">
        <w:rPr>
          <w:sz w:val="24"/>
          <w:szCs w:val="24"/>
          <w:lang w:val="pt-BR"/>
        </w:rPr>
        <w:t>, em normas contábeis, em princípios econômicos, em princípios tributários e na doutrina especializada.</w:t>
      </w:r>
    </w:p>
    <w:p w14:paraId="080C5FF9" w14:textId="5DCA843C" w:rsidR="009E21B3" w:rsidRDefault="009E21B3">
      <w:pPr>
        <w:spacing w:line="360" w:lineRule="auto"/>
        <w:jc w:val="both"/>
        <w:rPr>
          <w:sz w:val="24"/>
          <w:szCs w:val="24"/>
          <w:lang w:val="pt-BR"/>
        </w:rPr>
      </w:pPr>
    </w:p>
    <w:p w14:paraId="3D3FD527" w14:textId="070485F7" w:rsidR="009E21B3" w:rsidRDefault="000775E5">
      <w:pPr>
        <w:spacing w:line="360" w:lineRule="auto"/>
        <w:jc w:val="both"/>
        <w:rPr>
          <w:sz w:val="24"/>
          <w:szCs w:val="24"/>
          <w:lang w:val="pt-BR"/>
        </w:rPr>
      </w:pPr>
      <w:r>
        <w:rPr>
          <w:sz w:val="24"/>
          <w:szCs w:val="24"/>
          <w:lang w:val="pt-BR"/>
        </w:rPr>
        <w:t>Ainda segundo</w:t>
      </w:r>
      <w:r w:rsidR="00EA5732">
        <w:rPr>
          <w:sz w:val="24"/>
          <w:szCs w:val="24"/>
          <w:lang w:val="pt-BR"/>
        </w:rPr>
        <w:t xml:space="preserve"> o referido documento, o</w:t>
      </w:r>
      <w:r w:rsidR="00EA5732" w:rsidRPr="00EA5732">
        <w:rPr>
          <w:sz w:val="24"/>
          <w:szCs w:val="24"/>
          <w:lang w:val="pt-BR"/>
        </w:rPr>
        <w:t xml:space="preserve"> sistema tributário brasileiro, no que toca a tributação da renda, está estruturado como um sistema misto. Para determinados tipos de renda apresenta uma tributação do tipo global, que agrega diferentes tipos de renda </w:t>
      </w:r>
      <w:r w:rsidR="00EA5732" w:rsidRPr="00EA5732">
        <w:rPr>
          <w:sz w:val="24"/>
          <w:szCs w:val="24"/>
          <w:lang w:val="pt-BR"/>
        </w:rPr>
        <w:lastRenderedPageBreak/>
        <w:t>sob uma mesma tributação pessoal e progressiva, e para outros, estipula um tratamento específico e separado, do tipo tributação cedular. Mais ainda, em determinados casos exibe características da tributação do tipo dual sobre a renda, diferenciando a imposição sobre as rendas do trabalho e do capital.</w:t>
      </w:r>
    </w:p>
    <w:p w14:paraId="75D506F5" w14:textId="0878CB96" w:rsidR="00D74049" w:rsidRDefault="00D74049">
      <w:pPr>
        <w:spacing w:line="360" w:lineRule="auto"/>
        <w:jc w:val="both"/>
        <w:rPr>
          <w:sz w:val="24"/>
          <w:szCs w:val="24"/>
          <w:lang w:val="pt-BR"/>
        </w:rPr>
      </w:pPr>
    </w:p>
    <w:p w14:paraId="1D26E03C" w14:textId="4F489AA2" w:rsidR="00D74049" w:rsidRDefault="00D74049">
      <w:pPr>
        <w:spacing w:line="360" w:lineRule="auto"/>
        <w:jc w:val="both"/>
        <w:rPr>
          <w:sz w:val="24"/>
          <w:szCs w:val="24"/>
          <w:lang w:val="pt-BR"/>
        </w:rPr>
      </w:pPr>
      <w:r>
        <w:rPr>
          <w:sz w:val="24"/>
          <w:szCs w:val="24"/>
          <w:lang w:val="pt-BR"/>
        </w:rPr>
        <w:t xml:space="preserve">Nesse sentido, </w:t>
      </w:r>
      <w:r w:rsidR="00410447">
        <w:rPr>
          <w:sz w:val="24"/>
          <w:szCs w:val="24"/>
          <w:lang w:val="pt-BR"/>
        </w:rPr>
        <w:t>no que se refere</w:t>
      </w:r>
      <w:r w:rsidR="008B100C">
        <w:rPr>
          <w:sz w:val="24"/>
          <w:szCs w:val="24"/>
          <w:lang w:val="pt-BR"/>
        </w:rPr>
        <w:t xml:space="preserve"> à maioria do</w:t>
      </w:r>
      <w:r w:rsidR="006360FB">
        <w:rPr>
          <w:sz w:val="24"/>
          <w:szCs w:val="24"/>
          <w:lang w:val="pt-BR"/>
        </w:rPr>
        <w:t>s</w:t>
      </w:r>
      <w:r w:rsidR="008B100C">
        <w:rPr>
          <w:sz w:val="24"/>
          <w:szCs w:val="24"/>
          <w:lang w:val="pt-BR"/>
        </w:rPr>
        <w:t xml:space="preserve"> tipo</w:t>
      </w:r>
      <w:r w:rsidR="006360FB">
        <w:rPr>
          <w:sz w:val="24"/>
          <w:szCs w:val="24"/>
          <w:lang w:val="pt-BR"/>
        </w:rPr>
        <w:t>s</w:t>
      </w:r>
      <w:r w:rsidR="008B100C">
        <w:rPr>
          <w:sz w:val="24"/>
          <w:szCs w:val="24"/>
          <w:lang w:val="pt-BR"/>
        </w:rPr>
        <w:t xml:space="preserve"> de renda obtida</w:t>
      </w:r>
      <w:r w:rsidR="00744D7B">
        <w:rPr>
          <w:sz w:val="24"/>
          <w:szCs w:val="24"/>
          <w:lang w:val="pt-BR"/>
        </w:rPr>
        <w:t xml:space="preserve"> por pessoas físicas no país</w:t>
      </w:r>
      <w:r w:rsidR="006360FB">
        <w:rPr>
          <w:sz w:val="24"/>
          <w:szCs w:val="24"/>
          <w:lang w:val="pt-BR"/>
        </w:rPr>
        <w:t>, a regra é a progressividade</w:t>
      </w:r>
      <w:r w:rsidR="00E02E76">
        <w:rPr>
          <w:sz w:val="24"/>
          <w:szCs w:val="24"/>
          <w:lang w:val="pt-BR"/>
        </w:rPr>
        <w:t xml:space="preserve"> do imposto de renda</w:t>
      </w:r>
      <w:r w:rsidR="00612E11">
        <w:rPr>
          <w:sz w:val="24"/>
          <w:szCs w:val="24"/>
          <w:lang w:val="pt-BR"/>
        </w:rPr>
        <w:t xml:space="preserve">, isto é, devem ser usadas alíquotas crescentes para cada </w:t>
      </w:r>
      <w:r w:rsidR="00595989">
        <w:rPr>
          <w:sz w:val="24"/>
          <w:szCs w:val="24"/>
          <w:lang w:val="pt-BR"/>
        </w:rPr>
        <w:t>faixa de rendimento obtido pela pessoa</w:t>
      </w:r>
      <w:r w:rsidR="00C82D45">
        <w:rPr>
          <w:sz w:val="24"/>
          <w:szCs w:val="24"/>
          <w:lang w:val="pt-BR"/>
        </w:rPr>
        <w:t>, uma vez que</w:t>
      </w:r>
      <w:r w:rsidR="00EF465C">
        <w:rPr>
          <w:sz w:val="24"/>
          <w:szCs w:val="24"/>
          <w:lang w:val="pt-BR"/>
        </w:rPr>
        <w:t xml:space="preserve"> a Constituição Federal de 1988 determinou que o IR deve ser graduado conforme a capacidade econômica dos contribuintes.</w:t>
      </w:r>
    </w:p>
    <w:p w14:paraId="6DEB1EA4" w14:textId="70036BFE" w:rsidR="008E4D31" w:rsidRDefault="008E4D31">
      <w:pPr>
        <w:spacing w:line="360" w:lineRule="auto"/>
        <w:jc w:val="both"/>
        <w:rPr>
          <w:sz w:val="24"/>
          <w:szCs w:val="24"/>
          <w:lang w:val="pt-BR"/>
        </w:rPr>
      </w:pPr>
    </w:p>
    <w:p w14:paraId="1858C094" w14:textId="6D932FC5" w:rsidR="0060106D" w:rsidRDefault="00EE1BD8">
      <w:pPr>
        <w:spacing w:line="360" w:lineRule="auto"/>
        <w:jc w:val="both"/>
        <w:rPr>
          <w:sz w:val="24"/>
          <w:szCs w:val="24"/>
          <w:lang w:val="pt-BR"/>
        </w:rPr>
      </w:pPr>
      <w:r>
        <w:rPr>
          <w:sz w:val="24"/>
          <w:szCs w:val="24"/>
          <w:lang w:val="pt-BR"/>
        </w:rPr>
        <w:t>Para analisar</w:t>
      </w:r>
      <w:r w:rsidR="00852242">
        <w:rPr>
          <w:sz w:val="24"/>
          <w:szCs w:val="24"/>
          <w:lang w:val="pt-BR"/>
        </w:rPr>
        <w:t xml:space="preserve"> se</w:t>
      </w:r>
      <w:r>
        <w:rPr>
          <w:sz w:val="24"/>
          <w:szCs w:val="24"/>
          <w:lang w:val="pt-BR"/>
        </w:rPr>
        <w:t xml:space="preserve"> o que chamamos de benefícios tributários</w:t>
      </w:r>
      <w:r w:rsidR="001541B9">
        <w:rPr>
          <w:sz w:val="24"/>
          <w:szCs w:val="24"/>
          <w:lang w:val="pt-BR"/>
        </w:rPr>
        <w:t xml:space="preserve"> dos planos PGBL</w:t>
      </w:r>
      <w:r w:rsidR="00852242">
        <w:rPr>
          <w:sz w:val="24"/>
          <w:szCs w:val="24"/>
          <w:lang w:val="pt-BR"/>
        </w:rPr>
        <w:t xml:space="preserve"> até o momento se enquadram na definição de gastos tributários, de modo a estarem abrangidos</w:t>
      </w:r>
      <w:r w:rsidR="007A1B98">
        <w:rPr>
          <w:sz w:val="24"/>
          <w:szCs w:val="24"/>
          <w:lang w:val="pt-BR"/>
        </w:rPr>
        <w:t xml:space="preserve"> pelas disposições da LRF</w:t>
      </w:r>
      <w:r w:rsidR="00A67491">
        <w:rPr>
          <w:sz w:val="24"/>
          <w:szCs w:val="24"/>
          <w:lang w:val="pt-BR"/>
        </w:rPr>
        <w:t xml:space="preserve"> e</w:t>
      </w:r>
      <w:r w:rsidR="007A1B98">
        <w:rPr>
          <w:sz w:val="24"/>
          <w:szCs w:val="24"/>
          <w:lang w:val="pt-BR"/>
        </w:rPr>
        <w:t xml:space="preserve"> devendo</w:t>
      </w:r>
      <w:r w:rsidR="0086551A">
        <w:rPr>
          <w:sz w:val="24"/>
          <w:szCs w:val="24"/>
          <w:lang w:val="pt-BR"/>
        </w:rPr>
        <w:t xml:space="preserve"> </w:t>
      </w:r>
      <w:r w:rsidR="00784F16">
        <w:rPr>
          <w:sz w:val="24"/>
          <w:szCs w:val="24"/>
          <w:lang w:val="pt-BR"/>
        </w:rPr>
        <w:t>obedecer às</w:t>
      </w:r>
      <w:r w:rsidR="0086551A">
        <w:rPr>
          <w:sz w:val="24"/>
          <w:szCs w:val="24"/>
          <w:lang w:val="pt-BR"/>
        </w:rPr>
        <w:t xml:space="preserve"> regras por ela estatuídas, principalmente em relação</w:t>
      </w:r>
      <w:r w:rsidR="004B37B2">
        <w:rPr>
          <w:sz w:val="24"/>
          <w:szCs w:val="24"/>
          <w:lang w:val="pt-BR"/>
        </w:rPr>
        <w:t xml:space="preserve"> à estimativa </w:t>
      </w:r>
      <w:r w:rsidR="00187A74">
        <w:rPr>
          <w:sz w:val="24"/>
          <w:szCs w:val="24"/>
          <w:lang w:val="pt-BR"/>
        </w:rPr>
        <w:t>de renúncia de receita</w:t>
      </w:r>
      <w:r w:rsidR="00467F6C">
        <w:rPr>
          <w:sz w:val="24"/>
          <w:szCs w:val="24"/>
          <w:lang w:val="pt-BR"/>
        </w:rPr>
        <w:t xml:space="preserve">, é imperativo que se </w:t>
      </w:r>
      <w:r w:rsidR="00947116">
        <w:rPr>
          <w:sz w:val="24"/>
          <w:szCs w:val="24"/>
          <w:lang w:val="pt-BR"/>
        </w:rPr>
        <w:t>verifique se tais benefícios se desviam do chamado sistema tributário de referência</w:t>
      </w:r>
      <w:r w:rsidR="00445EBE">
        <w:rPr>
          <w:sz w:val="24"/>
          <w:szCs w:val="24"/>
          <w:lang w:val="pt-BR"/>
        </w:rPr>
        <w:t xml:space="preserve">. </w:t>
      </w:r>
    </w:p>
    <w:p w14:paraId="09262739" w14:textId="77777777" w:rsidR="0060106D" w:rsidRDefault="0060106D">
      <w:pPr>
        <w:spacing w:line="360" w:lineRule="auto"/>
        <w:jc w:val="both"/>
        <w:rPr>
          <w:sz w:val="24"/>
          <w:szCs w:val="24"/>
          <w:lang w:val="pt-BR"/>
        </w:rPr>
      </w:pPr>
    </w:p>
    <w:p w14:paraId="26F35D66" w14:textId="77777777" w:rsidR="0060106D" w:rsidRDefault="0060106D" w:rsidP="0060106D">
      <w:pPr>
        <w:spacing w:line="360" w:lineRule="auto"/>
        <w:jc w:val="both"/>
        <w:rPr>
          <w:sz w:val="24"/>
          <w:szCs w:val="24"/>
          <w:lang w:val="pt-BR"/>
        </w:rPr>
      </w:pPr>
      <w:r>
        <w:rPr>
          <w:sz w:val="24"/>
          <w:szCs w:val="24"/>
          <w:lang w:val="pt-BR"/>
        </w:rPr>
        <w:t xml:space="preserve">A Nota Técnica nº 17 da Instituição Fiscal Independente (IFI) pontua que a </w:t>
      </w:r>
      <w:r w:rsidRPr="0085667E">
        <w:rPr>
          <w:sz w:val="24"/>
          <w:szCs w:val="24"/>
          <w:lang w:val="pt-BR"/>
        </w:rPr>
        <w:t>verificação do enquadramento como gasto tributário de cada desoneração tributária presente na legislação de cada imposto é muito complexa, pois requer analisar, um a um, os inúmeros dispositivos para saber se conformam algum elemento essencial do tributo ou não. Alguns deles podem ser facilmente enquadrados, mas outros suscitam controvérsia.</w:t>
      </w:r>
      <w:r>
        <w:rPr>
          <w:sz w:val="24"/>
          <w:szCs w:val="24"/>
          <w:lang w:val="pt-BR"/>
        </w:rPr>
        <w:t xml:space="preserve"> (Pellegrini, 2018, p. 2)</w:t>
      </w:r>
    </w:p>
    <w:p w14:paraId="17BB6B5C" w14:textId="77777777" w:rsidR="0060106D" w:rsidRDefault="0060106D">
      <w:pPr>
        <w:spacing w:line="360" w:lineRule="auto"/>
        <w:jc w:val="both"/>
        <w:rPr>
          <w:sz w:val="24"/>
          <w:szCs w:val="24"/>
          <w:lang w:val="pt-BR"/>
        </w:rPr>
      </w:pPr>
    </w:p>
    <w:p w14:paraId="4E52D733" w14:textId="1FE0ABA9" w:rsidR="008E4D31" w:rsidRDefault="00445EBE">
      <w:pPr>
        <w:spacing w:line="360" w:lineRule="auto"/>
        <w:jc w:val="both"/>
        <w:rPr>
          <w:sz w:val="24"/>
          <w:szCs w:val="24"/>
          <w:lang w:val="pt-BR"/>
        </w:rPr>
      </w:pPr>
      <w:r>
        <w:rPr>
          <w:sz w:val="24"/>
          <w:szCs w:val="24"/>
          <w:lang w:val="pt-BR"/>
        </w:rPr>
        <w:t xml:space="preserve">Desse modo, no tocante </w:t>
      </w:r>
      <w:r w:rsidR="00E93C25">
        <w:rPr>
          <w:sz w:val="24"/>
          <w:szCs w:val="24"/>
          <w:lang w:val="pt-BR"/>
        </w:rPr>
        <w:t>ao impacto no IRPF dos participantes, cumpre observar:</w:t>
      </w:r>
      <w:r w:rsidR="001517C7">
        <w:rPr>
          <w:sz w:val="24"/>
          <w:szCs w:val="24"/>
          <w:lang w:val="pt-BR"/>
        </w:rPr>
        <w:t xml:space="preserve"> i)</w:t>
      </w:r>
      <w:r w:rsidR="00E93C25">
        <w:rPr>
          <w:sz w:val="24"/>
          <w:szCs w:val="24"/>
          <w:lang w:val="pt-BR"/>
        </w:rPr>
        <w:t xml:space="preserve"> o diferimento</w:t>
      </w:r>
      <w:r w:rsidR="001517C7">
        <w:rPr>
          <w:sz w:val="24"/>
          <w:szCs w:val="24"/>
          <w:lang w:val="pt-BR"/>
        </w:rPr>
        <w:t xml:space="preserve"> da tributação atende ao STR?</w:t>
      </w:r>
      <w:r w:rsidR="00BC6DE0">
        <w:rPr>
          <w:sz w:val="24"/>
          <w:szCs w:val="24"/>
          <w:lang w:val="pt-BR"/>
        </w:rPr>
        <w:t xml:space="preserve"> e</w:t>
      </w:r>
      <w:r w:rsidR="001517C7">
        <w:rPr>
          <w:sz w:val="24"/>
          <w:szCs w:val="24"/>
          <w:lang w:val="pt-BR"/>
        </w:rPr>
        <w:t xml:space="preserve"> </w:t>
      </w:r>
      <w:r w:rsidR="00BC6DE0">
        <w:rPr>
          <w:sz w:val="24"/>
          <w:szCs w:val="24"/>
          <w:lang w:val="pt-BR"/>
        </w:rPr>
        <w:t>ii) a adoção da tabela regressiva</w:t>
      </w:r>
      <w:r w:rsidR="001B03FF">
        <w:rPr>
          <w:sz w:val="24"/>
          <w:szCs w:val="24"/>
          <w:lang w:val="pt-BR"/>
        </w:rPr>
        <w:t xml:space="preserve"> constitui um desvio do STR?</w:t>
      </w:r>
    </w:p>
    <w:p w14:paraId="7BA23DC3" w14:textId="1A285FDF" w:rsidR="001B03FF" w:rsidRDefault="001B03FF">
      <w:pPr>
        <w:spacing w:line="360" w:lineRule="auto"/>
        <w:jc w:val="both"/>
        <w:rPr>
          <w:sz w:val="24"/>
          <w:szCs w:val="24"/>
          <w:lang w:val="pt-BR"/>
        </w:rPr>
      </w:pPr>
    </w:p>
    <w:p w14:paraId="19F2B592" w14:textId="557C3143" w:rsidR="001B03FF" w:rsidRDefault="001B03FF">
      <w:pPr>
        <w:spacing w:line="360" w:lineRule="auto"/>
        <w:jc w:val="both"/>
        <w:rPr>
          <w:sz w:val="24"/>
          <w:szCs w:val="24"/>
          <w:lang w:val="pt-BR"/>
        </w:rPr>
      </w:pPr>
      <w:r>
        <w:rPr>
          <w:sz w:val="24"/>
          <w:szCs w:val="24"/>
          <w:lang w:val="pt-BR"/>
        </w:rPr>
        <w:t xml:space="preserve">Em relação ao primeiro ponto, </w:t>
      </w:r>
      <w:r w:rsidR="00695AB5">
        <w:rPr>
          <w:sz w:val="24"/>
          <w:szCs w:val="24"/>
          <w:lang w:val="pt-BR"/>
        </w:rPr>
        <w:t xml:space="preserve">o diferimento da tributação, </w:t>
      </w:r>
      <w:r w:rsidR="001A293A">
        <w:rPr>
          <w:sz w:val="24"/>
          <w:szCs w:val="24"/>
          <w:lang w:val="pt-BR"/>
        </w:rPr>
        <w:t xml:space="preserve">não existem dúvidas que tal benefício atende ao sistema tributário de referência, uma vez que </w:t>
      </w:r>
      <w:r w:rsidR="00C87B0F">
        <w:rPr>
          <w:sz w:val="24"/>
          <w:szCs w:val="24"/>
          <w:lang w:val="pt-BR"/>
        </w:rPr>
        <w:t>a RFB (2019, p.14) explicita o caso:</w:t>
      </w:r>
    </w:p>
    <w:p w14:paraId="187AC137" w14:textId="61591B16" w:rsidR="00C87B0F" w:rsidRDefault="00C87B0F">
      <w:pPr>
        <w:spacing w:line="360" w:lineRule="auto"/>
        <w:jc w:val="both"/>
        <w:rPr>
          <w:sz w:val="24"/>
          <w:szCs w:val="24"/>
          <w:lang w:val="pt-BR"/>
        </w:rPr>
      </w:pPr>
    </w:p>
    <w:p w14:paraId="327115F3" w14:textId="3763E7E4" w:rsidR="00016CC7" w:rsidRPr="00016CC7" w:rsidRDefault="00016CC7" w:rsidP="00DA3CA4">
      <w:pPr>
        <w:ind w:left="1440"/>
        <w:jc w:val="both"/>
        <w:rPr>
          <w:i/>
          <w:iCs/>
          <w:sz w:val="24"/>
          <w:szCs w:val="24"/>
          <w:lang w:val="pt-BR"/>
        </w:rPr>
      </w:pPr>
      <w:r w:rsidRPr="00016CC7">
        <w:rPr>
          <w:i/>
          <w:iCs/>
          <w:sz w:val="24"/>
          <w:szCs w:val="24"/>
          <w:lang w:val="pt-BR"/>
        </w:rPr>
        <w:t>Durante o período de atividade laboral do contribuinte, a legislação permite que as contribuições para a previdência, que custeiam esses benefícios futuros, possam ser deduzidas da base de cálculo do imposto de renda, reduzindo o imposto a ser pago nesse primeiro momento e postergando a tributação dessa parcela da renda para o futuro, quando do recebimento dos benefícios. Essa postergação no tempo da tributação é considerada parte do sistema tributário de referência, por isso, as deduções da base de cálculo do imposto de renda das pessoas físicas a título das contribuições para a previdência não são consideradas gastos tributários.</w:t>
      </w:r>
    </w:p>
    <w:p w14:paraId="69272497" w14:textId="77777777" w:rsidR="00C87B0F" w:rsidRPr="0009664D" w:rsidRDefault="00C87B0F">
      <w:pPr>
        <w:spacing w:line="360" w:lineRule="auto"/>
        <w:jc w:val="both"/>
        <w:rPr>
          <w:sz w:val="24"/>
          <w:szCs w:val="24"/>
          <w:lang w:val="pt-BR"/>
        </w:rPr>
      </w:pPr>
    </w:p>
    <w:p w14:paraId="40341D29" w14:textId="1FF1454A" w:rsidR="00BA033F" w:rsidRDefault="00BA033F">
      <w:pPr>
        <w:spacing w:line="360" w:lineRule="auto"/>
        <w:jc w:val="both"/>
        <w:rPr>
          <w:sz w:val="24"/>
          <w:szCs w:val="24"/>
          <w:lang w:val="pt-BR"/>
        </w:rPr>
      </w:pPr>
    </w:p>
    <w:p w14:paraId="05FBD931" w14:textId="527FA860" w:rsidR="003C41A9" w:rsidRDefault="007B1D92">
      <w:pPr>
        <w:spacing w:line="360" w:lineRule="auto"/>
        <w:jc w:val="both"/>
        <w:rPr>
          <w:sz w:val="24"/>
          <w:szCs w:val="24"/>
          <w:lang w:val="pt-BR"/>
        </w:rPr>
      </w:pPr>
      <w:r>
        <w:rPr>
          <w:sz w:val="24"/>
          <w:szCs w:val="24"/>
          <w:lang w:val="pt-BR"/>
        </w:rPr>
        <w:t xml:space="preserve">No que se refere à adoção da tabela regressiva, a chave para </w:t>
      </w:r>
      <w:r w:rsidR="008C75CF">
        <w:rPr>
          <w:sz w:val="24"/>
          <w:szCs w:val="24"/>
          <w:lang w:val="pt-BR"/>
        </w:rPr>
        <w:t>a definição se</w:t>
      </w:r>
      <w:r w:rsidR="00090CAA">
        <w:rPr>
          <w:sz w:val="24"/>
          <w:szCs w:val="24"/>
          <w:lang w:val="pt-BR"/>
        </w:rPr>
        <w:t xml:space="preserve"> há ou não um desvio do sistema tributário de referência é</w:t>
      </w:r>
      <w:r w:rsidR="000E0F4E">
        <w:rPr>
          <w:sz w:val="24"/>
          <w:szCs w:val="24"/>
          <w:lang w:val="pt-BR"/>
        </w:rPr>
        <w:t xml:space="preserve"> a previsão trazida pela Lei nº 11.053/04</w:t>
      </w:r>
      <w:r w:rsidR="006E17B9">
        <w:rPr>
          <w:sz w:val="24"/>
          <w:szCs w:val="24"/>
          <w:lang w:val="pt-BR"/>
        </w:rPr>
        <w:t xml:space="preserve"> de que o imposto de renda </w:t>
      </w:r>
      <w:r w:rsidR="00B865D6">
        <w:rPr>
          <w:sz w:val="24"/>
          <w:szCs w:val="24"/>
          <w:lang w:val="pt-BR"/>
        </w:rPr>
        <w:t xml:space="preserve">aplicado quando do resgate ou conversão em renda </w:t>
      </w:r>
      <w:r w:rsidR="00A2778D">
        <w:rPr>
          <w:sz w:val="24"/>
          <w:szCs w:val="24"/>
          <w:lang w:val="pt-BR"/>
        </w:rPr>
        <w:t>pela tabela regressiva será definitivo.</w:t>
      </w:r>
      <w:r w:rsidR="00AF505B">
        <w:rPr>
          <w:sz w:val="24"/>
          <w:szCs w:val="24"/>
          <w:lang w:val="pt-BR"/>
        </w:rPr>
        <w:t xml:space="preserve"> Isso porque </w:t>
      </w:r>
      <w:r w:rsidR="00192930">
        <w:rPr>
          <w:sz w:val="24"/>
          <w:szCs w:val="24"/>
          <w:lang w:val="pt-BR"/>
        </w:rPr>
        <w:t xml:space="preserve">enquadra a tributação </w:t>
      </w:r>
      <w:r w:rsidR="001F7561">
        <w:rPr>
          <w:sz w:val="24"/>
          <w:szCs w:val="24"/>
          <w:lang w:val="pt-BR"/>
        </w:rPr>
        <w:t>pelo regime regressivo no tipo cedular. Conforme explicado novamente pela RFB</w:t>
      </w:r>
      <w:r w:rsidR="002D4603">
        <w:rPr>
          <w:sz w:val="24"/>
          <w:szCs w:val="24"/>
          <w:lang w:val="pt-BR"/>
        </w:rPr>
        <w:t>, o tratamento cedular do imposto de renda consiste em agrupar certos tipos de rendimentos em diferentes categorias e dispensar um tratamento impositivo próprio e separado para cada categoria, não havendo compensação</w:t>
      </w:r>
      <w:r w:rsidR="006E40DE">
        <w:rPr>
          <w:sz w:val="24"/>
          <w:szCs w:val="24"/>
          <w:lang w:val="pt-BR"/>
        </w:rPr>
        <w:t xml:space="preserve"> entre ganhos e perdas provenientes dos diferentes tipos de renda.</w:t>
      </w:r>
    </w:p>
    <w:p w14:paraId="066B5D85" w14:textId="5FEF6758" w:rsidR="006E40DE" w:rsidRDefault="006E40DE">
      <w:pPr>
        <w:spacing w:line="360" w:lineRule="auto"/>
        <w:jc w:val="both"/>
        <w:rPr>
          <w:sz w:val="24"/>
          <w:szCs w:val="24"/>
          <w:lang w:val="pt-BR"/>
        </w:rPr>
      </w:pPr>
    </w:p>
    <w:p w14:paraId="7E5C855D" w14:textId="206A77D4" w:rsidR="006E40DE" w:rsidRDefault="004F3601">
      <w:pPr>
        <w:spacing w:line="360" w:lineRule="auto"/>
        <w:jc w:val="both"/>
        <w:rPr>
          <w:sz w:val="24"/>
          <w:szCs w:val="24"/>
          <w:lang w:val="pt-BR"/>
        </w:rPr>
      </w:pPr>
      <w:r>
        <w:rPr>
          <w:sz w:val="24"/>
          <w:szCs w:val="24"/>
          <w:lang w:val="pt-BR"/>
        </w:rPr>
        <w:t>Não há referência específica ao regime de tributação regressiva dos planos de previdência</w:t>
      </w:r>
      <w:r w:rsidR="004C524D">
        <w:rPr>
          <w:sz w:val="24"/>
          <w:szCs w:val="24"/>
          <w:lang w:val="pt-BR"/>
        </w:rPr>
        <w:t xml:space="preserve"> no documento da RFB</w:t>
      </w:r>
      <w:r w:rsidR="009A2D44">
        <w:rPr>
          <w:sz w:val="24"/>
          <w:szCs w:val="24"/>
          <w:lang w:val="pt-BR"/>
        </w:rPr>
        <w:t>,</w:t>
      </w:r>
      <w:r w:rsidR="003A37D2">
        <w:rPr>
          <w:sz w:val="24"/>
          <w:szCs w:val="24"/>
          <w:lang w:val="pt-BR"/>
        </w:rPr>
        <w:t xml:space="preserve"> mas é possível fazer um paralelo com o </w:t>
      </w:r>
      <w:r w:rsidR="0081328D">
        <w:rPr>
          <w:sz w:val="24"/>
          <w:szCs w:val="24"/>
          <w:lang w:val="pt-BR"/>
        </w:rPr>
        <w:t xml:space="preserve">entendimento dado aos juros e demais rendimentos decorrentes </w:t>
      </w:r>
      <w:r w:rsidR="002E7EA8">
        <w:rPr>
          <w:sz w:val="24"/>
          <w:szCs w:val="24"/>
          <w:lang w:val="pt-BR"/>
        </w:rPr>
        <w:t>de aplicações de renda fixa e ao ganho de</w:t>
      </w:r>
      <w:r w:rsidR="00CE447E">
        <w:rPr>
          <w:sz w:val="24"/>
          <w:szCs w:val="24"/>
          <w:lang w:val="pt-BR"/>
        </w:rPr>
        <w:t xml:space="preserve"> capital. Este se sujeita a uma alíquota geral de 15%</w:t>
      </w:r>
      <w:r w:rsidR="00CF4A39">
        <w:rPr>
          <w:sz w:val="24"/>
          <w:szCs w:val="24"/>
          <w:lang w:val="pt-BR"/>
        </w:rPr>
        <w:t>, ao passo que aqueles são tributados por alíquotas escalonadas decrescentes</w:t>
      </w:r>
      <w:r w:rsidR="00FE7EA7">
        <w:rPr>
          <w:sz w:val="24"/>
          <w:szCs w:val="24"/>
          <w:lang w:val="pt-BR"/>
        </w:rPr>
        <w:t>, variando de 22,5%</w:t>
      </w:r>
      <w:r w:rsidR="001E1959">
        <w:rPr>
          <w:sz w:val="24"/>
          <w:szCs w:val="24"/>
          <w:lang w:val="pt-BR"/>
        </w:rPr>
        <w:t xml:space="preserve"> para aplicações com prazo até 180 dias e chegando a 15% para prazos superiores a 720 dias.</w:t>
      </w:r>
      <w:r w:rsidR="00197530">
        <w:rPr>
          <w:sz w:val="24"/>
          <w:szCs w:val="24"/>
          <w:lang w:val="pt-BR"/>
        </w:rPr>
        <w:t xml:space="preserve"> Em ambos os casos</w:t>
      </w:r>
      <w:r w:rsidR="002B707B">
        <w:rPr>
          <w:sz w:val="24"/>
          <w:szCs w:val="24"/>
          <w:lang w:val="pt-BR"/>
        </w:rPr>
        <w:t>, a</w:t>
      </w:r>
      <w:r w:rsidR="003A742E">
        <w:rPr>
          <w:sz w:val="24"/>
          <w:szCs w:val="24"/>
          <w:lang w:val="pt-BR"/>
        </w:rPr>
        <w:t>s</w:t>
      </w:r>
      <w:r w:rsidR="002B707B">
        <w:rPr>
          <w:sz w:val="24"/>
          <w:szCs w:val="24"/>
          <w:lang w:val="pt-BR"/>
        </w:rPr>
        <w:t xml:space="preserve"> estrutura</w:t>
      </w:r>
      <w:r w:rsidR="003A742E">
        <w:rPr>
          <w:sz w:val="24"/>
          <w:szCs w:val="24"/>
          <w:lang w:val="pt-BR"/>
        </w:rPr>
        <w:t>s</w:t>
      </w:r>
      <w:r w:rsidR="002B707B">
        <w:rPr>
          <w:sz w:val="24"/>
          <w:szCs w:val="24"/>
          <w:lang w:val="pt-BR"/>
        </w:rPr>
        <w:t xml:space="preserve"> cedular</w:t>
      </w:r>
      <w:r w:rsidR="003A742E">
        <w:rPr>
          <w:sz w:val="24"/>
          <w:szCs w:val="24"/>
          <w:lang w:val="pt-BR"/>
        </w:rPr>
        <w:t>es</w:t>
      </w:r>
      <w:r w:rsidR="002B707B">
        <w:rPr>
          <w:sz w:val="24"/>
          <w:szCs w:val="24"/>
          <w:lang w:val="pt-BR"/>
        </w:rPr>
        <w:t xml:space="preserve"> do imposto de renda</w:t>
      </w:r>
      <w:r w:rsidR="00C91CC4">
        <w:rPr>
          <w:sz w:val="24"/>
          <w:szCs w:val="24"/>
          <w:lang w:val="pt-BR"/>
        </w:rPr>
        <w:t xml:space="preserve"> são consideradas partes integrantes</w:t>
      </w:r>
      <w:r w:rsidR="005B382A">
        <w:rPr>
          <w:sz w:val="24"/>
          <w:szCs w:val="24"/>
          <w:lang w:val="pt-BR"/>
        </w:rPr>
        <w:t xml:space="preserve"> do sistema tributário de referência</w:t>
      </w:r>
      <w:r w:rsidR="0036460F">
        <w:rPr>
          <w:sz w:val="24"/>
          <w:szCs w:val="24"/>
          <w:lang w:val="pt-BR"/>
        </w:rPr>
        <w:t>,</w:t>
      </w:r>
      <w:r w:rsidR="005B382A">
        <w:rPr>
          <w:sz w:val="24"/>
          <w:szCs w:val="24"/>
          <w:lang w:val="pt-BR"/>
        </w:rPr>
        <w:t xml:space="preserve"> não se constituindo</w:t>
      </w:r>
      <w:r w:rsidR="0036460F">
        <w:rPr>
          <w:sz w:val="24"/>
          <w:szCs w:val="24"/>
          <w:lang w:val="pt-BR"/>
        </w:rPr>
        <w:t xml:space="preserve"> gasto tributário.</w:t>
      </w:r>
    </w:p>
    <w:p w14:paraId="2F83C8C6" w14:textId="6DBA15B7" w:rsidR="00D97DD8" w:rsidRDefault="00D97DD8">
      <w:pPr>
        <w:spacing w:line="360" w:lineRule="auto"/>
        <w:jc w:val="both"/>
        <w:rPr>
          <w:sz w:val="24"/>
          <w:szCs w:val="24"/>
          <w:lang w:val="pt-BR"/>
        </w:rPr>
      </w:pPr>
    </w:p>
    <w:p w14:paraId="16DFF9C1" w14:textId="748734FC" w:rsidR="00D97DD8" w:rsidRDefault="00D97DD8">
      <w:pPr>
        <w:spacing w:line="360" w:lineRule="auto"/>
        <w:jc w:val="both"/>
        <w:rPr>
          <w:sz w:val="24"/>
          <w:szCs w:val="24"/>
          <w:lang w:val="pt-BR"/>
        </w:rPr>
      </w:pPr>
      <w:r>
        <w:rPr>
          <w:sz w:val="24"/>
          <w:szCs w:val="24"/>
          <w:lang w:val="pt-BR"/>
        </w:rPr>
        <w:t xml:space="preserve">Dessa forma, </w:t>
      </w:r>
      <w:r w:rsidR="00093780">
        <w:rPr>
          <w:sz w:val="24"/>
          <w:szCs w:val="24"/>
          <w:lang w:val="pt-BR"/>
        </w:rPr>
        <w:t>a adoção da tabela regressiva</w:t>
      </w:r>
      <w:r w:rsidR="008D733F">
        <w:rPr>
          <w:sz w:val="24"/>
          <w:szCs w:val="24"/>
          <w:lang w:val="pt-BR"/>
        </w:rPr>
        <w:t xml:space="preserve"> parece</w:t>
      </w:r>
      <w:r w:rsidR="00093780">
        <w:rPr>
          <w:sz w:val="24"/>
          <w:szCs w:val="24"/>
          <w:lang w:val="pt-BR"/>
        </w:rPr>
        <w:t xml:space="preserve"> </w:t>
      </w:r>
      <w:r w:rsidR="001B557A">
        <w:rPr>
          <w:sz w:val="24"/>
          <w:szCs w:val="24"/>
          <w:lang w:val="pt-BR"/>
        </w:rPr>
        <w:t>não constitui</w:t>
      </w:r>
      <w:r w:rsidR="008D733F">
        <w:rPr>
          <w:sz w:val="24"/>
          <w:szCs w:val="24"/>
          <w:lang w:val="pt-BR"/>
        </w:rPr>
        <w:t>r um desvio ao sis</w:t>
      </w:r>
      <w:r w:rsidR="00892B8A">
        <w:rPr>
          <w:sz w:val="24"/>
          <w:szCs w:val="24"/>
          <w:lang w:val="pt-BR"/>
        </w:rPr>
        <w:t>tema tributário de referência, fazendo com que não seja</w:t>
      </w:r>
      <w:r w:rsidR="0066100D">
        <w:rPr>
          <w:sz w:val="24"/>
          <w:szCs w:val="24"/>
          <w:lang w:val="pt-BR"/>
        </w:rPr>
        <w:t xml:space="preserve"> considerado um</w:t>
      </w:r>
      <w:r w:rsidR="00892B8A">
        <w:rPr>
          <w:sz w:val="24"/>
          <w:szCs w:val="24"/>
          <w:lang w:val="pt-BR"/>
        </w:rPr>
        <w:t xml:space="preserve"> gasto tributário e, </w:t>
      </w:r>
      <w:r w:rsidR="00892B8A">
        <w:rPr>
          <w:sz w:val="24"/>
          <w:szCs w:val="24"/>
          <w:lang w:val="pt-BR"/>
        </w:rPr>
        <w:lastRenderedPageBreak/>
        <w:t xml:space="preserve">portanto, </w:t>
      </w:r>
      <w:r w:rsidR="009D5352">
        <w:rPr>
          <w:sz w:val="24"/>
          <w:szCs w:val="24"/>
          <w:lang w:val="pt-BR"/>
        </w:rPr>
        <w:t>não precisaria atender ao art. 14 da LRF</w:t>
      </w:r>
      <w:r w:rsidR="007E4213">
        <w:rPr>
          <w:sz w:val="24"/>
          <w:szCs w:val="24"/>
          <w:lang w:val="pt-BR"/>
        </w:rPr>
        <w:t xml:space="preserve"> quando do seu estabelecimento</w:t>
      </w:r>
      <w:r w:rsidR="009D5352">
        <w:rPr>
          <w:sz w:val="24"/>
          <w:szCs w:val="24"/>
          <w:lang w:val="pt-BR"/>
        </w:rPr>
        <w:t>, principalmente no que se refere</w:t>
      </w:r>
      <w:r w:rsidR="007E4213">
        <w:rPr>
          <w:sz w:val="24"/>
          <w:szCs w:val="24"/>
          <w:lang w:val="pt-BR"/>
        </w:rPr>
        <w:t xml:space="preserve"> à estimativa de impactos</w:t>
      </w:r>
      <w:r w:rsidR="00F62394">
        <w:rPr>
          <w:sz w:val="24"/>
          <w:szCs w:val="24"/>
          <w:lang w:val="pt-BR"/>
        </w:rPr>
        <w:t xml:space="preserve"> orçamentário e financeiros</w:t>
      </w:r>
      <w:r w:rsidR="009D5352">
        <w:rPr>
          <w:sz w:val="24"/>
          <w:szCs w:val="24"/>
          <w:lang w:val="pt-BR"/>
        </w:rPr>
        <w:t xml:space="preserve"> </w:t>
      </w:r>
      <w:r w:rsidR="00822A75">
        <w:rPr>
          <w:sz w:val="24"/>
          <w:szCs w:val="24"/>
          <w:lang w:val="pt-BR"/>
        </w:rPr>
        <w:t>no ano de sua instituição e nos dois seguintes</w:t>
      </w:r>
      <w:r w:rsidR="00672A25">
        <w:rPr>
          <w:sz w:val="24"/>
          <w:szCs w:val="24"/>
          <w:lang w:val="pt-BR"/>
        </w:rPr>
        <w:t xml:space="preserve"> e a necessidade de se adotar medidas compensatórias</w:t>
      </w:r>
      <w:r w:rsidR="00822A75">
        <w:rPr>
          <w:sz w:val="24"/>
          <w:szCs w:val="24"/>
          <w:lang w:val="pt-BR"/>
        </w:rPr>
        <w:t xml:space="preserve">. </w:t>
      </w:r>
      <w:r w:rsidR="00822A75" w:rsidRPr="00B51FE8">
        <w:rPr>
          <w:sz w:val="24"/>
          <w:szCs w:val="24"/>
          <w:lang w:val="pt-BR"/>
        </w:rPr>
        <w:t xml:space="preserve">Mais do que isso, o impacto dessa desoneração fiscal escapa do controle dos órgãos de </w:t>
      </w:r>
      <w:r w:rsidR="00423DA9" w:rsidRPr="00B51FE8">
        <w:rPr>
          <w:sz w:val="24"/>
          <w:szCs w:val="24"/>
          <w:lang w:val="pt-BR"/>
        </w:rPr>
        <w:t>fiscalização, posto que não é entendido como renúncia de receita.</w:t>
      </w:r>
    </w:p>
    <w:p w14:paraId="0208AE0C" w14:textId="2209B7A3" w:rsidR="004F33CD" w:rsidRDefault="004F33CD">
      <w:pPr>
        <w:spacing w:line="360" w:lineRule="auto"/>
        <w:jc w:val="both"/>
        <w:rPr>
          <w:sz w:val="24"/>
          <w:szCs w:val="24"/>
          <w:lang w:val="pt-BR"/>
        </w:rPr>
      </w:pPr>
    </w:p>
    <w:p w14:paraId="69D6A14F" w14:textId="2929581E" w:rsidR="004F33CD" w:rsidRDefault="004F33CD">
      <w:pPr>
        <w:spacing w:line="360" w:lineRule="auto"/>
        <w:jc w:val="both"/>
        <w:rPr>
          <w:sz w:val="24"/>
          <w:szCs w:val="24"/>
          <w:lang w:val="pt-BR"/>
        </w:rPr>
      </w:pPr>
      <w:r>
        <w:rPr>
          <w:sz w:val="24"/>
          <w:szCs w:val="24"/>
          <w:lang w:val="pt-BR"/>
        </w:rPr>
        <w:t>Entretanto</w:t>
      </w:r>
      <w:r w:rsidR="00D46213">
        <w:rPr>
          <w:sz w:val="24"/>
          <w:szCs w:val="24"/>
          <w:lang w:val="pt-BR"/>
        </w:rPr>
        <w:t>, essa análise carece de maior cuidado</w:t>
      </w:r>
      <w:r w:rsidR="00907312">
        <w:rPr>
          <w:sz w:val="24"/>
          <w:szCs w:val="24"/>
          <w:lang w:val="pt-BR"/>
        </w:rPr>
        <w:t>. Foram observadas definições do que pertence ou não ao sistema tributário de referência de forma isolada</w:t>
      </w:r>
      <w:r w:rsidR="001B593A">
        <w:rPr>
          <w:sz w:val="24"/>
          <w:szCs w:val="24"/>
          <w:lang w:val="pt-BR"/>
        </w:rPr>
        <w:t>. Nesse sentido, tanto o diferimento quanto</w:t>
      </w:r>
      <w:r w:rsidR="0010150D">
        <w:rPr>
          <w:sz w:val="24"/>
          <w:szCs w:val="24"/>
          <w:lang w:val="pt-BR"/>
        </w:rPr>
        <w:t xml:space="preserve"> a tabela regressiva</w:t>
      </w:r>
      <w:r w:rsidR="00FC6585">
        <w:rPr>
          <w:sz w:val="24"/>
          <w:szCs w:val="24"/>
          <w:lang w:val="pt-BR"/>
        </w:rPr>
        <w:t xml:space="preserve"> foram considerados como não sendo gasto</w:t>
      </w:r>
      <w:r w:rsidR="00EE6547">
        <w:rPr>
          <w:sz w:val="24"/>
          <w:szCs w:val="24"/>
          <w:lang w:val="pt-BR"/>
        </w:rPr>
        <w:t xml:space="preserve"> tributário. Mas</w:t>
      </w:r>
      <w:r w:rsidR="004503E8">
        <w:rPr>
          <w:sz w:val="24"/>
          <w:szCs w:val="24"/>
          <w:lang w:val="pt-BR"/>
        </w:rPr>
        <w:t xml:space="preserve"> a situação é um pouco mais complexa quando se observa </w:t>
      </w:r>
      <w:r w:rsidR="00A71CEA">
        <w:rPr>
          <w:sz w:val="24"/>
          <w:szCs w:val="24"/>
          <w:lang w:val="pt-BR"/>
        </w:rPr>
        <w:t xml:space="preserve">os dois </w:t>
      </w:r>
      <w:r w:rsidR="00DA7CCF">
        <w:rPr>
          <w:sz w:val="24"/>
          <w:szCs w:val="24"/>
          <w:lang w:val="pt-BR"/>
        </w:rPr>
        <w:t xml:space="preserve">institutos de forma </w:t>
      </w:r>
      <w:r w:rsidR="00897476">
        <w:rPr>
          <w:sz w:val="24"/>
          <w:szCs w:val="24"/>
          <w:lang w:val="pt-BR"/>
        </w:rPr>
        <w:t>conju</w:t>
      </w:r>
      <w:r w:rsidR="00BB2F14">
        <w:rPr>
          <w:sz w:val="24"/>
          <w:szCs w:val="24"/>
          <w:lang w:val="pt-BR"/>
        </w:rPr>
        <w:t>gada</w:t>
      </w:r>
      <w:r w:rsidR="006842C1">
        <w:rPr>
          <w:sz w:val="24"/>
          <w:szCs w:val="24"/>
          <w:lang w:val="pt-BR"/>
        </w:rPr>
        <w:t xml:space="preserve">. </w:t>
      </w:r>
    </w:p>
    <w:p w14:paraId="66C77B85" w14:textId="0DDA7EF4" w:rsidR="006842C1" w:rsidRDefault="006842C1">
      <w:pPr>
        <w:spacing w:line="360" w:lineRule="auto"/>
        <w:jc w:val="both"/>
        <w:rPr>
          <w:sz w:val="24"/>
          <w:szCs w:val="24"/>
          <w:lang w:val="pt-BR"/>
        </w:rPr>
      </w:pPr>
    </w:p>
    <w:p w14:paraId="1244FDC2" w14:textId="13453F23" w:rsidR="006842C1" w:rsidRDefault="00D85BBA">
      <w:pPr>
        <w:spacing w:line="360" w:lineRule="auto"/>
        <w:jc w:val="both"/>
        <w:rPr>
          <w:sz w:val="24"/>
          <w:szCs w:val="24"/>
          <w:lang w:val="pt-BR"/>
        </w:rPr>
      </w:pPr>
      <w:r>
        <w:rPr>
          <w:sz w:val="24"/>
          <w:szCs w:val="24"/>
          <w:lang w:val="pt-BR"/>
        </w:rPr>
        <w:t>O</w:t>
      </w:r>
      <w:r w:rsidR="00E5460D">
        <w:rPr>
          <w:sz w:val="24"/>
          <w:szCs w:val="24"/>
          <w:lang w:val="pt-BR"/>
        </w:rPr>
        <w:t>s valores aportados a</w:t>
      </w:r>
      <w:r w:rsidR="00F704F4">
        <w:rPr>
          <w:sz w:val="24"/>
          <w:szCs w:val="24"/>
          <w:lang w:val="pt-BR"/>
        </w:rPr>
        <w:t>os planos</w:t>
      </w:r>
      <w:r w:rsidR="00E5460D">
        <w:rPr>
          <w:sz w:val="24"/>
          <w:szCs w:val="24"/>
          <w:lang w:val="pt-BR"/>
        </w:rPr>
        <w:t xml:space="preserve"> PGBL</w:t>
      </w:r>
      <w:r w:rsidR="008660A4">
        <w:rPr>
          <w:sz w:val="24"/>
          <w:szCs w:val="24"/>
          <w:lang w:val="pt-BR"/>
        </w:rPr>
        <w:t xml:space="preserve"> </w:t>
      </w:r>
      <w:r w:rsidR="00353C35">
        <w:rPr>
          <w:sz w:val="24"/>
          <w:szCs w:val="24"/>
          <w:lang w:val="pt-BR"/>
        </w:rPr>
        <w:t xml:space="preserve">serão deduzidos da base de cálculo do imposto pela tabela progressiva e tributados, no resgate ou </w:t>
      </w:r>
      <w:r w:rsidR="00403236">
        <w:rPr>
          <w:sz w:val="24"/>
          <w:szCs w:val="24"/>
          <w:lang w:val="pt-BR"/>
        </w:rPr>
        <w:t xml:space="preserve">conversão em renda, pela tabela regressiva. Isto é, </w:t>
      </w:r>
      <w:r w:rsidR="003B46DA">
        <w:rPr>
          <w:sz w:val="24"/>
          <w:szCs w:val="24"/>
          <w:lang w:val="pt-BR"/>
        </w:rPr>
        <w:t>eles transitam por entre as modalidades de tributação</w:t>
      </w:r>
      <w:r w:rsidR="00B913FA">
        <w:rPr>
          <w:sz w:val="24"/>
          <w:szCs w:val="24"/>
          <w:lang w:val="pt-BR"/>
        </w:rPr>
        <w:t xml:space="preserve">. Mais do que isso, eles transitam </w:t>
      </w:r>
      <w:r w:rsidR="003B193F">
        <w:rPr>
          <w:sz w:val="24"/>
          <w:szCs w:val="24"/>
          <w:lang w:val="pt-BR"/>
        </w:rPr>
        <w:t>entre uma tributação do tipo global e uma tributação do tipo cedular</w:t>
      </w:r>
      <w:r w:rsidR="009A0A99">
        <w:rPr>
          <w:sz w:val="24"/>
          <w:szCs w:val="24"/>
          <w:lang w:val="pt-BR"/>
        </w:rPr>
        <w:t>.</w:t>
      </w:r>
      <w:r w:rsidR="00DB03FD">
        <w:rPr>
          <w:sz w:val="24"/>
          <w:szCs w:val="24"/>
          <w:lang w:val="pt-BR"/>
        </w:rPr>
        <w:t xml:space="preserve"> Porém</w:t>
      </w:r>
      <w:r w:rsidR="00F64371">
        <w:rPr>
          <w:sz w:val="24"/>
          <w:szCs w:val="24"/>
          <w:lang w:val="pt-BR"/>
        </w:rPr>
        <w:t>, a própria definição</w:t>
      </w:r>
      <w:r w:rsidR="00F1261A">
        <w:rPr>
          <w:sz w:val="24"/>
          <w:szCs w:val="24"/>
          <w:lang w:val="pt-BR"/>
        </w:rPr>
        <w:t xml:space="preserve"> da RFB</w:t>
      </w:r>
      <w:r w:rsidR="001D4B33">
        <w:rPr>
          <w:sz w:val="24"/>
          <w:szCs w:val="24"/>
          <w:lang w:val="pt-BR"/>
        </w:rPr>
        <w:t xml:space="preserve"> do que é um tratamento</w:t>
      </w:r>
      <w:r w:rsidR="00F7011D">
        <w:rPr>
          <w:sz w:val="24"/>
          <w:szCs w:val="24"/>
          <w:lang w:val="pt-BR"/>
        </w:rPr>
        <w:t xml:space="preserve"> cedular do imposto de renda</w:t>
      </w:r>
      <w:r w:rsidR="00F1261A">
        <w:rPr>
          <w:sz w:val="24"/>
          <w:szCs w:val="24"/>
          <w:lang w:val="pt-BR"/>
        </w:rPr>
        <w:t>, trazido anteriormente,</w:t>
      </w:r>
      <w:r w:rsidR="00F7011D">
        <w:rPr>
          <w:sz w:val="24"/>
          <w:szCs w:val="24"/>
          <w:lang w:val="pt-BR"/>
        </w:rPr>
        <w:t xml:space="preserve"> </w:t>
      </w:r>
      <w:r w:rsidR="001E022A">
        <w:rPr>
          <w:sz w:val="24"/>
          <w:szCs w:val="24"/>
          <w:lang w:val="pt-BR"/>
        </w:rPr>
        <w:t>especifica que não existe compensação entre ganhos e perdas provenientes dos diferentes tipos de renda.</w:t>
      </w:r>
    </w:p>
    <w:p w14:paraId="370F6F39" w14:textId="662AB67F" w:rsidR="001E022A" w:rsidRDefault="001E022A">
      <w:pPr>
        <w:spacing w:line="360" w:lineRule="auto"/>
        <w:jc w:val="both"/>
        <w:rPr>
          <w:sz w:val="24"/>
          <w:szCs w:val="24"/>
          <w:lang w:val="pt-BR"/>
        </w:rPr>
      </w:pPr>
    </w:p>
    <w:p w14:paraId="0FA80958" w14:textId="429C97CB" w:rsidR="001E022A" w:rsidRDefault="008D7C04">
      <w:pPr>
        <w:spacing w:line="360" w:lineRule="auto"/>
        <w:jc w:val="both"/>
        <w:rPr>
          <w:sz w:val="24"/>
          <w:szCs w:val="24"/>
          <w:lang w:val="pt-BR"/>
        </w:rPr>
      </w:pPr>
      <w:r>
        <w:rPr>
          <w:sz w:val="24"/>
          <w:szCs w:val="24"/>
          <w:lang w:val="pt-BR"/>
        </w:rPr>
        <w:t xml:space="preserve">Ora, </w:t>
      </w:r>
      <w:r w:rsidR="001A5793">
        <w:rPr>
          <w:sz w:val="24"/>
          <w:szCs w:val="24"/>
          <w:lang w:val="pt-BR"/>
        </w:rPr>
        <w:t>é bastante factível que determinada pessoa física</w:t>
      </w:r>
      <w:r w:rsidR="00580106">
        <w:rPr>
          <w:sz w:val="24"/>
          <w:szCs w:val="24"/>
          <w:lang w:val="pt-BR"/>
        </w:rPr>
        <w:t xml:space="preserve"> possuidora de</w:t>
      </w:r>
      <w:r w:rsidR="003E3C33">
        <w:rPr>
          <w:sz w:val="24"/>
          <w:szCs w:val="24"/>
          <w:lang w:val="pt-BR"/>
        </w:rPr>
        <w:t xml:space="preserve"> altos rendimentos tributáveis, sujeito</w:t>
      </w:r>
      <w:r w:rsidR="00580106">
        <w:rPr>
          <w:sz w:val="24"/>
          <w:szCs w:val="24"/>
          <w:lang w:val="pt-BR"/>
        </w:rPr>
        <w:t>, portanto,</w:t>
      </w:r>
      <w:r w:rsidR="003E3C33">
        <w:rPr>
          <w:sz w:val="24"/>
          <w:szCs w:val="24"/>
          <w:lang w:val="pt-BR"/>
        </w:rPr>
        <w:t xml:space="preserve"> à alíquota máxima</w:t>
      </w:r>
      <w:r w:rsidR="0039537B">
        <w:rPr>
          <w:sz w:val="24"/>
          <w:szCs w:val="24"/>
          <w:lang w:val="pt-BR"/>
        </w:rPr>
        <w:t xml:space="preserve"> de 27,5%</w:t>
      </w:r>
      <w:r w:rsidR="00F8649A">
        <w:rPr>
          <w:sz w:val="24"/>
          <w:szCs w:val="24"/>
          <w:lang w:val="pt-BR"/>
        </w:rPr>
        <w:t>,</w:t>
      </w:r>
      <w:r w:rsidR="0039537B">
        <w:rPr>
          <w:sz w:val="24"/>
          <w:szCs w:val="24"/>
          <w:lang w:val="pt-BR"/>
        </w:rPr>
        <w:t xml:space="preserve"> venha a</w:t>
      </w:r>
      <w:r w:rsidR="00DF47BA">
        <w:rPr>
          <w:sz w:val="24"/>
          <w:szCs w:val="24"/>
          <w:lang w:val="pt-BR"/>
        </w:rPr>
        <w:t xml:space="preserve"> adquirir um PGBL, investindo 12% d</w:t>
      </w:r>
      <w:r w:rsidR="00FF2A76">
        <w:rPr>
          <w:sz w:val="24"/>
          <w:szCs w:val="24"/>
          <w:lang w:val="pt-BR"/>
        </w:rPr>
        <w:t>esses rendimentos</w:t>
      </w:r>
      <w:r w:rsidR="002F54AB">
        <w:rPr>
          <w:sz w:val="24"/>
          <w:szCs w:val="24"/>
          <w:lang w:val="pt-BR"/>
        </w:rPr>
        <w:t xml:space="preserve">, </w:t>
      </w:r>
      <w:r w:rsidR="001718FA">
        <w:rPr>
          <w:sz w:val="24"/>
          <w:szCs w:val="24"/>
          <w:lang w:val="pt-BR"/>
        </w:rPr>
        <w:t xml:space="preserve">excluindo esse </w:t>
      </w:r>
      <w:r w:rsidR="007F0DA1">
        <w:rPr>
          <w:sz w:val="24"/>
          <w:szCs w:val="24"/>
          <w:lang w:val="pt-BR"/>
        </w:rPr>
        <w:t>montante</w:t>
      </w:r>
      <w:r w:rsidR="001718FA">
        <w:rPr>
          <w:sz w:val="24"/>
          <w:szCs w:val="24"/>
          <w:lang w:val="pt-BR"/>
        </w:rPr>
        <w:t xml:space="preserve"> da base de cálculo sujeita à alíquota mais gravosa</w:t>
      </w:r>
      <w:r w:rsidR="00A0258D">
        <w:rPr>
          <w:sz w:val="24"/>
          <w:szCs w:val="24"/>
          <w:lang w:val="pt-BR"/>
        </w:rPr>
        <w:t>. Além disso, se</w:t>
      </w:r>
      <w:r w:rsidR="00293E4D">
        <w:rPr>
          <w:sz w:val="24"/>
          <w:szCs w:val="24"/>
          <w:lang w:val="pt-BR"/>
        </w:rPr>
        <w:t xml:space="preserve"> mantiver esse plano por 10 anos, pagará apenas 10</w:t>
      </w:r>
      <w:r w:rsidR="00054CF1">
        <w:rPr>
          <w:sz w:val="24"/>
          <w:szCs w:val="24"/>
          <w:lang w:val="pt-BR"/>
        </w:rPr>
        <w:t>%</w:t>
      </w:r>
      <w:r w:rsidR="004A0DD6">
        <w:rPr>
          <w:sz w:val="24"/>
          <w:szCs w:val="24"/>
          <w:lang w:val="pt-BR"/>
        </w:rPr>
        <w:t xml:space="preserve"> sobre o total (</w:t>
      </w:r>
      <w:r w:rsidR="002D374D">
        <w:rPr>
          <w:sz w:val="24"/>
          <w:szCs w:val="24"/>
          <w:lang w:val="pt-BR"/>
        </w:rPr>
        <w:t xml:space="preserve">valor aportado </w:t>
      </w:r>
      <w:r w:rsidR="00A67491">
        <w:rPr>
          <w:sz w:val="24"/>
          <w:szCs w:val="24"/>
          <w:lang w:val="pt-BR"/>
        </w:rPr>
        <w:t>mais</w:t>
      </w:r>
      <w:r w:rsidR="002D374D">
        <w:rPr>
          <w:sz w:val="24"/>
          <w:szCs w:val="24"/>
          <w:lang w:val="pt-BR"/>
        </w:rPr>
        <w:t xml:space="preserve"> juros)</w:t>
      </w:r>
      <w:r w:rsidR="00094EAD">
        <w:rPr>
          <w:sz w:val="24"/>
          <w:szCs w:val="24"/>
          <w:lang w:val="pt-BR"/>
        </w:rPr>
        <w:t xml:space="preserve">. Assim, terá diminuído </w:t>
      </w:r>
      <w:r w:rsidR="001708C4">
        <w:rPr>
          <w:sz w:val="24"/>
          <w:szCs w:val="24"/>
          <w:lang w:val="pt-BR"/>
        </w:rPr>
        <w:t>a alíquota</w:t>
      </w:r>
      <w:r w:rsidR="00A51171">
        <w:rPr>
          <w:sz w:val="24"/>
          <w:szCs w:val="24"/>
          <w:lang w:val="pt-BR"/>
        </w:rPr>
        <w:t xml:space="preserve"> incidente sobre o valor </w:t>
      </w:r>
      <w:r w:rsidR="0008281D">
        <w:rPr>
          <w:sz w:val="24"/>
          <w:szCs w:val="24"/>
          <w:lang w:val="pt-BR"/>
        </w:rPr>
        <w:t>aportado de 27,5% para 10%.</w:t>
      </w:r>
      <w:r w:rsidR="003F7AA4">
        <w:rPr>
          <w:sz w:val="24"/>
          <w:szCs w:val="24"/>
          <w:lang w:val="pt-BR"/>
        </w:rPr>
        <w:t xml:space="preserve"> Do ponto de vista fiscal</w:t>
      </w:r>
      <w:r w:rsidR="00434F32">
        <w:rPr>
          <w:sz w:val="24"/>
          <w:szCs w:val="24"/>
          <w:lang w:val="pt-BR"/>
        </w:rPr>
        <w:t xml:space="preserve">, </w:t>
      </w:r>
      <w:r w:rsidR="00D37F76">
        <w:rPr>
          <w:sz w:val="24"/>
          <w:szCs w:val="24"/>
          <w:lang w:val="pt-BR"/>
        </w:rPr>
        <w:t>terá existido um</w:t>
      </w:r>
      <w:r w:rsidR="00566EA2">
        <w:rPr>
          <w:sz w:val="24"/>
          <w:szCs w:val="24"/>
          <w:lang w:val="pt-BR"/>
        </w:rPr>
        <w:t>a</w:t>
      </w:r>
      <w:r w:rsidR="00D37F76">
        <w:rPr>
          <w:sz w:val="24"/>
          <w:szCs w:val="24"/>
          <w:lang w:val="pt-BR"/>
        </w:rPr>
        <w:t xml:space="preserve"> </w:t>
      </w:r>
      <w:r w:rsidR="00434F32">
        <w:rPr>
          <w:sz w:val="24"/>
          <w:szCs w:val="24"/>
          <w:lang w:val="pt-BR"/>
        </w:rPr>
        <w:t>perda.</w:t>
      </w:r>
    </w:p>
    <w:p w14:paraId="1267BA0C" w14:textId="305912BC" w:rsidR="00D37F76" w:rsidRDefault="00D37F76">
      <w:pPr>
        <w:spacing w:line="360" w:lineRule="auto"/>
        <w:jc w:val="both"/>
        <w:rPr>
          <w:sz w:val="24"/>
          <w:szCs w:val="24"/>
          <w:lang w:val="pt-BR"/>
        </w:rPr>
      </w:pPr>
    </w:p>
    <w:p w14:paraId="64308EDC" w14:textId="13066AB3" w:rsidR="00D37F76" w:rsidRDefault="00D37F76">
      <w:pPr>
        <w:spacing w:line="360" w:lineRule="auto"/>
        <w:jc w:val="both"/>
        <w:rPr>
          <w:sz w:val="24"/>
          <w:szCs w:val="24"/>
          <w:lang w:val="pt-BR"/>
        </w:rPr>
      </w:pPr>
      <w:r>
        <w:rPr>
          <w:sz w:val="24"/>
          <w:szCs w:val="24"/>
          <w:lang w:val="pt-BR"/>
        </w:rPr>
        <w:t>O que se defende</w:t>
      </w:r>
      <w:r w:rsidR="006B3CDF">
        <w:rPr>
          <w:sz w:val="24"/>
          <w:szCs w:val="24"/>
          <w:lang w:val="pt-BR"/>
        </w:rPr>
        <w:t xml:space="preserve"> é que a ocorrência simultânea dos dois benefícios</w:t>
      </w:r>
      <w:r w:rsidR="009F554C">
        <w:rPr>
          <w:sz w:val="24"/>
          <w:szCs w:val="24"/>
          <w:lang w:val="pt-BR"/>
        </w:rPr>
        <w:t xml:space="preserve"> acaba por</w:t>
      </w:r>
      <w:r w:rsidR="00E81841">
        <w:rPr>
          <w:sz w:val="24"/>
          <w:szCs w:val="24"/>
          <w:lang w:val="pt-BR"/>
        </w:rPr>
        <w:t xml:space="preserve"> desviar do sistema tributário de referência</w:t>
      </w:r>
      <w:r w:rsidR="00333CEB">
        <w:rPr>
          <w:sz w:val="24"/>
          <w:szCs w:val="24"/>
          <w:lang w:val="pt-BR"/>
        </w:rPr>
        <w:t xml:space="preserve">. Diferente seria se </w:t>
      </w:r>
      <w:r w:rsidR="00F12D7B">
        <w:rPr>
          <w:sz w:val="24"/>
          <w:szCs w:val="24"/>
          <w:lang w:val="pt-BR"/>
        </w:rPr>
        <w:t xml:space="preserve">os valores aportados continuassem </w:t>
      </w:r>
      <w:r w:rsidR="003F1D3D">
        <w:rPr>
          <w:sz w:val="24"/>
          <w:szCs w:val="24"/>
          <w:lang w:val="pt-BR"/>
        </w:rPr>
        <w:t>sujeitos à</w:t>
      </w:r>
      <w:r w:rsidR="00351188">
        <w:rPr>
          <w:sz w:val="24"/>
          <w:szCs w:val="24"/>
          <w:lang w:val="pt-BR"/>
        </w:rPr>
        <w:t xml:space="preserve"> alíquota da tabela </w:t>
      </w:r>
      <w:r w:rsidR="00AD07FA">
        <w:rPr>
          <w:sz w:val="24"/>
          <w:szCs w:val="24"/>
          <w:lang w:val="pt-BR"/>
        </w:rPr>
        <w:t>pro</w:t>
      </w:r>
      <w:r w:rsidR="00351188">
        <w:rPr>
          <w:sz w:val="24"/>
          <w:szCs w:val="24"/>
          <w:lang w:val="pt-BR"/>
        </w:rPr>
        <w:t xml:space="preserve">gressiva, sendo aplicado apenas o diferimento do </w:t>
      </w:r>
      <w:r w:rsidR="00351188">
        <w:rPr>
          <w:sz w:val="24"/>
          <w:szCs w:val="24"/>
          <w:lang w:val="pt-BR"/>
        </w:rPr>
        <w:lastRenderedPageBreak/>
        <w:t>pagamento do imposto, e o</w:t>
      </w:r>
      <w:r w:rsidR="00AD07FA">
        <w:rPr>
          <w:sz w:val="24"/>
          <w:szCs w:val="24"/>
          <w:lang w:val="pt-BR"/>
        </w:rPr>
        <w:t xml:space="preserve">s valores </w:t>
      </w:r>
      <w:r w:rsidR="004C4F36">
        <w:rPr>
          <w:sz w:val="24"/>
          <w:szCs w:val="24"/>
          <w:lang w:val="pt-BR"/>
        </w:rPr>
        <w:t>recebidos a título de juros</w:t>
      </w:r>
      <w:r w:rsidR="005A06B7">
        <w:rPr>
          <w:sz w:val="24"/>
          <w:szCs w:val="24"/>
          <w:lang w:val="pt-BR"/>
        </w:rPr>
        <w:t xml:space="preserve"> fossem tributados pela tabela regressiva. Não haveria, portanto,</w:t>
      </w:r>
      <w:r w:rsidR="00FE19BC">
        <w:rPr>
          <w:sz w:val="24"/>
          <w:szCs w:val="24"/>
          <w:lang w:val="pt-BR"/>
        </w:rPr>
        <w:t xml:space="preserve"> contaminação </w:t>
      </w:r>
      <w:r w:rsidR="00D5120E">
        <w:rPr>
          <w:sz w:val="24"/>
          <w:szCs w:val="24"/>
          <w:lang w:val="pt-BR"/>
        </w:rPr>
        <w:t>de um regime com o outro. Não sendo esse o caso</w:t>
      </w:r>
      <w:r w:rsidR="00566EA2">
        <w:rPr>
          <w:sz w:val="24"/>
          <w:szCs w:val="24"/>
          <w:lang w:val="pt-BR"/>
        </w:rPr>
        <w:t xml:space="preserve">, </w:t>
      </w:r>
      <w:r w:rsidR="001A51DB">
        <w:rPr>
          <w:sz w:val="24"/>
          <w:szCs w:val="24"/>
          <w:lang w:val="pt-BR"/>
        </w:rPr>
        <w:t>existem indícios de</w:t>
      </w:r>
      <w:r w:rsidR="00C120D0">
        <w:rPr>
          <w:sz w:val="24"/>
          <w:szCs w:val="24"/>
          <w:lang w:val="pt-BR"/>
        </w:rPr>
        <w:t xml:space="preserve"> que se trata realmente de um caso de gasto tributário.</w:t>
      </w:r>
    </w:p>
    <w:p w14:paraId="783804D4" w14:textId="181E34E0" w:rsidR="00475333" w:rsidRDefault="00475333">
      <w:pPr>
        <w:spacing w:line="360" w:lineRule="auto"/>
        <w:jc w:val="both"/>
        <w:rPr>
          <w:sz w:val="24"/>
          <w:szCs w:val="24"/>
          <w:lang w:val="pt-BR"/>
        </w:rPr>
      </w:pPr>
    </w:p>
    <w:p w14:paraId="59DF3297" w14:textId="59F5F70D" w:rsidR="00475333" w:rsidRDefault="00475333">
      <w:pPr>
        <w:spacing w:line="360" w:lineRule="auto"/>
        <w:jc w:val="both"/>
        <w:rPr>
          <w:sz w:val="24"/>
          <w:szCs w:val="24"/>
          <w:lang w:val="pt-BR"/>
        </w:rPr>
      </w:pPr>
      <w:r>
        <w:rPr>
          <w:sz w:val="24"/>
          <w:szCs w:val="24"/>
          <w:lang w:val="pt-BR"/>
        </w:rPr>
        <w:t xml:space="preserve">Ora, a própria exposição de motivos que acompanhou </w:t>
      </w:r>
      <w:r w:rsidR="003D0D59">
        <w:rPr>
          <w:sz w:val="24"/>
          <w:szCs w:val="24"/>
          <w:lang w:val="pt-BR"/>
        </w:rPr>
        <w:t xml:space="preserve">a Medida Provisória nº 204/04 tratou </w:t>
      </w:r>
      <w:r w:rsidR="00DF6523">
        <w:rPr>
          <w:sz w:val="24"/>
          <w:szCs w:val="24"/>
          <w:lang w:val="pt-BR"/>
        </w:rPr>
        <w:t xml:space="preserve">de justificar </w:t>
      </w:r>
      <w:r w:rsidR="00162260">
        <w:rPr>
          <w:sz w:val="24"/>
          <w:szCs w:val="24"/>
          <w:lang w:val="pt-BR"/>
        </w:rPr>
        <w:t>que</w:t>
      </w:r>
      <w:r w:rsidR="00880391">
        <w:rPr>
          <w:sz w:val="24"/>
          <w:szCs w:val="24"/>
          <w:lang w:val="pt-BR"/>
        </w:rPr>
        <w:t>, para fins de cumprimento da LRF,</w:t>
      </w:r>
      <w:r w:rsidR="00AE2D91">
        <w:rPr>
          <w:sz w:val="24"/>
          <w:szCs w:val="24"/>
          <w:lang w:val="pt-BR"/>
        </w:rPr>
        <w:t xml:space="preserve"> não </w:t>
      </w:r>
      <w:r w:rsidR="00B54EA3">
        <w:rPr>
          <w:sz w:val="24"/>
          <w:szCs w:val="24"/>
          <w:lang w:val="pt-BR"/>
        </w:rPr>
        <w:t>haveria perda de receitas no curto prazo e que poderia haver no médio e longo prazos, mas que eram de difícil mensuração</w:t>
      </w:r>
      <w:r w:rsidR="00817EDC" w:rsidRPr="00B51FE8">
        <w:rPr>
          <w:sz w:val="24"/>
          <w:szCs w:val="24"/>
          <w:lang w:val="pt-BR"/>
        </w:rPr>
        <w:t xml:space="preserve">. </w:t>
      </w:r>
      <w:r w:rsidR="0053795E" w:rsidRPr="00B51FE8">
        <w:rPr>
          <w:sz w:val="24"/>
          <w:szCs w:val="24"/>
          <w:lang w:val="pt-BR"/>
        </w:rPr>
        <w:t>Por que motivo</w:t>
      </w:r>
      <w:r w:rsidR="002044CA" w:rsidRPr="00B51FE8">
        <w:rPr>
          <w:sz w:val="24"/>
          <w:szCs w:val="24"/>
          <w:lang w:val="pt-BR"/>
        </w:rPr>
        <w:t xml:space="preserve"> se daria tal justificativa se o legislador </w:t>
      </w:r>
      <w:r w:rsidR="004B2CE8" w:rsidRPr="00B51FE8">
        <w:rPr>
          <w:sz w:val="24"/>
          <w:szCs w:val="24"/>
          <w:lang w:val="pt-BR"/>
        </w:rPr>
        <w:t>não</w:t>
      </w:r>
      <w:r w:rsidR="00076313" w:rsidRPr="00B51FE8">
        <w:rPr>
          <w:sz w:val="24"/>
          <w:szCs w:val="24"/>
          <w:lang w:val="pt-BR"/>
        </w:rPr>
        <w:t xml:space="preserve"> considerasse ser essa uma renúncia de receitas</w:t>
      </w:r>
      <w:r w:rsidR="005B389D">
        <w:rPr>
          <w:sz w:val="24"/>
          <w:szCs w:val="24"/>
          <w:lang w:val="pt-BR"/>
        </w:rPr>
        <w:t xml:space="preserve"> – ainda </w:t>
      </w:r>
      <w:r w:rsidR="001820F3">
        <w:rPr>
          <w:sz w:val="24"/>
          <w:szCs w:val="24"/>
          <w:lang w:val="pt-BR"/>
        </w:rPr>
        <w:t>que contrária ao disposto pela RFB</w:t>
      </w:r>
      <w:r w:rsidR="00076313">
        <w:rPr>
          <w:sz w:val="24"/>
          <w:szCs w:val="24"/>
          <w:lang w:val="pt-BR"/>
        </w:rPr>
        <w:t>?</w:t>
      </w:r>
    </w:p>
    <w:p w14:paraId="4C138A55" w14:textId="24AECC34" w:rsidR="00E82FB1" w:rsidRDefault="00E82FB1">
      <w:pPr>
        <w:spacing w:line="360" w:lineRule="auto"/>
        <w:jc w:val="both"/>
        <w:rPr>
          <w:sz w:val="24"/>
          <w:szCs w:val="24"/>
          <w:lang w:val="pt-BR"/>
        </w:rPr>
      </w:pPr>
    </w:p>
    <w:p w14:paraId="3DD0017D" w14:textId="32ACB187" w:rsidR="00A81E0D" w:rsidRDefault="00A81E0D">
      <w:pPr>
        <w:spacing w:line="360" w:lineRule="auto"/>
        <w:jc w:val="both"/>
        <w:rPr>
          <w:sz w:val="24"/>
          <w:szCs w:val="24"/>
          <w:lang w:val="pt-BR"/>
        </w:rPr>
      </w:pPr>
    </w:p>
    <w:p w14:paraId="33C1B7CA" w14:textId="2396BDB2" w:rsidR="004C3F61" w:rsidRPr="00E15ACD" w:rsidRDefault="0031730E" w:rsidP="004C3F61">
      <w:pPr>
        <w:rPr>
          <w:b/>
          <w:bCs/>
          <w:sz w:val="28"/>
          <w:szCs w:val="28"/>
          <w:lang w:val="pt-BR"/>
        </w:rPr>
      </w:pPr>
      <w:r>
        <w:rPr>
          <w:b/>
          <w:bCs/>
          <w:sz w:val="28"/>
          <w:szCs w:val="28"/>
          <w:lang w:val="pt-BR"/>
        </w:rPr>
        <w:t>8. As tentativas de mensuração e a falta de informação</w:t>
      </w:r>
    </w:p>
    <w:p w14:paraId="4EFBCD00" w14:textId="77777777" w:rsidR="004C3F61" w:rsidRDefault="004C3F61">
      <w:pPr>
        <w:spacing w:line="360" w:lineRule="auto"/>
        <w:jc w:val="both"/>
        <w:rPr>
          <w:sz w:val="24"/>
          <w:szCs w:val="24"/>
          <w:lang w:val="pt-BR"/>
        </w:rPr>
      </w:pPr>
    </w:p>
    <w:p w14:paraId="2AC0F39B" w14:textId="48E99E64" w:rsidR="00A81E0D" w:rsidRDefault="00A81E0D">
      <w:pPr>
        <w:spacing w:line="360" w:lineRule="auto"/>
        <w:jc w:val="both"/>
        <w:rPr>
          <w:sz w:val="24"/>
          <w:szCs w:val="24"/>
          <w:lang w:val="pt-BR"/>
        </w:rPr>
      </w:pPr>
      <w:r w:rsidRPr="0009664D">
        <w:rPr>
          <w:sz w:val="24"/>
          <w:szCs w:val="24"/>
          <w:lang w:val="pt-BR"/>
        </w:rPr>
        <w:t>Passados quase quinze anos desde a conversão da medida provisória em lei, não se vislumbrou nenhuma análise que pudesse mensurar os impactos da adoção da tabela regressiva</w:t>
      </w:r>
      <w:r>
        <w:rPr>
          <w:sz w:val="24"/>
          <w:szCs w:val="24"/>
          <w:lang w:val="pt-BR"/>
        </w:rPr>
        <w:t xml:space="preserve"> ou ao menos criar uma estimativa desses impactos</w:t>
      </w:r>
      <w:r w:rsidRPr="0009664D">
        <w:rPr>
          <w:sz w:val="24"/>
          <w:szCs w:val="24"/>
          <w:lang w:val="pt-BR"/>
        </w:rPr>
        <w:t xml:space="preserve">, </w:t>
      </w:r>
      <w:r>
        <w:rPr>
          <w:sz w:val="24"/>
          <w:szCs w:val="24"/>
          <w:lang w:val="pt-BR"/>
        </w:rPr>
        <w:t>principalmente no que se refere à possibilidade de haver uma renúncia fiscal</w:t>
      </w:r>
      <w:r w:rsidR="00267FBB">
        <w:rPr>
          <w:sz w:val="24"/>
          <w:szCs w:val="24"/>
          <w:lang w:val="pt-BR"/>
        </w:rPr>
        <w:t>. Ainda</w:t>
      </w:r>
      <w:r w:rsidR="00B23361">
        <w:rPr>
          <w:sz w:val="24"/>
          <w:szCs w:val="24"/>
          <w:lang w:val="pt-BR"/>
        </w:rPr>
        <w:t xml:space="preserve"> que não possa ser considerado um gasto tributário</w:t>
      </w:r>
      <w:r w:rsidR="00C81D4E">
        <w:rPr>
          <w:sz w:val="24"/>
          <w:szCs w:val="24"/>
          <w:lang w:val="pt-BR"/>
        </w:rPr>
        <w:t xml:space="preserve">, </w:t>
      </w:r>
      <w:r w:rsidR="00307CB0">
        <w:rPr>
          <w:sz w:val="24"/>
          <w:szCs w:val="24"/>
          <w:lang w:val="pt-BR"/>
        </w:rPr>
        <w:t>trata-se de uma desoneração fiscal</w:t>
      </w:r>
      <w:r w:rsidR="00FD346B">
        <w:rPr>
          <w:sz w:val="24"/>
          <w:szCs w:val="24"/>
          <w:lang w:val="pt-BR"/>
        </w:rPr>
        <w:t xml:space="preserve"> com intuito de</w:t>
      </w:r>
      <w:r w:rsidR="008323DC">
        <w:rPr>
          <w:sz w:val="24"/>
          <w:szCs w:val="24"/>
          <w:lang w:val="pt-BR"/>
        </w:rPr>
        <w:t xml:space="preserve"> aumentar o </w:t>
      </w:r>
      <w:r w:rsidR="00F94CD6">
        <w:rPr>
          <w:sz w:val="24"/>
          <w:szCs w:val="24"/>
          <w:lang w:val="pt-BR"/>
        </w:rPr>
        <w:t>prazo de poupança previdenciária</w:t>
      </w:r>
      <w:r w:rsidR="0035615F">
        <w:rPr>
          <w:sz w:val="24"/>
          <w:szCs w:val="24"/>
          <w:lang w:val="pt-BR"/>
        </w:rPr>
        <w:t xml:space="preserve">, motivo pelo qual </w:t>
      </w:r>
      <w:r w:rsidR="00CE0A89">
        <w:rPr>
          <w:sz w:val="24"/>
          <w:szCs w:val="24"/>
          <w:lang w:val="pt-BR"/>
        </w:rPr>
        <w:t>seria interessante mensurar o custo dessa política.</w:t>
      </w:r>
    </w:p>
    <w:p w14:paraId="34CAFFC6" w14:textId="1EA6826D" w:rsidR="00DA5639" w:rsidRDefault="00DA5639">
      <w:pPr>
        <w:spacing w:line="360" w:lineRule="auto"/>
        <w:jc w:val="both"/>
        <w:rPr>
          <w:sz w:val="24"/>
          <w:szCs w:val="24"/>
          <w:lang w:val="pt-BR"/>
        </w:rPr>
      </w:pPr>
    </w:p>
    <w:p w14:paraId="4037E69E" w14:textId="1F5C7E33" w:rsidR="005449D3" w:rsidRDefault="005449D3" w:rsidP="005449D3">
      <w:pPr>
        <w:spacing w:line="360" w:lineRule="auto"/>
        <w:jc w:val="both"/>
        <w:rPr>
          <w:sz w:val="24"/>
          <w:szCs w:val="24"/>
          <w:lang w:val="pt-BR"/>
        </w:rPr>
      </w:pPr>
      <w:r>
        <w:rPr>
          <w:sz w:val="24"/>
          <w:szCs w:val="24"/>
          <w:lang w:val="pt-BR"/>
        </w:rPr>
        <w:t>Pellegrini (2018, p. 2) ressalta que</w:t>
      </w:r>
      <w:r w:rsidR="00EE10A8">
        <w:rPr>
          <w:sz w:val="24"/>
          <w:szCs w:val="24"/>
          <w:lang w:val="pt-BR"/>
        </w:rPr>
        <w:t>,</w:t>
      </w:r>
      <w:r>
        <w:rPr>
          <w:sz w:val="24"/>
          <w:szCs w:val="24"/>
          <w:lang w:val="pt-BR"/>
        </w:rPr>
        <w:t xml:space="preserve"> além da dificuldade em se avaliar se determinada desoneração é gasto tributário ou não, outra dificuldade é mensurar esse gasto, pois não </w:t>
      </w:r>
      <w:r>
        <w:rPr>
          <w:sz w:val="24"/>
          <w:szCs w:val="24"/>
          <w:lang w:val="pt-BR"/>
        </w:rPr>
        <w:lastRenderedPageBreak/>
        <w:t>se trata de um dado efetivo, mas sim de uma estimativa do quanto se perdeu de arrecadação com a existência da desoneração.</w:t>
      </w:r>
    </w:p>
    <w:p w14:paraId="74E64026" w14:textId="77777777" w:rsidR="005449D3" w:rsidRDefault="005449D3">
      <w:pPr>
        <w:spacing w:line="360" w:lineRule="auto"/>
        <w:jc w:val="both"/>
        <w:rPr>
          <w:sz w:val="24"/>
          <w:szCs w:val="24"/>
          <w:lang w:val="pt-BR"/>
        </w:rPr>
      </w:pPr>
    </w:p>
    <w:p w14:paraId="3A623B9A" w14:textId="77777777" w:rsidR="00EE10A8" w:rsidRDefault="00B21E2A" w:rsidP="00843AD1">
      <w:pPr>
        <w:spacing w:line="360" w:lineRule="auto"/>
        <w:jc w:val="both"/>
        <w:rPr>
          <w:sz w:val="24"/>
          <w:szCs w:val="24"/>
          <w:lang w:val="pt-BR"/>
        </w:rPr>
      </w:pPr>
      <w:r>
        <w:rPr>
          <w:sz w:val="24"/>
          <w:szCs w:val="24"/>
          <w:lang w:val="pt-BR"/>
        </w:rPr>
        <w:t>Visando</w:t>
      </w:r>
      <w:r w:rsidR="00FD7121">
        <w:rPr>
          <w:sz w:val="24"/>
          <w:szCs w:val="24"/>
          <w:lang w:val="pt-BR"/>
        </w:rPr>
        <w:t xml:space="preserve"> tentar</w:t>
      </w:r>
      <w:r w:rsidR="00D20BAF">
        <w:rPr>
          <w:sz w:val="24"/>
          <w:szCs w:val="24"/>
          <w:lang w:val="pt-BR"/>
        </w:rPr>
        <w:t xml:space="preserve"> estabelecer u</w:t>
      </w:r>
      <w:r w:rsidR="00CD16FC">
        <w:rPr>
          <w:sz w:val="24"/>
          <w:szCs w:val="24"/>
          <w:lang w:val="pt-BR"/>
        </w:rPr>
        <w:t>ma estimativa do impacto no decorrer dos últimos anos</w:t>
      </w:r>
      <w:r w:rsidR="009B0DA3">
        <w:rPr>
          <w:sz w:val="24"/>
          <w:szCs w:val="24"/>
          <w:lang w:val="pt-BR"/>
        </w:rPr>
        <w:t>, solicitou-se dados</w:t>
      </w:r>
      <w:r w:rsidR="00570E63">
        <w:rPr>
          <w:sz w:val="24"/>
          <w:szCs w:val="24"/>
          <w:lang w:val="pt-BR"/>
        </w:rPr>
        <w:t xml:space="preserve"> referentes aos planos PGBL à RFB e à Susep, relacionados a suas respectivas competências.</w:t>
      </w:r>
    </w:p>
    <w:p w14:paraId="09B5A9B9" w14:textId="17E5A92D" w:rsidR="00382262" w:rsidRDefault="00382262" w:rsidP="00843AD1">
      <w:pPr>
        <w:spacing w:line="360" w:lineRule="auto"/>
        <w:jc w:val="both"/>
        <w:rPr>
          <w:sz w:val="24"/>
          <w:szCs w:val="24"/>
          <w:lang w:val="pt-BR"/>
        </w:rPr>
      </w:pPr>
    </w:p>
    <w:p w14:paraId="5905E1ED" w14:textId="0C783113" w:rsidR="00843AD1" w:rsidRPr="00843AD1" w:rsidRDefault="00570E63" w:rsidP="00843AD1">
      <w:pPr>
        <w:spacing w:line="360" w:lineRule="auto"/>
        <w:jc w:val="both"/>
        <w:rPr>
          <w:sz w:val="24"/>
          <w:szCs w:val="24"/>
          <w:lang w:val="pt-BR"/>
        </w:rPr>
      </w:pPr>
      <w:r>
        <w:rPr>
          <w:sz w:val="24"/>
          <w:szCs w:val="24"/>
          <w:lang w:val="pt-BR"/>
        </w:rPr>
        <w:t xml:space="preserve">No caso da RFB, </w:t>
      </w:r>
      <w:r w:rsidR="00EE10A8">
        <w:rPr>
          <w:sz w:val="24"/>
          <w:szCs w:val="24"/>
          <w:lang w:val="pt-BR"/>
        </w:rPr>
        <w:t xml:space="preserve">foram </w:t>
      </w:r>
      <w:r>
        <w:rPr>
          <w:sz w:val="24"/>
          <w:szCs w:val="24"/>
          <w:lang w:val="pt-BR"/>
        </w:rPr>
        <w:t>solicitadas informações acerca da tributação do IR de planos de previdência privada aberta para os anos entre 1996 e 2018</w:t>
      </w:r>
      <w:r w:rsidR="00843AD1">
        <w:rPr>
          <w:sz w:val="24"/>
          <w:szCs w:val="24"/>
          <w:lang w:val="pt-BR"/>
        </w:rPr>
        <w:t xml:space="preserve">, questionando a quantidade de participantes que deduziu a quantia vertida ao PGBL da sua base tributável de imposto de renda, bem como os valores que se deixou de arrecadar em cada ano com esse diferimento e </w:t>
      </w:r>
      <w:r w:rsidR="00382262">
        <w:rPr>
          <w:sz w:val="24"/>
          <w:szCs w:val="24"/>
          <w:lang w:val="pt-BR"/>
        </w:rPr>
        <w:t>quanto foi arrecadado com a tributação quando do resgate dos planos.</w:t>
      </w:r>
    </w:p>
    <w:p w14:paraId="4B736431" w14:textId="24D77C50" w:rsidR="00382262" w:rsidRDefault="00382262">
      <w:pPr>
        <w:spacing w:line="360" w:lineRule="auto"/>
        <w:jc w:val="both"/>
        <w:rPr>
          <w:sz w:val="24"/>
          <w:szCs w:val="24"/>
          <w:lang w:val="pt-BR"/>
        </w:rPr>
      </w:pPr>
    </w:p>
    <w:p w14:paraId="79C8D663" w14:textId="7CB07932" w:rsidR="00382262" w:rsidRDefault="00382262">
      <w:pPr>
        <w:spacing w:line="360" w:lineRule="auto"/>
        <w:jc w:val="both"/>
        <w:rPr>
          <w:sz w:val="24"/>
          <w:szCs w:val="24"/>
          <w:lang w:val="pt-BR"/>
        </w:rPr>
      </w:pPr>
      <w:r w:rsidRPr="00382262">
        <w:rPr>
          <w:sz w:val="24"/>
          <w:szCs w:val="24"/>
          <w:lang w:val="pt-BR"/>
        </w:rPr>
        <w:t>A RFB respondeu a solicitação por meio da Nota SIC Cetad/Copan nº 183, de 19 de julho de 2019. Nela, informou que não foi possível separar os dados de acordo com o pedido feito devido à forma como os dados são obtidos</w:t>
      </w:r>
      <w:r>
        <w:rPr>
          <w:sz w:val="24"/>
          <w:szCs w:val="24"/>
          <w:lang w:val="pt-BR"/>
        </w:rPr>
        <w:t xml:space="preserve"> na DIRPF (Declaração de Ajuste Anual da Pessoa Física) e nos sistemas informatizados de controle federal. Apesar de apresentar três tabelas com dados relativos à tributação, sua utilização no presente trabalho restou prejudicada.</w:t>
      </w:r>
    </w:p>
    <w:p w14:paraId="19267FA8" w14:textId="74FC19AF" w:rsidR="00382262" w:rsidRDefault="00382262">
      <w:pPr>
        <w:spacing w:line="360" w:lineRule="auto"/>
        <w:jc w:val="both"/>
        <w:rPr>
          <w:sz w:val="24"/>
          <w:szCs w:val="24"/>
          <w:lang w:val="pt-BR"/>
        </w:rPr>
      </w:pPr>
    </w:p>
    <w:p w14:paraId="06723D9F" w14:textId="79FF4FB6" w:rsidR="00382262" w:rsidRDefault="00382262">
      <w:pPr>
        <w:spacing w:line="360" w:lineRule="auto"/>
        <w:jc w:val="both"/>
        <w:rPr>
          <w:sz w:val="24"/>
          <w:szCs w:val="24"/>
          <w:lang w:val="pt-BR"/>
        </w:rPr>
      </w:pPr>
      <w:r>
        <w:rPr>
          <w:sz w:val="24"/>
          <w:szCs w:val="24"/>
          <w:lang w:val="pt-BR"/>
        </w:rPr>
        <w:t>Em primeiro lugar, informações relativas à quantidade de declarações que se utilizaram do benefício tributário d</w:t>
      </w:r>
      <w:r w:rsidR="00193658">
        <w:rPr>
          <w:sz w:val="24"/>
          <w:szCs w:val="24"/>
          <w:lang w:val="pt-BR"/>
        </w:rPr>
        <w:t>o</w:t>
      </w:r>
      <w:r>
        <w:rPr>
          <w:sz w:val="24"/>
          <w:szCs w:val="24"/>
          <w:lang w:val="pt-BR"/>
        </w:rPr>
        <w:t xml:space="preserve"> diferimento de até 12% da base tributável</w:t>
      </w:r>
      <w:r w:rsidR="00193658">
        <w:rPr>
          <w:sz w:val="24"/>
          <w:szCs w:val="24"/>
          <w:lang w:val="pt-BR"/>
        </w:rPr>
        <w:t xml:space="preserve"> e o seu montante estão agrupadas considerando previdência privada, FAPI e </w:t>
      </w:r>
      <w:proofErr w:type="spellStart"/>
      <w:r w:rsidR="00193658">
        <w:rPr>
          <w:sz w:val="24"/>
          <w:szCs w:val="24"/>
          <w:lang w:val="pt-BR"/>
        </w:rPr>
        <w:t>Funpresp</w:t>
      </w:r>
      <w:proofErr w:type="spellEnd"/>
      <w:r w:rsidR="00193658">
        <w:rPr>
          <w:sz w:val="24"/>
          <w:szCs w:val="24"/>
          <w:lang w:val="pt-BR"/>
        </w:rPr>
        <w:t xml:space="preserve"> (Fundação de Previdência Complementar do Servidor Público). Todas essas modalidades possuem o direito ao diferimento, no entanto estamos interessados somente em planos PGBL, que podem ser resgatados parcial ou totalmente a qualquer tempo.</w:t>
      </w:r>
      <w:r w:rsidR="00F808E4">
        <w:rPr>
          <w:sz w:val="24"/>
          <w:szCs w:val="24"/>
          <w:lang w:val="pt-BR"/>
        </w:rPr>
        <w:t xml:space="preserve"> Além disso, a informação contém dados de previdência complementar fechada, o que inviabiliza qualquer tentativa de segregação dos dados.</w:t>
      </w:r>
    </w:p>
    <w:p w14:paraId="4A2E3031" w14:textId="68FB92CD" w:rsidR="00193658" w:rsidRDefault="00193658">
      <w:pPr>
        <w:spacing w:line="360" w:lineRule="auto"/>
        <w:jc w:val="both"/>
        <w:rPr>
          <w:sz w:val="24"/>
          <w:szCs w:val="24"/>
          <w:lang w:val="pt-BR"/>
        </w:rPr>
      </w:pPr>
    </w:p>
    <w:p w14:paraId="163BBBDC" w14:textId="78633C66" w:rsidR="00193658" w:rsidRDefault="00193658">
      <w:pPr>
        <w:spacing w:line="360" w:lineRule="auto"/>
        <w:jc w:val="both"/>
        <w:rPr>
          <w:sz w:val="24"/>
          <w:szCs w:val="24"/>
          <w:lang w:val="pt-BR"/>
        </w:rPr>
      </w:pPr>
      <w:r>
        <w:rPr>
          <w:sz w:val="24"/>
          <w:szCs w:val="24"/>
          <w:lang w:val="pt-BR"/>
        </w:rPr>
        <w:lastRenderedPageBreak/>
        <w:t>A RFB conseguiu se</w:t>
      </w:r>
      <w:r w:rsidR="00F808E4">
        <w:rPr>
          <w:sz w:val="24"/>
          <w:szCs w:val="24"/>
          <w:lang w:val="pt-BR"/>
        </w:rPr>
        <w:t>parar informações de</w:t>
      </w:r>
      <w:r>
        <w:rPr>
          <w:sz w:val="24"/>
          <w:szCs w:val="24"/>
          <w:lang w:val="pt-BR"/>
        </w:rPr>
        <w:t xml:space="preserve"> previdência</w:t>
      </w:r>
      <w:r w:rsidR="00F808E4">
        <w:rPr>
          <w:sz w:val="24"/>
          <w:szCs w:val="24"/>
          <w:lang w:val="pt-BR"/>
        </w:rPr>
        <w:t xml:space="preserve"> privada, FAPI e Funpresp</w:t>
      </w:r>
      <w:r>
        <w:rPr>
          <w:sz w:val="24"/>
          <w:szCs w:val="24"/>
          <w:lang w:val="pt-BR"/>
        </w:rPr>
        <w:t xml:space="preserve"> apenas para informações acerca de declarações que não utilizaram o diferimento tributário, mas ainda assim agregando </w:t>
      </w:r>
      <w:r w:rsidR="00F808E4">
        <w:rPr>
          <w:sz w:val="24"/>
          <w:szCs w:val="24"/>
          <w:lang w:val="pt-BR"/>
        </w:rPr>
        <w:t>planos de previdência abertos e planos fechados. Por fim, foi apresentada a arrecadação dos fundos de previdência privada nas modalidades progressiva e regressiva, porém agregando PGBL e VGBL</w:t>
      </w:r>
      <w:r w:rsidR="00E14C61">
        <w:rPr>
          <w:sz w:val="24"/>
          <w:szCs w:val="24"/>
          <w:lang w:val="pt-BR"/>
        </w:rPr>
        <w:t>. A nota técnica diz se tratar de todos os fundos de previdência, havendo a dúvida se está considerando também a previdência privada fechada.</w:t>
      </w:r>
    </w:p>
    <w:p w14:paraId="096042B5" w14:textId="77777777" w:rsidR="00EE10A8" w:rsidRDefault="00EE10A8">
      <w:pPr>
        <w:spacing w:line="360" w:lineRule="auto"/>
        <w:jc w:val="both"/>
        <w:rPr>
          <w:sz w:val="24"/>
          <w:szCs w:val="24"/>
          <w:lang w:val="pt-BR"/>
        </w:rPr>
      </w:pPr>
    </w:p>
    <w:p w14:paraId="12110A19" w14:textId="2731FB37" w:rsidR="00E14C61" w:rsidRDefault="00E14C61">
      <w:pPr>
        <w:spacing w:line="360" w:lineRule="auto"/>
        <w:jc w:val="both"/>
        <w:rPr>
          <w:sz w:val="24"/>
          <w:szCs w:val="24"/>
          <w:lang w:val="pt-BR"/>
        </w:rPr>
      </w:pPr>
      <w:r>
        <w:rPr>
          <w:sz w:val="24"/>
          <w:szCs w:val="24"/>
          <w:lang w:val="pt-BR"/>
        </w:rPr>
        <w:t>À Susep foram solicitadas informações relativas à opção dos participantes pela tributação progressiva ou regressiva dos planos PGBL, além de dados de quanto tempo, em média, os participantes mantiveram seus aportes nos planos. No entanto, a referida superintendência se limitou a responder que os dados públicos que a Susep dispõe são os que podem ser acessados em seu sítio eletrônico e que, por não possuírem as informações</w:t>
      </w:r>
      <w:r w:rsidR="00EE10A8">
        <w:rPr>
          <w:sz w:val="24"/>
          <w:szCs w:val="24"/>
          <w:lang w:val="pt-BR"/>
        </w:rPr>
        <w:t>,</w:t>
      </w:r>
      <w:r>
        <w:rPr>
          <w:sz w:val="24"/>
          <w:szCs w:val="24"/>
          <w:lang w:val="pt-BR"/>
        </w:rPr>
        <w:t xml:space="preserve"> não p</w:t>
      </w:r>
      <w:r w:rsidR="00A67491">
        <w:rPr>
          <w:sz w:val="24"/>
          <w:szCs w:val="24"/>
          <w:lang w:val="pt-BR"/>
        </w:rPr>
        <w:t>uderam</w:t>
      </w:r>
      <w:r>
        <w:rPr>
          <w:sz w:val="24"/>
          <w:szCs w:val="24"/>
          <w:lang w:val="pt-BR"/>
        </w:rPr>
        <w:t xml:space="preserve"> responder à solicitação.</w:t>
      </w:r>
    </w:p>
    <w:p w14:paraId="4F771EC2" w14:textId="27E3E68C" w:rsidR="00E14C61" w:rsidRDefault="00E14C61">
      <w:pPr>
        <w:spacing w:line="360" w:lineRule="auto"/>
        <w:jc w:val="both"/>
        <w:rPr>
          <w:sz w:val="24"/>
          <w:szCs w:val="24"/>
          <w:lang w:val="pt-BR"/>
        </w:rPr>
      </w:pPr>
    </w:p>
    <w:p w14:paraId="6D105C2D" w14:textId="1FDD17F1" w:rsidR="00E14C61" w:rsidRPr="00382262" w:rsidRDefault="00E14C61">
      <w:pPr>
        <w:spacing w:line="360" w:lineRule="auto"/>
        <w:jc w:val="both"/>
        <w:rPr>
          <w:sz w:val="24"/>
          <w:szCs w:val="24"/>
          <w:lang w:val="pt-BR"/>
        </w:rPr>
      </w:pPr>
      <w:r>
        <w:rPr>
          <w:sz w:val="24"/>
          <w:szCs w:val="24"/>
          <w:lang w:val="pt-BR"/>
        </w:rPr>
        <w:t>Essa dificuldade em se obter dados que permitam a mensuração do impacto da desoneração fiscal</w:t>
      </w:r>
      <w:r w:rsidR="002209DE">
        <w:rPr>
          <w:sz w:val="24"/>
          <w:szCs w:val="24"/>
          <w:lang w:val="pt-BR"/>
        </w:rPr>
        <w:t xml:space="preserve"> ora em estudo </w:t>
      </w:r>
      <w:r w:rsidR="002209DE" w:rsidRPr="00B51FE8">
        <w:rPr>
          <w:sz w:val="24"/>
          <w:szCs w:val="24"/>
          <w:lang w:val="pt-BR"/>
        </w:rPr>
        <w:t>demonstra que não há efetivo controle sobre as consequências de tais benefícios tributários</w:t>
      </w:r>
      <w:r w:rsidR="002209DE">
        <w:rPr>
          <w:sz w:val="24"/>
          <w:szCs w:val="24"/>
          <w:lang w:val="pt-BR"/>
        </w:rPr>
        <w:t>, vez que qualquer tentativa de avaliação da efetividade da medida tomada deve partir do custo da política adotada</w:t>
      </w:r>
      <w:r w:rsidR="00AF39B9">
        <w:rPr>
          <w:sz w:val="24"/>
          <w:szCs w:val="24"/>
          <w:lang w:val="pt-BR"/>
        </w:rPr>
        <w:t>.</w:t>
      </w:r>
    </w:p>
    <w:p w14:paraId="304FB56F" w14:textId="77777777" w:rsidR="00382262" w:rsidRPr="00382262" w:rsidRDefault="00382262">
      <w:pPr>
        <w:spacing w:line="360" w:lineRule="auto"/>
        <w:jc w:val="both"/>
        <w:rPr>
          <w:sz w:val="24"/>
          <w:szCs w:val="24"/>
          <w:lang w:val="pt-BR"/>
        </w:rPr>
      </w:pPr>
    </w:p>
    <w:p w14:paraId="588A025A" w14:textId="25771F34" w:rsidR="006360FB" w:rsidRDefault="00016345" w:rsidP="006360FB">
      <w:pPr>
        <w:spacing w:line="360" w:lineRule="auto"/>
        <w:jc w:val="both"/>
        <w:rPr>
          <w:sz w:val="24"/>
          <w:szCs w:val="24"/>
          <w:lang w:val="pt-BR"/>
        </w:rPr>
      </w:pPr>
      <w:r>
        <w:rPr>
          <w:sz w:val="24"/>
          <w:szCs w:val="24"/>
          <w:lang w:val="pt-BR"/>
        </w:rPr>
        <w:t>Para a</w:t>
      </w:r>
      <w:r w:rsidR="006360FB" w:rsidRPr="0009664D">
        <w:rPr>
          <w:sz w:val="24"/>
          <w:szCs w:val="24"/>
          <w:lang w:val="pt-BR"/>
        </w:rPr>
        <w:t xml:space="preserve">lém disso, conforme defendido pelo trecho citado da exposição de motivos e servindo como uma forma de atestar a eficácia da política estabelecida, </w:t>
      </w:r>
      <w:r w:rsidR="009A3CDB">
        <w:rPr>
          <w:sz w:val="24"/>
          <w:szCs w:val="24"/>
          <w:lang w:val="pt-BR"/>
        </w:rPr>
        <w:t>seria interessante verificar se a adoção da tabela regressiva do imposto</w:t>
      </w:r>
      <w:r w:rsidR="006360FB" w:rsidRPr="0009664D">
        <w:rPr>
          <w:sz w:val="24"/>
          <w:szCs w:val="24"/>
          <w:lang w:val="pt-BR"/>
        </w:rPr>
        <w:t xml:space="preserve"> </w:t>
      </w:r>
      <w:r w:rsidR="00E328D5">
        <w:rPr>
          <w:sz w:val="24"/>
          <w:szCs w:val="24"/>
          <w:lang w:val="pt-BR"/>
        </w:rPr>
        <w:t>realmente promoveu</w:t>
      </w:r>
      <w:r w:rsidR="006360FB" w:rsidRPr="0009664D">
        <w:rPr>
          <w:sz w:val="24"/>
          <w:szCs w:val="24"/>
          <w:lang w:val="pt-BR"/>
        </w:rPr>
        <w:t xml:space="preserve"> um alongamento dos prazos </w:t>
      </w:r>
      <w:r w:rsidR="00601844">
        <w:rPr>
          <w:sz w:val="24"/>
          <w:szCs w:val="24"/>
          <w:lang w:val="pt-BR"/>
        </w:rPr>
        <w:t>dos valores vertidos aos planos de previdência</w:t>
      </w:r>
      <w:r w:rsidR="006360FB" w:rsidRPr="0009664D">
        <w:rPr>
          <w:sz w:val="24"/>
          <w:szCs w:val="24"/>
          <w:lang w:val="pt-BR"/>
        </w:rPr>
        <w:t>.</w:t>
      </w:r>
    </w:p>
    <w:p w14:paraId="54EE8AD5" w14:textId="77777777" w:rsidR="006360FB" w:rsidRDefault="006360FB">
      <w:pPr>
        <w:spacing w:line="360" w:lineRule="auto"/>
        <w:jc w:val="both"/>
        <w:rPr>
          <w:sz w:val="24"/>
          <w:szCs w:val="24"/>
          <w:lang w:val="pt-BR"/>
        </w:rPr>
      </w:pPr>
    </w:p>
    <w:p w14:paraId="2A4F7D65" w14:textId="2FA8F823" w:rsidR="00BA033F" w:rsidRPr="0009664D" w:rsidRDefault="00601844">
      <w:pPr>
        <w:spacing w:line="360" w:lineRule="auto"/>
        <w:jc w:val="both"/>
        <w:rPr>
          <w:sz w:val="24"/>
          <w:szCs w:val="24"/>
          <w:lang w:val="pt-BR"/>
        </w:rPr>
      </w:pPr>
      <w:r>
        <w:rPr>
          <w:sz w:val="24"/>
          <w:szCs w:val="24"/>
          <w:lang w:val="pt-BR"/>
        </w:rPr>
        <w:t>No entanto, h</w:t>
      </w:r>
      <w:r w:rsidR="00FA1EBF" w:rsidRPr="0009664D">
        <w:rPr>
          <w:sz w:val="24"/>
          <w:szCs w:val="24"/>
          <w:lang w:val="pt-BR"/>
        </w:rPr>
        <w:t>á indícios de que tal alongamento</w:t>
      </w:r>
      <w:r w:rsidR="005449D3">
        <w:rPr>
          <w:sz w:val="24"/>
          <w:szCs w:val="24"/>
          <w:lang w:val="pt-BR"/>
        </w:rPr>
        <w:t>, se</w:t>
      </w:r>
      <w:r w:rsidR="00FA1EBF" w:rsidRPr="0009664D">
        <w:rPr>
          <w:sz w:val="24"/>
          <w:szCs w:val="24"/>
          <w:lang w:val="pt-BR"/>
        </w:rPr>
        <w:t xml:space="preserve"> ocorreu de fato</w:t>
      </w:r>
      <w:r w:rsidR="005449D3">
        <w:rPr>
          <w:sz w:val="24"/>
          <w:szCs w:val="24"/>
          <w:lang w:val="pt-BR"/>
        </w:rPr>
        <w:t>, foi pouco efetivo</w:t>
      </w:r>
      <w:r w:rsidR="00FA1EBF" w:rsidRPr="0009664D">
        <w:rPr>
          <w:sz w:val="24"/>
          <w:szCs w:val="24"/>
          <w:lang w:val="pt-BR"/>
        </w:rPr>
        <w:t xml:space="preserve">. VIANNA JUNIOR (2015, P. 31) desenvolveu um índice de alongamento através da observação dos retornos mensais dos fundos de investimento que recebem recursos de planos de previdência aberta. Concluiu que: </w:t>
      </w:r>
    </w:p>
    <w:p w14:paraId="468A5AD1" w14:textId="77777777" w:rsidR="00BA033F" w:rsidRPr="0009664D" w:rsidRDefault="00BA033F">
      <w:pPr>
        <w:spacing w:line="240" w:lineRule="auto"/>
        <w:jc w:val="both"/>
        <w:rPr>
          <w:sz w:val="24"/>
          <w:szCs w:val="24"/>
          <w:lang w:val="pt-BR"/>
        </w:rPr>
      </w:pPr>
    </w:p>
    <w:p w14:paraId="44CAD692" w14:textId="77777777" w:rsidR="00BA033F" w:rsidRPr="0009664D" w:rsidRDefault="00FA1EBF">
      <w:pPr>
        <w:spacing w:line="240" w:lineRule="auto"/>
        <w:ind w:left="1440"/>
        <w:jc w:val="both"/>
        <w:rPr>
          <w:sz w:val="24"/>
          <w:szCs w:val="24"/>
          <w:lang w:val="pt-BR"/>
        </w:rPr>
      </w:pPr>
      <w:r w:rsidRPr="0009664D">
        <w:rPr>
          <w:i/>
          <w:sz w:val="24"/>
          <w:szCs w:val="24"/>
          <w:lang w:val="pt-BR"/>
        </w:rPr>
        <w:t xml:space="preserve">O índice desenvolvido, aplicado à amostra dos fundos classificados pela Anbima como Previdência Renda Fixa, Previdência Balanceados e </w:t>
      </w:r>
      <w:r w:rsidRPr="0009664D">
        <w:rPr>
          <w:i/>
          <w:sz w:val="24"/>
          <w:szCs w:val="24"/>
          <w:lang w:val="pt-BR"/>
        </w:rPr>
        <w:lastRenderedPageBreak/>
        <w:t xml:space="preserve">Previdência Data Alvo, confirmou resultados obtidos anteriormente por LIMA (2006), CASTRO (2010) e AMARAL (2013), que apontam uma forte concentração desses fundos em ativos atrelados às taxas de juros de curtíssimo prazo. A miopia observada frustra os desejos do Governo em desenvolver um mercado de títulos de longo prazo com os recursos da poupança previdenciária, os quais contam com diversos incentivos fiscais, e é aparentemente paradoxal com os objetivos de longo prazo de que se reveste a previdência e da possibilidade de exploração dos prêmios de liquidez disponíveis. </w:t>
      </w:r>
      <w:r w:rsidRPr="0009664D">
        <w:rPr>
          <w:sz w:val="24"/>
          <w:szCs w:val="24"/>
          <w:lang w:val="pt-BR"/>
        </w:rPr>
        <w:t>(VIANNA JUNIOR, 2015)</w:t>
      </w:r>
    </w:p>
    <w:p w14:paraId="0DAAAA44" w14:textId="739FCA24" w:rsidR="00BA033F" w:rsidRDefault="00BA033F">
      <w:pPr>
        <w:spacing w:line="360" w:lineRule="auto"/>
        <w:jc w:val="both"/>
        <w:rPr>
          <w:sz w:val="24"/>
          <w:szCs w:val="24"/>
          <w:lang w:val="pt-BR"/>
        </w:rPr>
      </w:pPr>
    </w:p>
    <w:p w14:paraId="541AB107" w14:textId="74749C43" w:rsidR="005449D3" w:rsidRDefault="005449D3">
      <w:pPr>
        <w:spacing w:line="360" w:lineRule="auto"/>
        <w:jc w:val="both"/>
        <w:rPr>
          <w:sz w:val="24"/>
          <w:szCs w:val="24"/>
          <w:lang w:val="pt-BR"/>
        </w:rPr>
      </w:pPr>
      <w:r>
        <w:rPr>
          <w:sz w:val="24"/>
          <w:szCs w:val="24"/>
          <w:lang w:val="pt-BR"/>
        </w:rPr>
        <w:t>Visando verificar qual a situação em relação a</w:t>
      </w:r>
      <w:r w:rsidR="00E72122">
        <w:rPr>
          <w:sz w:val="24"/>
          <w:szCs w:val="24"/>
          <w:lang w:val="pt-BR"/>
        </w:rPr>
        <w:t>o</w:t>
      </w:r>
      <w:r>
        <w:rPr>
          <w:sz w:val="24"/>
          <w:szCs w:val="24"/>
          <w:lang w:val="pt-BR"/>
        </w:rPr>
        <w:t xml:space="preserve"> prazo d</w:t>
      </w:r>
      <w:r w:rsidR="00E72122">
        <w:rPr>
          <w:sz w:val="24"/>
          <w:szCs w:val="24"/>
          <w:lang w:val="pt-BR"/>
        </w:rPr>
        <w:t>os</w:t>
      </w:r>
      <w:r>
        <w:rPr>
          <w:sz w:val="24"/>
          <w:szCs w:val="24"/>
          <w:lang w:val="pt-BR"/>
        </w:rPr>
        <w:t xml:space="preserve"> investimentos</w:t>
      </w:r>
      <w:r w:rsidR="00E72122">
        <w:rPr>
          <w:sz w:val="24"/>
          <w:szCs w:val="24"/>
          <w:lang w:val="pt-BR"/>
        </w:rPr>
        <w:t>, foram utilizados dados retirados da plataforma ComDinheiro. O alvo da pesquisa foram fundos de investimento que recebem exclusivamente recursos provenientes de planos de previdência abertos. A composição das carteiras desses fundos é formada, majoritariamente, por títulos públicos, conforme se pode observar na tabela a seguir.</w:t>
      </w:r>
    </w:p>
    <w:p w14:paraId="389BBB0A" w14:textId="49633C7C" w:rsidR="00E72122" w:rsidRDefault="00E72122">
      <w:pPr>
        <w:spacing w:line="360" w:lineRule="auto"/>
        <w:jc w:val="both"/>
        <w:rPr>
          <w:sz w:val="24"/>
          <w:szCs w:val="24"/>
          <w:lang w:val="pt-BR"/>
        </w:rPr>
      </w:pPr>
    </w:p>
    <w:tbl>
      <w:tblPr>
        <w:tblW w:w="9445" w:type="dxa"/>
        <w:tblCellMar>
          <w:left w:w="70" w:type="dxa"/>
          <w:right w:w="70" w:type="dxa"/>
        </w:tblCellMar>
        <w:tblLook w:val="04A0" w:firstRow="1" w:lastRow="0" w:firstColumn="1" w:lastColumn="0" w:noHBand="0" w:noVBand="1"/>
      </w:tblPr>
      <w:tblGrid>
        <w:gridCol w:w="2646"/>
        <w:gridCol w:w="1220"/>
        <w:gridCol w:w="1450"/>
        <w:gridCol w:w="1551"/>
        <w:gridCol w:w="1318"/>
        <w:gridCol w:w="1260"/>
      </w:tblGrid>
      <w:tr w:rsidR="00E72122" w:rsidRPr="00B51FE8" w14:paraId="0A74EB0B" w14:textId="77777777" w:rsidTr="004E79EF">
        <w:trPr>
          <w:trHeight w:val="431"/>
        </w:trPr>
        <w:tc>
          <w:tcPr>
            <w:tcW w:w="9445" w:type="dxa"/>
            <w:gridSpan w:val="6"/>
            <w:tcBorders>
              <w:top w:val="single" w:sz="4" w:space="0" w:color="auto"/>
              <w:left w:val="single" w:sz="4" w:space="0" w:color="auto"/>
              <w:bottom w:val="single" w:sz="4" w:space="0" w:color="auto"/>
              <w:right w:val="single" w:sz="4" w:space="0" w:color="auto"/>
            </w:tcBorders>
            <w:shd w:val="clear" w:color="auto" w:fill="auto"/>
            <w:noWrap/>
            <w:vAlign w:val="bottom"/>
          </w:tcPr>
          <w:p w14:paraId="6F116C4E" w14:textId="0B3B49EF" w:rsidR="00E72122" w:rsidRPr="00780CB9" w:rsidRDefault="00780CB9" w:rsidP="00054998">
            <w:pPr>
              <w:spacing w:line="240" w:lineRule="auto"/>
              <w:jc w:val="center"/>
              <w:rPr>
                <w:rFonts w:ascii="Calibri" w:eastAsia="Times New Roman" w:hAnsi="Calibri" w:cs="Times New Roman"/>
                <w:b/>
                <w:bCs/>
                <w:color w:val="000000"/>
                <w:lang w:val="pt-BR"/>
              </w:rPr>
            </w:pPr>
            <w:r w:rsidRPr="00780CB9">
              <w:rPr>
                <w:rFonts w:ascii="Calibri" w:eastAsia="Times New Roman" w:hAnsi="Calibri" w:cs="Times New Roman"/>
                <w:b/>
                <w:bCs/>
                <w:color w:val="000000"/>
                <w:lang w:val="pt-BR"/>
              </w:rPr>
              <w:t>Tabela 2 – Composição dos fundos d</w:t>
            </w:r>
            <w:r>
              <w:rPr>
                <w:rFonts w:ascii="Calibri" w:eastAsia="Times New Roman" w:hAnsi="Calibri" w:cs="Times New Roman"/>
                <w:b/>
                <w:bCs/>
                <w:color w:val="000000"/>
                <w:lang w:val="pt-BR"/>
              </w:rPr>
              <w:t>e investimento que recebem recursos exclusivamente de planos de previdência privada aberta</w:t>
            </w:r>
          </w:p>
        </w:tc>
      </w:tr>
      <w:tr w:rsidR="00E72122" w:rsidRPr="002251AC" w14:paraId="485918DB" w14:textId="77777777" w:rsidTr="00E72122">
        <w:trPr>
          <w:trHeight w:val="431"/>
        </w:trPr>
        <w:tc>
          <w:tcPr>
            <w:tcW w:w="2646"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9335FD1" w14:textId="77777777" w:rsidR="00E72122" w:rsidRPr="002251AC" w:rsidRDefault="00E72122" w:rsidP="00054998">
            <w:pPr>
              <w:spacing w:line="240" w:lineRule="auto"/>
              <w:jc w:val="center"/>
              <w:rPr>
                <w:rFonts w:ascii="Calibri" w:eastAsia="Times New Roman" w:hAnsi="Calibri" w:cs="Times New Roman"/>
                <w:b/>
                <w:bCs/>
                <w:color w:val="000000"/>
              </w:rPr>
            </w:pPr>
            <w:proofErr w:type="spellStart"/>
            <w:r w:rsidRPr="002251AC">
              <w:rPr>
                <w:rFonts w:ascii="Calibri" w:eastAsia="Times New Roman" w:hAnsi="Calibri" w:cs="Times New Roman"/>
                <w:b/>
                <w:bCs/>
                <w:color w:val="000000"/>
              </w:rPr>
              <w:t>Ativo</w:t>
            </w:r>
            <w:proofErr w:type="spellEnd"/>
          </w:p>
        </w:tc>
        <w:tc>
          <w:tcPr>
            <w:tcW w:w="1220" w:type="dxa"/>
            <w:tcBorders>
              <w:top w:val="single" w:sz="4" w:space="0" w:color="auto"/>
              <w:left w:val="nil"/>
              <w:bottom w:val="single" w:sz="4" w:space="0" w:color="auto"/>
              <w:right w:val="single" w:sz="4" w:space="0" w:color="auto"/>
            </w:tcBorders>
            <w:shd w:val="clear" w:color="auto" w:fill="auto"/>
            <w:noWrap/>
            <w:vAlign w:val="bottom"/>
            <w:hideMark/>
          </w:tcPr>
          <w:p w14:paraId="52EFB80E" w14:textId="77777777" w:rsidR="00E72122" w:rsidRPr="002251AC" w:rsidRDefault="00E72122" w:rsidP="00054998">
            <w:pPr>
              <w:spacing w:line="240" w:lineRule="auto"/>
              <w:jc w:val="center"/>
              <w:rPr>
                <w:rFonts w:ascii="Calibri" w:eastAsia="Times New Roman" w:hAnsi="Calibri" w:cs="Times New Roman"/>
                <w:b/>
                <w:bCs/>
                <w:color w:val="000000"/>
              </w:rPr>
            </w:pPr>
            <w:r w:rsidRPr="002251AC">
              <w:rPr>
                <w:rFonts w:ascii="Calibri" w:eastAsia="Times New Roman" w:hAnsi="Calibri" w:cs="Times New Roman"/>
                <w:b/>
                <w:bCs/>
                <w:color w:val="000000"/>
              </w:rPr>
              <w:t>2015</w:t>
            </w:r>
          </w:p>
        </w:tc>
        <w:tc>
          <w:tcPr>
            <w:tcW w:w="1450" w:type="dxa"/>
            <w:tcBorders>
              <w:top w:val="single" w:sz="4" w:space="0" w:color="auto"/>
              <w:left w:val="nil"/>
              <w:bottom w:val="single" w:sz="4" w:space="0" w:color="auto"/>
              <w:right w:val="single" w:sz="4" w:space="0" w:color="auto"/>
            </w:tcBorders>
            <w:shd w:val="clear" w:color="auto" w:fill="auto"/>
            <w:noWrap/>
            <w:vAlign w:val="bottom"/>
            <w:hideMark/>
          </w:tcPr>
          <w:p w14:paraId="5174D6D6" w14:textId="77777777" w:rsidR="00E72122" w:rsidRPr="002251AC" w:rsidRDefault="00E72122" w:rsidP="00054998">
            <w:pPr>
              <w:spacing w:line="240" w:lineRule="auto"/>
              <w:jc w:val="center"/>
              <w:rPr>
                <w:rFonts w:ascii="Calibri" w:eastAsia="Times New Roman" w:hAnsi="Calibri" w:cs="Times New Roman"/>
                <w:b/>
                <w:bCs/>
                <w:color w:val="000000"/>
              </w:rPr>
            </w:pPr>
            <w:r w:rsidRPr="002251AC">
              <w:rPr>
                <w:rFonts w:ascii="Calibri" w:eastAsia="Times New Roman" w:hAnsi="Calibri" w:cs="Times New Roman"/>
                <w:b/>
                <w:bCs/>
                <w:color w:val="000000"/>
              </w:rPr>
              <w:t>2016</w:t>
            </w:r>
          </w:p>
        </w:tc>
        <w:tc>
          <w:tcPr>
            <w:tcW w:w="1551" w:type="dxa"/>
            <w:tcBorders>
              <w:top w:val="single" w:sz="4" w:space="0" w:color="auto"/>
              <w:left w:val="nil"/>
              <w:bottom w:val="single" w:sz="4" w:space="0" w:color="auto"/>
              <w:right w:val="single" w:sz="4" w:space="0" w:color="auto"/>
            </w:tcBorders>
            <w:shd w:val="clear" w:color="auto" w:fill="auto"/>
            <w:noWrap/>
            <w:vAlign w:val="bottom"/>
            <w:hideMark/>
          </w:tcPr>
          <w:p w14:paraId="0A62C336" w14:textId="77777777" w:rsidR="00E72122" w:rsidRPr="002251AC" w:rsidRDefault="00E72122" w:rsidP="00054998">
            <w:pPr>
              <w:spacing w:line="240" w:lineRule="auto"/>
              <w:jc w:val="center"/>
              <w:rPr>
                <w:rFonts w:ascii="Calibri" w:eastAsia="Times New Roman" w:hAnsi="Calibri" w:cs="Times New Roman"/>
                <w:b/>
                <w:bCs/>
                <w:color w:val="000000"/>
              </w:rPr>
            </w:pPr>
            <w:r w:rsidRPr="002251AC">
              <w:rPr>
                <w:rFonts w:ascii="Calibri" w:eastAsia="Times New Roman" w:hAnsi="Calibri" w:cs="Times New Roman"/>
                <w:b/>
                <w:bCs/>
                <w:color w:val="000000"/>
              </w:rPr>
              <w:t>2017</w:t>
            </w:r>
          </w:p>
        </w:tc>
        <w:tc>
          <w:tcPr>
            <w:tcW w:w="1318" w:type="dxa"/>
            <w:tcBorders>
              <w:top w:val="single" w:sz="4" w:space="0" w:color="auto"/>
              <w:left w:val="nil"/>
              <w:bottom w:val="single" w:sz="4" w:space="0" w:color="auto"/>
              <w:right w:val="single" w:sz="4" w:space="0" w:color="auto"/>
            </w:tcBorders>
            <w:shd w:val="clear" w:color="auto" w:fill="auto"/>
            <w:noWrap/>
            <w:vAlign w:val="bottom"/>
            <w:hideMark/>
          </w:tcPr>
          <w:p w14:paraId="09E79E93" w14:textId="77777777" w:rsidR="00E72122" w:rsidRPr="002251AC" w:rsidRDefault="00E72122" w:rsidP="00054998">
            <w:pPr>
              <w:spacing w:line="240" w:lineRule="auto"/>
              <w:jc w:val="center"/>
              <w:rPr>
                <w:rFonts w:ascii="Calibri" w:eastAsia="Times New Roman" w:hAnsi="Calibri" w:cs="Times New Roman"/>
                <w:b/>
                <w:bCs/>
                <w:color w:val="000000"/>
              </w:rPr>
            </w:pPr>
            <w:r w:rsidRPr="002251AC">
              <w:rPr>
                <w:rFonts w:ascii="Calibri" w:eastAsia="Times New Roman" w:hAnsi="Calibri" w:cs="Times New Roman"/>
                <w:b/>
                <w:bCs/>
                <w:color w:val="000000"/>
              </w:rPr>
              <w:t>2018</w:t>
            </w:r>
          </w:p>
        </w:tc>
        <w:tc>
          <w:tcPr>
            <w:tcW w:w="1260" w:type="dxa"/>
            <w:tcBorders>
              <w:top w:val="single" w:sz="4" w:space="0" w:color="auto"/>
              <w:left w:val="nil"/>
              <w:bottom w:val="single" w:sz="4" w:space="0" w:color="auto"/>
              <w:right w:val="single" w:sz="4" w:space="0" w:color="auto"/>
            </w:tcBorders>
            <w:shd w:val="clear" w:color="auto" w:fill="auto"/>
            <w:noWrap/>
            <w:vAlign w:val="bottom"/>
            <w:hideMark/>
          </w:tcPr>
          <w:p w14:paraId="15BB2A79" w14:textId="77777777" w:rsidR="00E72122" w:rsidRPr="002251AC" w:rsidRDefault="00E72122" w:rsidP="00054998">
            <w:pPr>
              <w:spacing w:line="240" w:lineRule="auto"/>
              <w:jc w:val="center"/>
              <w:rPr>
                <w:rFonts w:ascii="Calibri" w:eastAsia="Times New Roman" w:hAnsi="Calibri" w:cs="Times New Roman"/>
                <w:b/>
                <w:bCs/>
                <w:color w:val="000000"/>
              </w:rPr>
            </w:pPr>
            <w:proofErr w:type="spellStart"/>
            <w:r w:rsidRPr="002251AC">
              <w:rPr>
                <w:rFonts w:ascii="Calibri" w:eastAsia="Times New Roman" w:hAnsi="Calibri" w:cs="Times New Roman"/>
                <w:b/>
                <w:bCs/>
                <w:color w:val="000000"/>
              </w:rPr>
              <w:t>jul</w:t>
            </w:r>
            <w:proofErr w:type="spellEnd"/>
            <w:r w:rsidRPr="002251AC">
              <w:rPr>
                <w:rFonts w:ascii="Calibri" w:eastAsia="Times New Roman" w:hAnsi="Calibri" w:cs="Times New Roman"/>
                <w:b/>
                <w:bCs/>
                <w:color w:val="000000"/>
              </w:rPr>
              <w:t>/19</w:t>
            </w:r>
          </w:p>
        </w:tc>
      </w:tr>
      <w:tr w:rsidR="00E72122" w:rsidRPr="002251AC" w14:paraId="5824300D" w14:textId="77777777" w:rsidTr="00E72122">
        <w:trPr>
          <w:trHeight w:val="452"/>
        </w:trPr>
        <w:tc>
          <w:tcPr>
            <w:tcW w:w="2646" w:type="dxa"/>
            <w:tcBorders>
              <w:top w:val="nil"/>
              <w:left w:val="single" w:sz="4" w:space="0" w:color="auto"/>
              <w:bottom w:val="single" w:sz="4" w:space="0" w:color="auto"/>
              <w:right w:val="single" w:sz="4" w:space="0" w:color="auto"/>
            </w:tcBorders>
            <w:shd w:val="clear" w:color="000000" w:fill="F2DCDB"/>
            <w:noWrap/>
            <w:vAlign w:val="bottom"/>
            <w:hideMark/>
          </w:tcPr>
          <w:p w14:paraId="1D1B6C8B" w14:textId="77777777" w:rsidR="00E72122" w:rsidRPr="002251AC" w:rsidRDefault="00E72122" w:rsidP="00054998">
            <w:pPr>
              <w:spacing w:line="240" w:lineRule="auto"/>
              <w:rPr>
                <w:rFonts w:ascii="Calibri" w:eastAsia="Times New Roman" w:hAnsi="Calibri" w:cs="Times New Roman"/>
                <w:color w:val="000000"/>
              </w:rPr>
            </w:pPr>
            <w:proofErr w:type="spellStart"/>
            <w:r w:rsidRPr="002251AC">
              <w:rPr>
                <w:rFonts w:ascii="Calibri" w:eastAsia="Times New Roman" w:hAnsi="Calibri" w:cs="Times New Roman"/>
                <w:color w:val="000000"/>
              </w:rPr>
              <w:t>Títulos</w:t>
            </w:r>
            <w:proofErr w:type="spellEnd"/>
            <w:r w:rsidRPr="002251AC">
              <w:rPr>
                <w:rFonts w:ascii="Calibri" w:eastAsia="Times New Roman" w:hAnsi="Calibri" w:cs="Times New Roman"/>
                <w:color w:val="000000"/>
              </w:rPr>
              <w:t xml:space="preserve"> </w:t>
            </w:r>
            <w:proofErr w:type="spellStart"/>
            <w:r w:rsidRPr="002251AC">
              <w:rPr>
                <w:rFonts w:ascii="Calibri" w:eastAsia="Times New Roman" w:hAnsi="Calibri" w:cs="Times New Roman"/>
                <w:color w:val="000000"/>
              </w:rPr>
              <w:t>Públicos</w:t>
            </w:r>
            <w:proofErr w:type="spellEnd"/>
          </w:p>
        </w:tc>
        <w:tc>
          <w:tcPr>
            <w:tcW w:w="1220" w:type="dxa"/>
            <w:tcBorders>
              <w:top w:val="nil"/>
              <w:left w:val="nil"/>
              <w:bottom w:val="single" w:sz="4" w:space="0" w:color="auto"/>
              <w:right w:val="single" w:sz="4" w:space="0" w:color="auto"/>
            </w:tcBorders>
            <w:shd w:val="clear" w:color="000000" w:fill="F2DCDB"/>
            <w:noWrap/>
            <w:vAlign w:val="bottom"/>
            <w:hideMark/>
          </w:tcPr>
          <w:p w14:paraId="401FC1F3"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61,51%</w:t>
            </w:r>
          </w:p>
        </w:tc>
        <w:tc>
          <w:tcPr>
            <w:tcW w:w="1450" w:type="dxa"/>
            <w:tcBorders>
              <w:top w:val="nil"/>
              <w:left w:val="nil"/>
              <w:bottom w:val="single" w:sz="4" w:space="0" w:color="auto"/>
              <w:right w:val="single" w:sz="4" w:space="0" w:color="auto"/>
            </w:tcBorders>
            <w:shd w:val="clear" w:color="000000" w:fill="F2DCDB"/>
            <w:noWrap/>
            <w:vAlign w:val="bottom"/>
            <w:hideMark/>
          </w:tcPr>
          <w:p w14:paraId="1D605CA0"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77,39%</w:t>
            </w:r>
          </w:p>
        </w:tc>
        <w:tc>
          <w:tcPr>
            <w:tcW w:w="1551" w:type="dxa"/>
            <w:tcBorders>
              <w:top w:val="nil"/>
              <w:left w:val="nil"/>
              <w:bottom w:val="single" w:sz="4" w:space="0" w:color="auto"/>
              <w:right w:val="single" w:sz="4" w:space="0" w:color="auto"/>
            </w:tcBorders>
            <w:shd w:val="clear" w:color="000000" w:fill="F2DCDB"/>
            <w:noWrap/>
            <w:vAlign w:val="bottom"/>
            <w:hideMark/>
          </w:tcPr>
          <w:p w14:paraId="14CE1555"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82,06%</w:t>
            </w:r>
          </w:p>
        </w:tc>
        <w:tc>
          <w:tcPr>
            <w:tcW w:w="1318" w:type="dxa"/>
            <w:tcBorders>
              <w:top w:val="nil"/>
              <w:left w:val="nil"/>
              <w:bottom w:val="single" w:sz="4" w:space="0" w:color="auto"/>
              <w:right w:val="single" w:sz="4" w:space="0" w:color="auto"/>
            </w:tcBorders>
            <w:shd w:val="clear" w:color="000000" w:fill="F2DCDB"/>
            <w:noWrap/>
            <w:vAlign w:val="bottom"/>
            <w:hideMark/>
          </w:tcPr>
          <w:p w14:paraId="411521FD"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82,87%</w:t>
            </w:r>
          </w:p>
        </w:tc>
        <w:tc>
          <w:tcPr>
            <w:tcW w:w="1260" w:type="dxa"/>
            <w:tcBorders>
              <w:top w:val="nil"/>
              <w:left w:val="nil"/>
              <w:bottom w:val="single" w:sz="4" w:space="0" w:color="auto"/>
              <w:right w:val="single" w:sz="4" w:space="0" w:color="auto"/>
            </w:tcBorders>
            <w:shd w:val="clear" w:color="000000" w:fill="F2DCDB"/>
            <w:noWrap/>
            <w:vAlign w:val="bottom"/>
            <w:hideMark/>
          </w:tcPr>
          <w:p w14:paraId="62C5C505"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77,99%</w:t>
            </w:r>
          </w:p>
        </w:tc>
      </w:tr>
      <w:tr w:rsidR="00E72122" w:rsidRPr="002251AC" w14:paraId="1D1AFF2C" w14:textId="77777777" w:rsidTr="00E72122">
        <w:trPr>
          <w:trHeight w:val="493"/>
        </w:trPr>
        <w:tc>
          <w:tcPr>
            <w:tcW w:w="2646" w:type="dxa"/>
            <w:tcBorders>
              <w:top w:val="nil"/>
              <w:left w:val="single" w:sz="4" w:space="0" w:color="auto"/>
              <w:bottom w:val="single" w:sz="4" w:space="0" w:color="auto"/>
              <w:right w:val="single" w:sz="4" w:space="0" w:color="auto"/>
            </w:tcBorders>
            <w:shd w:val="clear" w:color="auto" w:fill="auto"/>
            <w:noWrap/>
            <w:vAlign w:val="bottom"/>
            <w:hideMark/>
          </w:tcPr>
          <w:p w14:paraId="7F543763" w14:textId="77777777" w:rsidR="00E72122" w:rsidRPr="002251AC" w:rsidRDefault="00E72122" w:rsidP="00054998">
            <w:pPr>
              <w:spacing w:line="240" w:lineRule="auto"/>
              <w:rPr>
                <w:rFonts w:ascii="Calibri" w:eastAsia="Times New Roman" w:hAnsi="Calibri" w:cs="Times New Roman"/>
                <w:color w:val="000000"/>
              </w:rPr>
            </w:pPr>
            <w:proofErr w:type="spellStart"/>
            <w:r w:rsidRPr="002251AC">
              <w:rPr>
                <w:rFonts w:ascii="Calibri" w:eastAsia="Times New Roman" w:hAnsi="Calibri" w:cs="Times New Roman"/>
                <w:color w:val="000000"/>
              </w:rPr>
              <w:t>Depósitos</w:t>
            </w:r>
            <w:proofErr w:type="spellEnd"/>
            <w:r w:rsidRPr="002251AC">
              <w:rPr>
                <w:rFonts w:ascii="Calibri" w:eastAsia="Times New Roman" w:hAnsi="Calibri" w:cs="Times New Roman"/>
                <w:color w:val="000000"/>
              </w:rPr>
              <w:t xml:space="preserve"> a </w:t>
            </w:r>
            <w:proofErr w:type="spellStart"/>
            <w:r w:rsidRPr="002251AC">
              <w:rPr>
                <w:rFonts w:ascii="Calibri" w:eastAsia="Times New Roman" w:hAnsi="Calibri" w:cs="Times New Roman"/>
                <w:color w:val="000000"/>
              </w:rPr>
              <w:t>Prazo</w:t>
            </w:r>
            <w:proofErr w:type="spellEnd"/>
          </w:p>
        </w:tc>
        <w:tc>
          <w:tcPr>
            <w:tcW w:w="1220" w:type="dxa"/>
            <w:tcBorders>
              <w:top w:val="nil"/>
              <w:left w:val="nil"/>
              <w:bottom w:val="single" w:sz="4" w:space="0" w:color="auto"/>
              <w:right w:val="single" w:sz="4" w:space="0" w:color="auto"/>
            </w:tcBorders>
            <w:shd w:val="clear" w:color="auto" w:fill="auto"/>
            <w:noWrap/>
            <w:vAlign w:val="bottom"/>
            <w:hideMark/>
          </w:tcPr>
          <w:p w14:paraId="5CDDDAE8"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16,47%</w:t>
            </w:r>
          </w:p>
        </w:tc>
        <w:tc>
          <w:tcPr>
            <w:tcW w:w="1450" w:type="dxa"/>
            <w:tcBorders>
              <w:top w:val="nil"/>
              <w:left w:val="nil"/>
              <w:bottom w:val="single" w:sz="4" w:space="0" w:color="auto"/>
              <w:right w:val="single" w:sz="4" w:space="0" w:color="auto"/>
            </w:tcBorders>
            <w:shd w:val="clear" w:color="auto" w:fill="auto"/>
            <w:noWrap/>
            <w:vAlign w:val="bottom"/>
            <w:hideMark/>
          </w:tcPr>
          <w:p w14:paraId="4623DF8E"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11,29%</w:t>
            </w:r>
          </w:p>
        </w:tc>
        <w:tc>
          <w:tcPr>
            <w:tcW w:w="1551" w:type="dxa"/>
            <w:tcBorders>
              <w:top w:val="nil"/>
              <w:left w:val="nil"/>
              <w:bottom w:val="single" w:sz="4" w:space="0" w:color="auto"/>
              <w:right w:val="single" w:sz="4" w:space="0" w:color="auto"/>
            </w:tcBorders>
            <w:shd w:val="clear" w:color="auto" w:fill="auto"/>
            <w:noWrap/>
            <w:vAlign w:val="bottom"/>
            <w:hideMark/>
          </w:tcPr>
          <w:p w14:paraId="69442C4A"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6,56%</w:t>
            </w:r>
          </w:p>
        </w:tc>
        <w:tc>
          <w:tcPr>
            <w:tcW w:w="1318" w:type="dxa"/>
            <w:tcBorders>
              <w:top w:val="nil"/>
              <w:left w:val="nil"/>
              <w:bottom w:val="single" w:sz="4" w:space="0" w:color="auto"/>
              <w:right w:val="single" w:sz="4" w:space="0" w:color="auto"/>
            </w:tcBorders>
            <w:shd w:val="clear" w:color="auto" w:fill="auto"/>
            <w:noWrap/>
            <w:vAlign w:val="bottom"/>
            <w:hideMark/>
          </w:tcPr>
          <w:p w14:paraId="77640DB0"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6,23%</w:t>
            </w:r>
          </w:p>
        </w:tc>
        <w:tc>
          <w:tcPr>
            <w:tcW w:w="1260" w:type="dxa"/>
            <w:tcBorders>
              <w:top w:val="nil"/>
              <w:left w:val="nil"/>
              <w:bottom w:val="single" w:sz="4" w:space="0" w:color="auto"/>
              <w:right w:val="single" w:sz="4" w:space="0" w:color="auto"/>
            </w:tcBorders>
            <w:shd w:val="clear" w:color="auto" w:fill="auto"/>
            <w:noWrap/>
            <w:vAlign w:val="bottom"/>
            <w:hideMark/>
          </w:tcPr>
          <w:p w14:paraId="546E0DF9"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6,24%</w:t>
            </w:r>
          </w:p>
        </w:tc>
      </w:tr>
      <w:tr w:rsidR="00E72122" w:rsidRPr="002251AC" w14:paraId="6E108E08" w14:textId="77777777" w:rsidTr="00E72122">
        <w:trPr>
          <w:trHeight w:val="472"/>
        </w:trPr>
        <w:tc>
          <w:tcPr>
            <w:tcW w:w="2646" w:type="dxa"/>
            <w:tcBorders>
              <w:top w:val="nil"/>
              <w:left w:val="single" w:sz="4" w:space="0" w:color="auto"/>
              <w:bottom w:val="single" w:sz="4" w:space="0" w:color="auto"/>
              <w:right w:val="single" w:sz="4" w:space="0" w:color="auto"/>
            </w:tcBorders>
            <w:shd w:val="clear" w:color="000000" w:fill="F2DCDB"/>
            <w:noWrap/>
            <w:vAlign w:val="bottom"/>
            <w:hideMark/>
          </w:tcPr>
          <w:p w14:paraId="2FBBFC2C"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 xml:space="preserve">Op. </w:t>
            </w:r>
            <w:proofErr w:type="spellStart"/>
            <w:r w:rsidRPr="002251AC">
              <w:rPr>
                <w:rFonts w:ascii="Calibri" w:eastAsia="Times New Roman" w:hAnsi="Calibri" w:cs="Times New Roman"/>
                <w:color w:val="000000"/>
              </w:rPr>
              <w:t>Compromissadas</w:t>
            </w:r>
            <w:proofErr w:type="spellEnd"/>
          </w:p>
        </w:tc>
        <w:tc>
          <w:tcPr>
            <w:tcW w:w="1220" w:type="dxa"/>
            <w:tcBorders>
              <w:top w:val="nil"/>
              <w:left w:val="nil"/>
              <w:bottom w:val="single" w:sz="4" w:space="0" w:color="auto"/>
              <w:right w:val="single" w:sz="4" w:space="0" w:color="auto"/>
            </w:tcBorders>
            <w:shd w:val="clear" w:color="000000" w:fill="F2DCDB"/>
            <w:noWrap/>
            <w:vAlign w:val="bottom"/>
            <w:hideMark/>
          </w:tcPr>
          <w:p w14:paraId="59C5FEDF"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16,39%</w:t>
            </w:r>
          </w:p>
        </w:tc>
        <w:tc>
          <w:tcPr>
            <w:tcW w:w="1450" w:type="dxa"/>
            <w:tcBorders>
              <w:top w:val="nil"/>
              <w:left w:val="nil"/>
              <w:bottom w:val="single" w:sz="4" w:space="0" w:color="auto"/>
              <w:right w:val="single" w:sz="4" w:space="0" w:color="auto"/>
            </w:tcBorders>
            <w:shd w:val="clear" w:color="000000" w:fill="F2DCDB"/>
            <w:noWrap/>
            <w:vAlign w:val="bottom"/>
            <w:hideMark/>
          </w:tcPr>
          <w:p w14:paraId="1BCF9784"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7,55%</w:t>
            </w:r>
          </w:p>
        </w:tc>
        <w:tc>
          <w:tcPr>
            <w:tcW w:w="1551" w:type="dxa"/>
            <w:tcBorders>
              <w:top w:val="nil"/>
              <w:left w:val="nil"/>
              <w:bottom w:val="single" w:sz="4" w:space="0" w:color="auto"/>
              <w:right w:val="single" w:sz="4" w:space="0" w:color="auto"/>
            </w:tcBorders>
            <w:shd w:val="clear" w:color="000000" w:fill="F2DCDB"/>
            <w:noWrap/>
            <w:vAlign w:val="bottom"/>
            <w:hideMark/>
          </w:tcPr>
          <w:p w14:paraId="05F46904"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7,28%</w:t>
            </w:r>
          </w:p>
        </w:tc>
        <w:tc>
          <w:tcPr>
            <w:tcW w:w="1318" w:type="dxa"/>
            <w:tcBorders>
              <w:top w:val="nil"/>
              <w:left w:val="nil"/>
              <w:bottom w:val="single" w:sz="4" w:space="0" w:color="auto"/>
              <w:right w:val="single" w:sz="4" w:space="0" w:color="auto"/>
            </w:tcBorders>
            <w:shd w:val="clear" w:color="000000" w:fill="F2DCDB"/>
            <w:noWrap/>
            <w:vAlign w:val="bottom"/>
            <w:hideMark/>
          </w:tcPr>
          <w:p w14:paraId="0C6D6B90"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5,91%</w:t>
            </w:r>
          </w:p>
        </w:tc>
        <w:tc>
          <w:tcPr>
            <w:tcW w:w="1260" w:type="dxa"/>
            <w:tcBorders>
              <w:top w:val="nil"/>
              <w:left w:val="nil"/>
              <w:bottom w:val="single" w:sz="4" w:space="0" w:color="auto"/>
              <w:right w:val="single" w:sz="4" w:space="0" w:color="auto"/>
            </w:tcBorders>
            <w:shd w:val="clear" w:color="000000" w:fill="F2DCDB"/>
            <w:noWrap/>
            <w:vAlign w:val="bottom"/>
            <w:hideMark/>
          </w:tcPr>
          <w:p w14:paraId="5CC43420"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9,11%</w:t>
            </w:r>
          </w:p>
        </w:tc>
      </w:tr>
      <w:tr w:rsidR="00E72122" w:rsidRPr="002251AC" w14:paraId="7159A461" w14:textId="77777777" w:rsidTr="00E72122">
        <w:trPr>
          <w:trHeight w:val="452"/>
        </w:trPr>
        <w:tc>
          <w:tcPr>
            <w:tcW w:w="2646" w:type="dxa"/>
            <w:tcBorders>
              <w:top w:val="nil"/>
              <w:left w:val="single" w:sz="4" w:space="0" w:color="auto"/>
              <w:bottom w:val="single" w:sz="4" w:space="0" w:color="auto"/>
              <w:right w:val="single" w:sz="4" w:space="0" w:color="auto"/>
            </w:tcBorders>
            <w:shd w:val="clear" w:color="auto" w:fill="auto"/>
            <w:noWrap/>
            <w:vAlign w:val="bottom"/>
            <w:hideMark/>
          </w:tcPr>
          <w:p w14:paraId="0C25C404" w14:textId="77777777" w:rsidR="00E72122" w:rsidRPr="002251AC" w:rsidRDefault="00E72122" w:rsidP="00054998">
            <w:pPr>
              <w:spacing w:line="240" w:lineRule="auto"/>
              <w:rPr>
                <w:rFonts w:ascii="Calibri" w:eastAsia="Times New Roman" w:hAnsi="Calibri" w:cs="Times New Roman"/>
                <w:color w:val="000000"/>
              </w:rPr>
            </w:pPr>
            <w:proofErr w:type="spellStart"/>
            <w:r w:rsidRPr="002251AC">
              <w:rPr>
                <w:rFonts w:ascii="Calibri" w:eastAsia="Times New Roman" w:hAnsi="Calibri" w:cs="Times New Roman"/>
                <w:color w:val="000000"/>
              </w:rPr>
              <w:t>Ações</w:t>
            </w:r>
            <w:proofErr w:type="spellEnd"/>
          </w:p>
        </w:tc>
        <w:tc>
          <w:tcPr>
            <w:tcW w:w="1220" w:type="dxa"/>
            <w:tcBorders>
              <w:top w:val="nil"/>
              <w:left w:val="nil"/>
              <w:bottom w:val="single" w:sz="4" w:space="0" w:color="auto"/>
              <w:right w:val="single" w:sz="4" w:space="0" w:color="auto"/>
            </w:tcBorders>
            <w:shd w:val="clear" w:color="auto" w:fill="auto"/>
            <w:noWrap/>
            <w:vAlign w:val="bottom"/>
            <w:hideMark/>
          </w:tcPr>
          <w:p w14:paraId="1FDD91B7"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0,79%</w:t>
            </w:r>
          </w:p>
        </w:tc>
        <w:tc>
          <w:tcPr>
            <w:tcW w:w="1450" w:type="dxa"/>
            <w:tcBorders>
              <w:top w:val="nil"/>
              <w:left w:val="nil"/>
              <w:bottom w:val="single" w:sz="4" w:space="0" w:color="auto"/>
              <w:right w:val="single" w:sz="4" w:space="0" w:color="auto"/>
            </w:tcBorders>
            <w:shd w:val="clear" w:color="auto" w:fill="auto"/>
            <w:noWrap/>
            <w:vAlign w:val="bottom"/>
            <w:hideMark/>
          </w:tcPr>
          <w:p w14:paraId="122BDF2B"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0,69%</w:t>
            </w:r>
          </w:p>
        </w:tc>
        <w:tc>
          <w:tcPr>
            <w:tcW w:w="1551" w:type="dxa"/>
            <w:tcBorders>
              <w:top w:val="nil"/>
              <w:left w:val="nil"/>
              <w:bottom w:val="single" w:sz="4" w:space="0" w:color="auto"/>
              <w:right w:val="single" w:sz="4" w:space="0" w:color="auto"/>
            </w:tcBorders>
            <w:shd w:val="clear" w:color="auto" w:fill="auto"/>
            <w:noWrap/>
            <w:vAlign w:val="bottom"/>
            <w:hideMark/>
          </w:tcPr>
          <w:p w14:paraId="381D2540"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0,88%</w:t>
            </w:r>
          </w:p>
        </w:tc>
        <w:tc>
          <w:tcPr>
            <w:tcW w:w="1318" w:type="dxa"/>
            <w:tcBorders>
              <w:top w:val="nil"/>
              <w:left w:val="nil"/>
              <w:bottom w:val="single" w:sz="4" w:space="0" w:color="auto"/>
              <w:right w:val="single" w:sz="4" w:space="0" w:color="auto"/>
            </w:tcBorders>
            <w:shd w:val="clear" w:color="auto" w:fill="auto"/>
            <w:noWrap/>
            <w:vAlign w:val="bottom"/>
            <w:hideMark/>
          </w:tcPr>
          <w:p w14:paraId="512ADDAB"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1,20%</w:t>
            </w:r>
          </w:p>
        </w:tc>
        <w:tc>
          <w:tcPr>
            <w:tcW w:w="1260" w:type="dxa"/>
            <w:tcBorders>
              <w:top w:val="nil"/>
              <w:left w:val="nil"/>
              <w:bottom w:val="single" w:sz="4" w:space="0" w:color="auto"/>
              <w:right w:val="single" w:sz="4" w:space="0" w:color="auto"/>
            </w:tcBorders>
            <w:shd w:val="clear" w:color="auto" w:fill="auto"/>
            <w:noWrap/>
            <w:vAlign w:val="bottom"/>
            <w:hideMark/>
          </w:tcPr>
          <w:p w14:paraId="7486C5A8"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1,50%</w:t>
            </w:r>
          </w:p>
        </w:tc>
      </w:tr>
      <w:tr w:rsidR="00E72122" w:rsidRPr="002251AC" w14:paraId="28710513" w14:textId="77777777" w:rsidTr="00E72122">
        <w:trPr>
          <w:trHeight w:val="411"/>
        </w:trPr>
        <w:tc>
          <w:tcPr>
            <w:tcW w:w="2646" w:type="dxa"/>
            <w:tcBorders>
              <w:top w:val="nil"/>
              <w:left w:val="single" w:sz="4" w:space="0" w:color="auto"/>
              <w:bottom w:val="single" w:sz="4" w:space="0" w:color="auto"/>
              <w:right w:val="single" w:sz="4" w:space="0" w:color="auto"/>
            </w:tcBorders>
            <w:shd w:val="clear" w:color="000000" w:fill="F2DCDB"/>
            <w:noWrap/>
            <w:vAlign w:val="bottom"/>
            <w:hideMark/>
          </w:tcPr>
          <w:p w14:paraId="1704223D"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Outros</w:t>
            </w:r>
          </w:p>
        </w:tc>
        <w:tc>
          <w:tcPr>
            <w:tcW w:w="1220" w:type="dxa"/>
            <w:tcBorders>
              <w:top w:val="nil"/>
              <w:left w:val="nil"/>
              <w:bottom w:val="single" w:sz="4" w:space="0" w:color="auto"/>
              <w:right w:val="single" w:sz="4" w:space="0" w:color="auto"/>
            </w:tcBorders>
            <w:shd w:val="clear" w:color="000000" w:fill="F2DCDB"/>
            <w:noWrap/>
            <w:vAlign w:val="bottom"/>
            <w:hideMark/>
          </w:tcPr>
          <w:p w14:paraId="14A24186"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4,83%</w:t>
            </w:r>
          </w:p>
        </w:tc>
        <w:tc>
          <w:tcPr>
            <w:tcW w:w="1450" w:type="dxa"/>
            <w:tcBorders>
              <w:top w:val="nil"/>
              <w:left w:val="nil"/>
              <w:bottom w:val="single" w:sz="4" w:space="0" w:color="auto"/>
              <w:right w:val="single" w:sz="4" w:space="0" w:color="auto"/>
            </w:tcBorders>
            <w:shd w:val="clear" w:color="000000" w:fill="F2DCDB"/>
            <w:noWrap/>
            <w:vAlign w:val="bottom"/>
            <w:hideMark/>
          </w:tcPr>
          <w:p w14:paraId="2FB87079"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3,07%</w:t>
            </w:r>
          </w:p>
        </w:tc>
        <w:tc>
          <w:tcPr>
            <w:tcW w:w="1551" w:type="dxa"/>
            <w:tcBorders>
              <w:top w:val="nil"/>
              <w:left w:val="nil"/>
              <w:bottom w:val="single" w:sz="4" w:space="0" w:color="auto"/>
              <w:right w:val="single" w:sz="4" w:space="0" w:color="auto"/>
            </w:tcBorders>
            <w:shd w:val="clear" w:color="000000" w:fill="F2DCDB"/>
            <w:noWrap/>
            <w:vAlign w:val="bottom"/>
            <w:hideMark/>
          </w:tcPr>
          <w:p w14:paraId="51BF8DAD"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3,22%</w:t>
            </w:r>
          </w:p>
        </w:tc>
        <w:tc>
          <w:tcPr>
            <w:tcW w:w="1318" w:type="dxa"/>
            <w:tcBorders>
              <w:top w:val="nil"/>
              <w:left w:val="nil"/>
              <w:bottom w:val="single" w:sz="4" w:space="0" w:color="auto"/>
              <w:right w:val="single" w:sz="4" w:space="0" w:color="auto"/>
            </w:tcBorders>
            <w:shd w:val="clear" w:color="000000" w:fill="F2DCDB"/>
            <w:noWrap/>
            <w:vAlign w:val="bottom"/>
            <w:hideMark/>
          </w:tcPr>
          <w:p w14:paraId="3CAAF6C5"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3,79%</w:t>
            </w:r>
          </w:p>
        </w:tc>
        <w:tc>
          <w:tcPr>
            <w:tcW w:w="1260" w:type="dxa"/>
            <w:tcBorders>
              <w:top w:val="nil"/>
              <w:left w:val="nil"/>
              <w:bottom w:val="single" w:sz="4" w:space="0" w:color="auto"/>
              <w:right w:val="single" w:sz="4" w:space="0" w:color="auto"/>
            </w:tcBorders>
            <w:shd w:val="clear" w:color="000000" w:fill="F2DCDB"/>
            <w:noWrap/>
            <w:vAlign w:val="bottom"/>
            <w:hideMark/>
          </w:tcPr>
          <w:p w14:paraId="05C9C401" w14:textId="77777777" w:rsidR="00E72122" w:rsidRPr="002251AC" w:rsidRDefault="00E72122" w:rsidP="00054998">
            <w:pPr>
              <w:spacing w:line="240" w:lineRule="auto"/>
              <w:jc w:val="center"/>
              <w:rPr>
                <w:rFonts w:ascii="Calibri" w:eastAsia="Times New Roman" w:hAnsi="Calibri" w:cs="Times New Roman"/>
                <w:color w:val="000000"/>
              </w:rPr>
            </w:pPr>
            <w:r w:rsidRPr="002251AC">
              <w:rPr>
                <w:rFonts w:ascii="Calibri" w:eastAsia="Times New Roman" w:hAnsi="Calibri" w:cs="Times New Roman"/>
                <w:color w:val="000000"/>
              </w:rPr>
              <w:t>5,16%</w:t>
            </w:r>
          </w:p>
        </w:tc>
      </w:tr>
      <w:tr w:rsidR="00E72122" w:rsidRPr="002251AC" w14:paraId="775E74D1" w14:textId="77777777" w:rsidTr="00E72122">
        <w:trPr>
          <w:trHeight w:val="411"/>
        </w:trPr>
        <w:tc>
          <w:tcPr>
            <w:tcW w:w="2646" w:type="dxa"/>
            <w:tcBorders>
              <w:top w:val="nil"/>
              <w:left w:val="nil"/>
              <w:bottom w:val="nil"/>
              <w:right w:val="nil"/>
            </w:tcBorders>
            <w:shd w:val="clear" w:color="000000" w:fill="FFFFFF"/>
            <w:noWrap/>
            <w:vAlign w:val="bottom"/>
            <w:hideMark/>
          </w:tcPr>
          <w:p w14:paraId="12DC71E9" w14:textId="77777777" w:rsidR="00E72122" w:rsidRPr="002251AC" w:rsidRDefault="00E72122" w:rsidP="00054998">
            <w:pPr>
              <w:spacing w:line="240" w:lineRule="auto"/>
              <w:rPr>
                <w:rFonts w:ascii="Calibri" w:eastAsia="Times New Roman" w:hAnsi="Calibri" w:cs="Times New Roman"/>
                <w:color w:val="000000"/>
                <w:sz w:val="18"/>
                <w:szCs w:val="18"/>
              </w:rPr>
            </w:pPr>
            <w:r w:rsidRPr="002251AC">
              <w:rPr>
                <w:rFonts w:ascii="Calibri" w:eastAsia="Times New Roman" w:hAnsi="Calibri" w:cs="Times New Roman"/>
                <w:color w:val="000000"/>
                <w:sz w:val="18"/>
                <w:szCs w:val="18"/>
              </w:rPr>
              <w:t xml:space="preserve">Fonte: </w:t>
            </w:r>
            <w:proofErr w:type="spellStart"/>
            <w:r w:rsidRPr="002251AC">
              <w:rPr>
                <w:rFonts w:ascii="Calibri" w:eastAsia="Times New Roman" w:hAnsi="Calibri" w:cs="Times New Roman"/>
                <w:color w:val="000000"/>
                <w:sz w:val="18"/>
                <w:szCs w:val="18"/>
              </w:rPr>
              <w:t>ComDinheiro</w:t>
            </w:r>
            <w:proofErr w:type="spellEnd"/>
          </w:p>
        </w:tc>
        <w:tc>
          <w:tcPr>
            <w:tcW w:w="1220" w:type="dxa"/>
            <w:tcBorders>
              <w:top w:val="nil"/>
              <w:left w:val="nil"/>
              <w:bottom w:val="nil"/>
              <w:right w:val="nil"/>
            </w:tcBorders>
            <w:shd w:val="clear" w:color="000000" w:fill="FFFFFF"/>
            <w:noWrap/>
            <w:vAlign w:val="bottom"/>
            <w:hideMark/>
          </w:tcPr>
          <w:p w14:paraId="2E0AC07A"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 </w:t>
            </w:r>
          </w:p>
        </w:tc>
        <w:tc>
          <w:tcPr>
            <w:tcW w:w="1450" w:type="dxa"/>
            <w:tcBorders>
              <w:top w:val="nil"/>
              <w:left w:val="nil"/>
              <w:bottom w:val="nil"/>
              <w:right w:val="nil"/>
            </w:tcBorders>
            <w:shd w:val="clear" w:color="000000" w:fill="FFFFFF"/>
            <w:noWrap/>
            <w:vAlign w:val="bottom"/>
            <w:hideMark/>
          </w:tcPr>
          <w:p w14:paraId="6D86D113"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 </w:t>
            </w:r>
          </w:p>
        </w:tc>
        <w:tc>
          <w:tcPr>
            <w:tcW w:w="1551" w:type="dxa"/>
            <w:tcBorders>
              <w:top w:val="nil"/>
              <w:left w:val="nil"/>
              <w:bottom w:val="nil"/>
              <w:right w:val="nil"/>
            </w:tcBorders>
            <w:shd w:val="clear" w:color="000000" w:fill="FFFFFF"/>
            <w:noWrap/>
            <w:vAlign w:val="bottom"/>
            <w:hideMark/>
          </w:tcPr>
          <w:p w14:paraId="680FAE0D"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 </w:t>
            </w:r>
          </w:p>
        </w:tc>
        <w:tc>
          <w:tcPr>
            <w:tcW w:w="1318" w:type="dxa"/>
            <w:tcBorders>
              <w:top w:val="nil"/>
              <w:left w:val="nil"/>
              <w:bottom w:val="nil"/>
              <w:right w:val="nil"/>
            </w:tcBorders>
            <w:shd w:val="clear" w:color="000000" w:fill="FFFFFF"/>
            <w:noWrap/>
            <w:vAlign w:val="bottom"/>
            <w:hideMark/>
          </w:tcPr>
          <w:p w14:paraId="3C951525"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 </w:t>
            </w:r>
          </w:p>
        </w:tc>
        <w:tc>
          <w:tcPr>
            <w:tcW w:w="1260" w:type="dxa"/>
            <w:tcBorders>
              <w:top w:val="nil"/>
              <w:left w:val="nil"/>
              <w:bottom w:val="nil"/>
              <w:right w:val="nil"/>
            </w:tcBorders>
            <w:shd w:val="clear" w:color="000000" w:fill="FFFFFF"/>
            <w:noWrap/>
            <w:vAlign w:val="bottom"/>
            <w:hideMark/>
          </w:tcPr>
          <w:p w14:paraId="3E58FFE9" w14:textId="77777777" w:rsidR="00E72122" w:rsidRPr="002251AC" w:rsidRDefault="00E72122" w:rsidP="00054998">
            <w:pPr>
              <w:spacing w:line="240" w:lineRule="auto"/>
              <w:rPr>
                <w:rFonts w:ascii="Calibri" w:eastAsia="Times New Roman" w:hAnsi="Calibri" w:cs="Times New Roman"/>
                <w:color w:val="000000"/>
              </w:rPr>
            </w:pPr>
            <w:r w:rsidRPr="002251AC">
              <w:rPr>
                <w:rFonts w:ascii="Calibri" w:eastAsia="Times New Roman" w:hAnsi="Calibri" w:cs="Times New Roman"/>
                <w:color w:val="000000"/>
              </w:rPr>
              <w:t> </w:t>
            </w:r>
          </w:p>
        </w:tc>
      </w:tr>
    </w:tbl>
    <w:p w14:paraId="7F143051" w14:textId="77777777" w:rsidR="00E72122" w:rsidRDefault="00E72122">
      <w:pPr>
        <w:spacing w:line="360" w:lineRule="auto"/>
        <w:jc w:val="both"/>
        <w:rPr>
          <w:sz w:val="24"/>
          <w:szCs w:val="24"/>
          <w:lang w:val="pt-BR"/>
        </w:rPr>
      </w:pPr>
    </w:p>
    <w:p w14:paraId="0F46D4DE" w14:textId="697DFACD" w:rsidR="00A11C04" w:rsidRDefault="00780CB9">
      <w:pPr>
        <w:spacing w:line="360" w:lineRule="auto"/>
        <w:jc w:val="both"/>
        <w:rPr>
          <w:sz w:val="24"/>
          <w:szCs w:val="24"/>
          <w:lang w:val="pt-BR"/>
        </w:rPr>
      </w:pPr>
      <w:r>
        <w:rPr>
          <w:sz w:val="24"/>
          <w:szCs w:val="24"/>
          <w:lang w:val="pt-BR"/>
        </w:rPr>
        <w:t>Nesse sentido, atualmente cerca de 78% das carteiras desses fundos está investida em títulos públicos. Impende ressaltar que tais valores não segregam o tipo de plano, abrangem planos VGBL, PGBL e outros de previdência complementar aberta. A abertura desses títulos públicos mostra</w:t>
      </w:r>
      <w:r w:rsidR="007C5A89">
        <w:rPr>
          <w:sz w:val="24"/>
          <w:szCs w:val="24"/>
          <w:lang w:val="pt-BR"/>
        </w:rPr>
        <w:t>, no Gráfico 4,</w:t>
      </w:r>
      <w:r>
        <w:rPr>
          <w:sz w:val="24"/>
          <w:szCs w:val="24"/>
          <w:lang w:val="pt-BR"/>
        </w:rPr>
        <w:t xml:space="preserve"> que, dos valores vertidos a esses fundos, a grande maior</w:t>
      </w:r>
      <w:r w:rsidR="00466BEC">
        <w:rPr>
          <w:sz w:val="24"/>
          <w:szCs w:val="24"/>
          <w:lang w:val="pt-BR"/>
        </w:rPr>
        <w:t>ia</w:t>
      </w:r>
      <w:r>
        <w:rPr>
          <w:sz w:val="24"/>
          <w:szCs w:val="24"/>
          <w:lang w:val="pt-BR"/>
        </w:rPr>
        <w:t xml:space="preserve"> está investido em LFT, isto é, atrelados à Selic, título conhecido pela alta liquidez e por se caracterizar como típico de investimentos de curto prazo.</w:t>
      </w:r>
    </w:p>
    <w:p w14:paraId="0309BA80" w14:textId="274461EB" w:rsidR="00780CB9" w:rsidRDefault="00780CB9">
      <w:pPr>
        <w:spacing w:line="360" w:lineRule="auto"/>
        <w:jc w:val="both"/>
        <w:rPr>
          <w:sz w:val="24"/>
          <w:szCs w:val="24"/>
          <w:lang w:val="pt-BR"/>
        </w:rPr>
      </w:pPr>
    </w:p>
    <w:p w14:paraId="056D4EAA" w14:textId="0752DAC8" w:rsidR="00780CB9" w:rsidRDefault="002D451C">
      <w:pPr>
        <w:spacing w:line="360" w:lineRule="auto"/>
        <w:jc w:val="both"/>
        <w:rPr>
          <w:sz w:val="24"/>
          <w:szCs w:val="24"/>
          <w:lang w:val="pt-BR"/>
        </w:rPr>
      </w:pPr>
      <w:r>
        <w:rPr>
          <w:noProof/>
          <w:lang w:val="pt-BR"/>
        </w:rPr>
        <w:lastRenderedPageBreak/>
        <w:drawing>
          <wp:inline distT="0" distB="0" distL="0" distR="0" wp14:anchorId="586A01AB" wp14:editId="4CECE956">
            <wp:extent cx="5943600" cy="2721394"/>
            <wp:effectExtent l="0" t="0" r="0" b="3175"/>
            <wp:docPr id="3" name="Gráfico 3">
              <a:extLst xmlns:a="http://schemas.openxmlformats.org/drawingml/2006/main">
                <a:ext uri="{FF2B5EF4-FFF2-40B4-BE49-F238E27FC236}">
                  <a16:creationId xmlns:a16="http://schemas.microsoft.com/office/drawing/2014/main" id="{625DE9BC-6944-45A4-9623-29D8C813FC8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109FDD89" w14:textId="6002910E" w:rsidR="002D451C" w:rsidRDefault="002D451C">
      <w:pPr>
        <w:spacing w:line="360" w:lineRule="auto"/>
        <w:jc w:val="both"/>
        <w:rPr>
          <w:sz w:val="24"/>
          <w:szCs w:val="24"/>
          <w:lang w:val="pt-BR"/>
        </w:rPr>
      </w:pPr>
    </w:p>
    <w:p w14:paraId="5D83C071" w14:textId="210B89DA" w:rsidR="002D451C" w:rsidRDefault="002D451C">
      <w:pPr>
        <w:spacing w:line="360" w:lineRule="auto"/>
        <w:jc w:val="both"/>
        <w:rPr>
          <w:sz w:val="24"/>
          <w:szCs w:val="24"/>
          <w:lang w:val="pt-BR"/>
        </w:rPr>
      </w:pPr>
      <w:r>
        <w:rPr>
          <w:sz w:val="24"/>
          <w:szCs w:val="24"/>
          <w:lang w:val="pt-BR"/>
        </w:rPr>
        <w:t xml:space="preserve">Uma outra análise que pode ser feita leva em consideração o prazo de vencimento dos títulos públicos que compõem as carteiras desses fundos de investimentos. A ideia é que, ao menos em teoria, a previdência </w:t>
      </w:r>
      <w:r w:rsidR="007C5A89">
        <w:rPr>
          <w:sz w:val="24"/>
          <w:szCs w:val="24"/>
          <w:lang w:val="pt-BR"/>
        </w:rPr>
        <w:t xml:space="preserve">seja </w:t>
      </w:r>
      <w:r>
        <w:rPr>
          <w:sz w:val="24"/>
          <w:szCs w:val="24"/>
          <w:lang w:val="pt-BR"/>
        </w:rPr>
        <w:t xml:space="preserve">um investimento de longo prazo e, portanto, precisa investir em títulos de longo prazo. No entanto, não é esse o cenário que se observa. Cerca de 76% desses títulos públicos </w:t>
      </w:r>
      <w:r w:rsidR="0038654A">
        <w:rPr>
          <w:sz w:val="24"/>
          <w:szCs w:val="24"/>
          <w:lang w:val="pt-BR"/>
        </w:rPr>
        <w:t>possui prazo de vencimento de até 5 anos, uma verdadeira miopia frente aos objetivos de longo prazo desejáveis para planos previdenciários.</w:t>
      </w:r>
    </w:p>
    <w:p w14:paraId="58D5F68E" w14:textId="2360990D" w:rsidR="0038654A" w:rsidRDefault="0038654A">
      <w:pPr>
        <w:spacing w:line="360" w:lineRule="auto"/>
        <w:jc w:val="both"/>
        <w:rPr>
          <w:sz w:val="24"/>
          <w:szCs w:val="24"/>
          <w:lang w:val="pt-BR"/>
        </w:rPr>
      </w:pPr>
    </w:p>
    <w:p w14:paraId="4BDC5E0A" w14:textId="20F69CC6" w:rsidR="0038654A" w:rsidRPr="0009664D" w:rsidRDefault="0038654A">
      <w:pPr>
        <w:spacing w:line="360" w:lineRule="auto"/>
        <w:jc w:val="both"/>
        <w:rPr>
          <w:sz w:val="24"/>
          <w:szCs w:val="24"/>
          <w:lang w:val="pt-BR"/>
        </w:rPr>
      </w:pPr>
      <w:r>
        <w:rPr>
          <w:noProof/>
          <w:lang w:val="pt-BR"/>
        </w:rPr>
        <w:drawing>
          <wp:inline distT="0" distB="0" distL="0" distR="0" wp14:anchorId="2FE90FFA" wp14:editId="189F2222">
            <wp:extent cx="5886450" cy="2787650"/>
            <wp:effectExtent l="0" t="0" r="0" b="12700"/>
            <wp:docPr id="8" name="Gráfico 1">
              <a:extLst xmlns:a="http://schemas.openxmlformats.org/drawingml/2006/main">
                <a:ext uri="{FF2B5EF4-FFF2-40B4-BE49-F238E27FC236}">
                  <a16:creationId xmlns:a16="http://schemas.microsoft.com/office/drawing/2014/main" id="{C5F76EF8-1AE2-4CD1-9C3E-519D99AE42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4897AE39" w14:textId="5393D170" w:rsidR="00BA033F" w:rsidRPr="0038654A" w:rsidRDefault="00BA033F" w:rsidP="0038654A">
      <w:pPr>
        <w:spacing w:line="360" w:lineRule="auto"/>
        <w:jc w:val="both"/>
        <w:rPr>
          <w:sz w:val="24"/>
          <w:szCs w:val="24"/>
          <w:lang w:val="pt-BR"/>
        </w:rPr>
      </w:pPr>
    </w:p>
    <w:p w14:paraId="66BE6101" w14:textId="52B441F1" w:rsidR="00BA033F" w:rsidRDefault="0038654A" w:rsidP="0038654A">
      <w:pPr>
        <w:jc w:val="both"/>
        <w:rPr>
          <w:sz w:val="24"/>
          <w:szCs w:val="24"/>
          <w:lang w:val="pt-BR"/>
        </w:rPr>
      </w:pPr>
      <w:r>
        <w:rPr>
          <w:sz w:val="24"/>
          <w:szCs w:val="24"/>
          <w:lang w:val="pt-BR"/>
        </w:rPr>
        <w:lastRenderedPageBreak/>
        <w:t>Assim, os dados apresentados sobre fundos de investimento que recebem recursos exclusivamente de planos de previdência privada aberta corroboram com os resultados apresentados por VIANNA JÚNIOR</w:t>
      </w:r>
      <w:r w:rsidR="00D57992">
        <w:rPr>
          <w:sz w:val="24"/>
          <w:szCs w:val="24"/>
          <w:lang w:val="pt-BR"/>
        </w:rPr>
        <w:t xml:space="preserve">, sendo </w:t>
      </w:r>
      <w:r w:rsidR="007C5A89">
        <w:rPr>
          <w:sz w:val="24"/>
          <w:szCs w:val="24"/>
          <w:lang w:val="pt-BR"/>
        </w:rPr>
        <w:t xml:space="preserve">plausível </w:t>
      </w:r>
      <w:r w:rsidR="00D57992">
        <w:rPr>
          <w:sz w:val="24"/>
          <w:szCs w:val="24"/>
          <w:lang w:val="pt-BR"/>
        </w:rPr>
        <w:t>presumir que</w:t>
      </w:r>
      <w:r w:rsidR="007C5A89">
        <w:rPr>
          <w:sz w:val="24"/>
          <w:szCs w:val="24"/>
          <w:lang w:val="pt-BR"/>
        </w:rPr>
        <w:t>,</w:t>
      </w:r>
      <w:r w:rsidR="00D57992">
        <w:rPr>
          <w:sz w:val="24"/>
          <w:szCs w:val="24"/>
          <w:lang w:val="pt-BR"/>
        </w:rPr>
        <w:t xml:space="preserve"> se a adoção do regime regressivo de tributação teve efeito no alongamento das carteiras, a composição atual ainda está muito aquém do desejado.</w:t>
      </w:r>
    </w:p>
    <w:p w14:paraId="2BC791AF" w14:textId="222CBE3E" w:rsidR="00D57992" w:rsidRDefault="00D57992" w:rsidP="0038654A">
      <w:pPr>
        <w:jc w:val="both"/>
        <w:rPr>
          <w:sz w:val="24"/>
          <w:szCs w:val="24"/>
          <w:lang w:val="pt-BR"/>
        </w:rPr>
      </w:pPr>
    </w:p>
    <w:p w14:paraId="4682C0A7" w14:textId="24CE00F6" w:rsidR="00EF5032" w:rsidRPr="00162CC1" w:rsidRDefault="00EF5032" w:rsidP="00EF5032">
      <w:pPr>
        <w:rPr>
          <w:b/>
          <w:bCs/>
          <w:sz w:val="28"/>
          <w:szCs w:val="28"/>
          <w:lang w:val="pt-BR"/>
        </w:rPr>
      </w:pPr>
      <w:r w:rsidRPr="00162CC1">
        <w:rPr>
          <w:b/>
          <w:bCs/>
          <w:sz w:val="28"/>
          <w:szCs w:val="28"/>
          <w:lang w:val="pt-BR"/>
        </w:rPr>
        <w:t>9. Conclusão</w:t>
      </w:r>
    </w:p>
    <w:p w14:paraId="298B17EF" w14:textId="555D6858" w:rsidR="00D57992" w:rsidRDefault="00D57992" w:rsidP="0038654A">
      <w:pPr>
        <w:jc w:val="both"/>
        <w:rPr>
          <w:sz w:val="24"/>
          <w:szCs w:val="24"/>
          <w:lang w:val="pt-BR"/>
        </w:rPr>
      </w:pPr>
    </w:p>
    <w:p w14:paraId="5960BBBD" w14:textId="7E4BFB7C" w:rsidR="007C5A89" w:rsidRDefault="00EF5032" w:rsidP="0038654A">
      <w:pPr>
        <w:jc w:val="both"/>
        <w:rPr>
          <w:sz w:val="24"/>
          <w:szCs w:val="24"/>
          <w:lang w:val="pt-BR"/>
        </w:rPr>
      </w:pPr>
      <w:r>
        <w:rPr>
          <w:sz w:val="24"/>
          <w:szCs w:val="24"/>
          <w:lang w:val="pt-BR"/>
        </w:rPr>
        <w:t>Os planos de previdência complementar abertos</w:t>
      </w:r>
      <w:r w:rsidR="00AC6B75">
        <w:rPr>
          <w:sz w:val="24"/>
          <w:szCs w:val="24"/>
          <w:lang w:val="pt-BR"/>
        </w:rPr>
        <w:t>, em especial o PGBL,</w:t>
      </w:r>
      <w:r>
        <w:rPr>
          <w:sz w:val="24"/>
          <w:szCs w:val="24"/>
          <w:lang w:val="pt-BR"/>
        </w:rPr>
        <w:t xml:space="preserve"> possuem diversos incentivos fiscais que visam a incentivar a população a realizar uma poupança de mais longo prazo. No entanto, é necessário avaliar o custo de tais incentivos e a real efetividade dessa política. </w:t>
      </w:r>
    </w:p>
    <w:p w14:paraId="34D7CA0E" w14:textId="77777777" w:rsidR="007C5A89" w:rsidRDefault="007C5A89" w:rsidP="0038654A">
      <w:pPr>
        <w:jc w:val="both"/>
        <w:rPr>
          <w:sz w:val="24"/>
          <w:szCs w:val="24"/>
          <w:lang w:val="pt-BR"/>
        </w:rPr>
      </w:pPr>
    </w:p>
    <w:p w14:paraId="2FC481B7" w14:textId="21B0AC6D" w:rsidR="005A7808" w:rsidRDefault="00EF5032" w:rsidP="0038654A">
      <w:pPr>
        <w:jc w:val="both"/>
        <w:rPr>
          <w:sz w:val="24"/>
          <w:szCs w:val="24"/>
          <w:lang w:val="pt-BR"/>
        </w:rPr>
      </w:pPr>
      <w:r>
        <w:rPr>
          <w:sz w:val="24"/>
          <w:szCs w:val="24"/>
          <w:lang w:val="pt-BR"/>
        </w:rPr>
        <w:t>Observando o caso do beneficício do diferimento tributário em conjunto com a adoção de uma tabela regressiva do imposto de renda</w:t>
      </w:r>
      <w:r w:rsidR="00772098">
        <w:rPr>
          <w:sz w:val="24"/>
          <w:szCs w:val="24"/>
          <w:lang w:val="pt-BR"/>
        </w:rPr>
        <w:t xml:space="preserve"> aplicados aos planos PGBL</w:t>
      </w:r>
      <w:r>
        <w:rPr>
          <w:sz w:val="24"/>
          <w:szCs w:val="24"/>
          <w:lang w:val="pt-BR"/>
        </w:rPr>
        <w:t xml:space="preserve">, </w:t>
      </w:r>
      <w:r w:rsidR="007C5A89">
        <w:rPr>
          <w:sz w:val="24"/>
          <w:szCs w:val="24"/>
          <w:lang w:val="pt-BR"/>
        </w:rPr>
        <w:t xml:space="preserve">este trabalho argumentou que, </w:t>
      </w:r>
      <w:r>
        <w:rPr>
          <w:sz w:val="24"/>
          <w:szCs w:val="24"/>
          <w:lang w:val="pt-BR"/>
        </w:rPr>
        <w:t xml:space="preserve"> apesar do atual entendimento da RFB sobre não se considerar tal diferimento como gasto tributário</w:t>
      </w:r>
      <w:r w:rsidR="005A7808">
        <w:rPr>
          <w:sz w:val="24"/>
          <w:szCs w:val="24"/>
          <w:lang w:val="pt-BR"/>
        </w:rPr>
        <w:t xml:space="preserve">, pesa contrariamente o fato de que ocorre, efetivamente, uma contaminação das modalidades global e cedular de tributação.  Em particular, </w:t>
      </w:r>
      <w:r w:rsidR="005A7808" w:rsidRPr="005A7808">
        <w:rPr>
          <w:sz w:val="24"/>
          <w:szCs w:val="24"/>
          <w:lang w:val="pt-BR"/>
        </w:rPr>
        <w:t>os valores aportados</w:t>
      </w:r>
      <w:r w:rsidR="005A7808">
        <w:rPr>
          <w:sz w:val="24"/>
          <w:szCs w:val="24"/>
          <w:lang w:val="pt-BR"/>
        </w:rPr>
        <w:t>, hoje dedutíveis da base de tributação, “deixam” de ser</w:t>
      </w:r>
      <w:r w:rsidR="005A7808" w:rsidRPr="005A7808">
        <w:rPr>
          <w:sz w:val="24"/>
          <w:szCs w:val="24"/>
          <w:lang w:val="pt-BR"/>
        </w:rPr>
        <w:t xml:space="preserve"> sujeitos à alíquota da tabela progressiva, </w:t>
      </w:r>
      <w:r w:rsidR="005A7808">
        <w:rPr>
          <w:sz w:val="24"/>
          <w:szCs w:val="24"/>
          <w:lang w:val="pt-BR"/>
        </w:rPr>
        <w:t xml:space="preserve">passando a receber tratamento </w:t>
      </w:r>
      <w:r w:rsidR="00480CE9">
        <w:rPr>
          <w:sz w:val="24"/>
          <w:szCs w:val="24"/>
          <w:lang w:val="pt-BR"/>
        </w:rPr>
        <w:t>pel</w:t>
      </w:r>
      <w:r w:rsidR="005A7808">
        <w:rPr>
          <w:sz w:val="24"/>
          <w:szCs w:val="24"/>
          <w:lang w:val="pt-BR"/>
        </w:rPr>
        <w:t>a aplicação tabela regressiva</w:t>
      </w:r>
      <w:r w:rsidR="00480CE9">
        <w:rPr>
          <w:sz w:val="24"/>
          <w:szCs w:val="24"/>
          <w:lang w:val="pt-BR"/>
        </w:rPr>
        <w:t>.</w:t>
      </w:r>
    </w:p>
    <w:p w14:paraId="438B7628" w14:textId="77777777" w:rsidR="005A7808" w:rsidRDefault="005A7808" w:rsidP="0038654A">
      <w:pPr>
        <w:jc w:val="both"/>
        <w:rPr>
          <w:sz w:val="24"/>
          <w:szCs w:val="24"/>
          <w:lang w:val="pt-BR"/>
        </w:rPr>
      </w:pPr>
    </w:p>
    <w:p w14:paraId="4A0806C2" w14:textId="3CC706BB" w:rsidR="00772098" w:rsidRDefault="00EF5032" w:rsidP="0038654A">
      <w:pPr>
        <w:jc w:val="both"/>
        <w:rPr>
          <w:sz w:val="24"/>
          <w:szCs w:val="24"/>
          <w:lang w:val="pt-BR"/>
        </w:rPr>
      </w:pPr>
      <w:r>
        <w:rPr>
          <w:sz w:val="24"/>
          <w:szCs w:val="24"/>
          <w:lang w:val="pt-BR"/>
        </w:rPr>
        <w:t xml:space="preserve"> </w:t>
      </w:r>
      <w:r w:rsidR="005A7808">
        <w:rPr>
          <w:sz w:val="24"/>
          <w:szCs w:val="24"/>
          <w:lang w:val="pt-BR"/>
        </w:rPr>
        <w:t>Entretanto, essa conjunção de benefícios não é</w:t>
      </w:r>
      <w:r>
        <w:rPr>
          <w:sz w:val="24"/>
          <w:szCs w:val="24"/>
          <w:lang w:val="pt-BR"/>
        </w:rPr>
        <w:t xml:space="preserve"> considerad</w:t>
      </w:r>
      <w:r w:rsidR="005A7808">
        <w:rPr>
          <w:sz w:val="24"/>
          <w:szCs w:val="24"/>
          <w:lang w:val="pt-BR"/>
        </w:rPr>
        <w:t>a</w:t>
      </w:r>
      <w:r>
        <w:rPr>
          <w:sz w:val="24"/>
          <w:szCs w:val="24"/>
          <w:lang w:val="pt-BR"/>
        </w:rPr>
        <w:t xml:space="preserve"> uma renúncia de receitas,</w:t>
      </w:r>
      <w:r w:rsidR="005A7808">
        <w:rPr>
          <w:sz w:val="24"/>
          <w:szCs w:val="24"/>
          <w:lang w:val="pt-BR"/>
        </w:rPr>
        <w:t xml:space="preserve"> apesar de</w:t>
      </w:r>
      <w:r>
        <w:rPr>
          <w:sz w:val="24"/>
          <w:szCs w:val="24"/>
          <w:lang w:val="pt-BR"/>
        </w:rPr>
        <w:t xml:space="preserve"> pode</w:t>
      </w:r>
      <w:r w:rsidR="005A7808">
        <w:rPr>
          <w:sz w:val="24"/>
          <w:szCs w:val="24"/>
          <w:lang w:val="pt-BR"/>
        </w:rPr>
        <w:t>r</w:t>
      </w:r>
      <w:r>
        <w:rPr>
          <w:sz w:val="24"/>
          <w:szCs w:val="24"/>
          <w:lang w:val="pt-BR"/>
        </w:rPr>
        <w:t xml:space="preserve"> estar havendo perdas tributárias. Constatou-se</w:t>
      </w:r>
      <w:r w:rsidR="00AC6B75">
        <w:rPr>
          <w:sz w:val="24"/>
          <w:szCs w:val="24"/>
          <w:lang w:val="pt-BR"/>
        </w:rPr>
        <w:t xml:space="preserve"> ainda</w:t>
      </w:r>
      <w:r>
        <w:rPr>
          <w:sz w:val="24"/>
          <w:szCs w:val="24"/>
          <w:lang w:val="pt-BR"/>
        </w:rPr>
        <w:t xml:space="preserve"> que tais perdas</w:t>
      </w:r>
      <w:r w:rsidR="00772098">
        <w:rPr>
          <w:sz w:val="24"/>
          <w:szCs w:val="24"/>
          <w:lang w:val="pt-BR"/>
        </w:rPr>
        <w:t xml:space="preserve">, se de fato ocorrerem, são de difícil mensuração, posto que faltam dados suficientes por parte da RFB e Susep para que se possa realizar uma estimativa confiável. </w:t>
      </w:r>
      <w:r w:rsidR="007C5A89">
        <w:rPr>
          <w:sz w:val="24"/>
          <w:szCs w:val="24"/>
          <w:lang w:val="pt-BR"/>
        </w:rPr>
        <w:t>Segue-se, portanto, que faltam mecanismos de monitoramento e avaliação da política, com</w:t>
      </w:r>
      <w:r w:rsidR="00AC6B75">
        <w:rPr>
          <w:sz w:val="24"/>
          <w:szCs w:val="24"/>
          <w:lang w:val="pt-BR"/>
        </w:rPr>
        <w:t xml:space="preserve"> um</w:t>
      </w:r>
      <w:r w:rsidR="007C5A89">
        <w:rPr>
          <w:sz w:val="24"/>
          <w:szCs w:val="24"/>
          <w:lang w:val="pt-BR"/>
        </w:rPr>
        <w:t xml:space="preserve"> impacto fiscal desconhecido.</w:t>
      </w:r>
    </w:p>
    <w:p w14:paraId="39D6FE6F" w14:textId="77777777" w:rsidR="00772098" w:rsidRDefault="00772098" w:rsidP="0038654A">
      <w:pPr>
        <w:jc w:val="both"/>
        <w:rPr>
          <w:sz w:val="24"/>
          <w:szCs w:val="24"/>
          <w:lang w:val="pt-BR"/>
        </w:rPr>
      </w:pPr>
    </w:p>
    <w:p w14:paraId="7B78DA59" w14:textId="4C897586" w:rsidR="00EF5032" w:rsidRDefault="00772098" w:rsidP="0038654A">
      <w:pPr>
        <w:jc w:val="both"/>
        <w:rPr>
          <w:sz w:val="24"/>
          <w:szCs w:val="24"/>
          <w:lang w:val="pt-BR"/>
        </w:rPr>
      </w:pPr>
      <w:r>
        <w:rPr>
          <w:sz w:val="24"/>
          <w:szCs w:val="24"/>
          <w:lang w:val="pt-BR"/>
        </w:rPr>
        <w:t xml:space="preserve">Ademais, o argumento apresentado pelo legislador, qual seja, o de que o alongamento dos investimentos justificaria a adoção da tabela regressiva, </w:t>
      </w:r>
      <w:r w:rsidR="00207D73">
        <w:rPr>
          <w:sz w:val="24"/>
          <w:szCs w:val="24"/>
          <w:lang w:val="pt-BR"/>
        </w:rPr>
        <w:t xml:space="preserve">não encontra amplo respaldo </w:t>
      </w:r>
      <w:r w:rsidR="00AC6B75">
        <w:rPr>
          <w:sz w:val="24"/>
          <w:szCs w:val="24"/>
          <w:lang w:val="pt-BR"/>
        </w:rPr>
        <w:t>empírico:</w:t>
      </w:r>
      <w:r>
        <w:rPr>
          <w:sz w:val="24"/>
          <w:szCs w:val="24"/>
          <w:lang w:val="pt-BR"/>
        </w:rPr>
        <w:t xml:space="preserve"> verifica</w:t>
      </w:r>
      <w:r w:rsidR="00207D73">
        <w:rPr>
          <w:sz w:val="24"/>
          <w:szCs w:val="24"/>
          <w:lang w:val="pt-BR"/>
        </w:rPr>
        <w:t>-se</w:t>
      </w:r>
      <w:r>
        <w:rPr>
          <w:sz w:val="24"/>
          <w:szCs w:val="24"/>
          <w:lang w:val="pt-BR"/>
        </w:rPr>
        <w:t xml:space="preserve"> que</w:t>
      </w:r>
      <w:r w:rsidR="00207D73">
        <w:rPr>
          <w:sz w:val="24"/>
          <w:szCs w:val="24"/>
          <w:lang w:val="pt-BR"/>
        </w:rPr>
        <w:t>,</w:t>
      </w:r>
      <w:r>
        <w:rPr>
          <w:sz w:val="24"/>
          <w:szCs w:val="24"/>
          <w:lang w:val="pt-BR"/>
        </w:rPr>
        <w:t xml:space="preserve"> após quase quinze anos desde a adoção de tal tabela</w:t>
      </w:r>
      <w:r w:rsidR="00207D73">
        <w:rPr>
          <w:sz w:val="24"/>
          <w:szCs w:val="24"/>
          <w:lang w:val="pt-BR"/>
        </w:rPr>
        <w:t>,</w:t>
      </w:r>
      <w:r>
        <w:rPr>
          <w:sz w:val="24"/>
          <w:szCs w:val="24"/>
          <w:lang w:val="pt-BR"/>
        </w:rPr>
        <w:t xml:space="preserve"> a maioria dos títulos dos fundos que recebem recursos dos planos de previdência estão atrelados ao curto prazo.</w:t>
      </w:r>
    </w:p>
    <w:p w14:paraId="6805A79D" w14:textId="07EBBA26" w:rsidR="00EF5032" w:rsidRDefault="00EF5032" w:rsidP="0038654A">
      <w:pPr>
        <w:jc w:val="both"/>
        <w:rPr>
          <w:sz w:val="24"/>
          <w:szCs w:val="24"/>
          <w:lang w:val="pt-BR"/>
        </w:rPr>
      </w:pPr>
    </w:p>
    <w:p w14:paraId="795104C4" w14:textId="03844EAA" w:rsidR="00772098" w:rsidRPr="0038654A" w:rsidRDefault="00772098" w:rsidP="0038654A">
      <w:pPr>
        <w:jc w:val="both"/>
        <w:rPr>
          <w:sz w:val="24"/>
          <w:szCs w:val="24"/>
          <w:lang w:val="pt-BR"/>
        </w:rPr>
      </w:pPr>
      <w:r>
        <w:rPr>
          <w:sz w:val="24"/>
          <w:szCs w:val="24"/>
          <w:lang w:val="pt-BR"/>
        </w:rPr>
        <w:t>Dessa maneira, uma melhor análise do custo-benefício da política aplicada ao PGBL carece da ação de representantes públicos para criar mecanismos de obtenção de dados que viabilizem o estudo de custos e efetividade. O primeiro passo seria determinar se essa política poderia ser encarada como gasto tributário, de forma a entrar no radar de órgãos de controle. Ainda que se conclua que</w:t>
      </w:r>
      <w:r w:rsidR="0031730E">
        <w:rPr>
          <w:sz w:val="24"/>
          <w:szCs w:val="24"/>
          <w:lang w:val="pt-BR"/>
        </w:rPr>
        <w:t xml:space="preserve"> tais benefícios não se afastam do sistema </w:t>
      </w:r>
      <w:r w:rsidR="0031730E">
        <w:rPr>
          <w:sz w:val="24"/>
          <w:szCs w:val="24"/>
          <w:lang w:val="pt-BR"/>
        </w:rPr>
        <w:lastRenderedPageBreak/>
        <w:t>tributário de referência, seria de interesse público estimar a perda de arrecadação que acontece nesse caso, principalmente pelo tamanho das provisões dos PGBL, que chegam, conforme visto, aos patamares de R$ 145 bilhões.</w:t>
      </w:r>
    </w:p>
    <w:p w14:paraId="1BA124A4" w14:textId="77777777" w:rsidR="0038654A" w:rsidRPr="0009664D" w:rsidRDefault="0038654A">
      <w:pPr>
        <w:rPr>
          <w:lang w:val="pt-BR"/>
        </w:rPr>
      </w:pPr>
    </w:p>
    <w:p w14:paraId="309C49A4" w14:textId="61CB3A24" w:rsidR="00BA033F" w:rsidRPr="00570E63" w:rsidRDefault="004B09F5">
      <w:pPr>
        <w:rPr>
          <w:b/>
          <w:bCs/>
          <w:sz w:val="28"/>
          <w:szCs w:val="28"/>
          <w:lang w:val="en-US"/>
        </w:rPr>
      </w:pPr>
      <w:r>
        <w:rPr>
          <w:b/>
          <w:bCs/>
          <w:sz w:val="28"/>
          <w:szCs w:val="28"/>
          <w:lang w:val="en-US"/>
        </w:rPr>
        <w:t>10</w:t>
      </w:r>
      <w:r w:rsidR="00E959F0" w:rsidRPr="00570E63">
        <w:rPr>
          <w:b/>
          <w:bCs/>
          <w:sz w:val="28"/>
          <w:szCs w:val="28"/>
          <w:lang w:val="en-US"/>
        </w:rPr>
        <w:t>.</w:t>
      </w:r>
      <w:r w:rsidR="00E15ACD" w:rsidRPr="00570E63">
        <w:rPr>
          <w:b/>
          <w:bCs/>
          <w:sz w:val="28"/>
          <w:szCs w:val="28"/>
          <w:lang w:val="en-US"/>
        </w:rPr>
        <w:t xml:space="preserve"> </w:t>
      </w:r>
      <w:proofErr w:type="spellStart"/>
      <w:r w:rsidR="00FA1EBF" w:rsidRPr="00570E63">
        <w:rPr>
          <w:b/>
          <w:bCs/>
          <w:sz w:val="28"/>
          <w:szCs w:val="28"/>
          <w:lang w:val="en-US"/>
        </w:rPr>
        <w:t>Referências</w:t>
      </w:r>
      <w:proofErr w:type="spellEnd"/>
    </w:p>
    <w:p w14:paraId="76C1F017" w14:textId="77777777" w:rsidR="00BA033F" w:rsidRPr="00570E63" w:rsidRDefault="00BA033F">
      <w:pPr>
        <w:rPr>
          <w:lang w:val="en-US"/>
        </w:rPr>
      </w:pPr>
    </w:p>
    <w:p w14:paraId="0924A88E" w14:textId="77777777" w:rsidR="00BA033F" w:rsidRPr="00570E63" w:rsidRDefault="00BA033F">
      <w:pPr>
        <w:jc w:val="both"/>
        <w:rPr>
          <w:lang w:val="en-US"/>
        </w:rPr>
      </w:pPr>
    </w:p>
    <w:p w14:paraId="5E630F59" w14:textId="2C691D76" w:rsidR="00BA033F" w:rsidRPr="0009664D" w:rsidRDefault="00FA1EBF">
      <w:pPr>
        <w:jc w:val="both"/>
        <w:rPr>
          <w:sz w:val="24"/>
          <w:szCs w:val="24"/>
          <w:lang w:val="pt-BR"/>
        </w:rPr>
      </w:pPr>
      <w:r w:rsidRPr="00570E63">
        <w:rPr>
          <w:lang w:val="en-US"/>
        </w:rPr>
        <w:t xml:space="preserve">Banco Mundial. </w:t>
      </w:r>
      <w:r w:rsidRPr="00570E63">
        <w:rPr>
          <w:b/>
          <w:i/>
          <w:sz w:val="24"/>
          <w:szCs w:val="24"/>
          <w:lang w:val="en-US"/>
        </w:rPr>
        <w:t xml:space="preserve">Averting the Old Age Crisis: policies to protect the old and promote growth. </w:t>
      </w:r>
      <w:r w:rsidRPr="0009664D">
        <w:rPr>
          <w:sz w:val="24"/>
          <w:szCs w:val="24"/>
          <w:lang w:val="pt-BR"/>
        </w:rPr>
        <w:t>1994. Disponível em &lt;</w:t>
      </w:r>
      <w:hyperlink r:id="rId16">
        <w:r w:rsidRPr="0009664D">
          <w:rPr>
            <w:color w:val="1155CC"/>
            <w:sz w:val="24"/>
            <w:szCs w:val="24"/>
            <w:u w:val="single"/>
            <w:lang w:val="pt-BR"/>
          </w:rPr>
          <w:t>http://documents.worldbank.org/curated/pt/973571468174557899/Averting-the-old-age-crisis-policies-to-protect-the-old-and-promote-growth</w:t>
        </w:r>
      </w:hyperlink>
      <w:r w:rsidRPr="0009664D">
        <w:rPr>
          <w:sz w:val="24"/>
          <w:szCs w:val="24"/>
          <w:lang w:val="pt-BR"/>
        </w:rPr>
        <w:t>&gt; Acesso em 28 de janeiro de 2019.</w:t>
      </w:r>
    </w:p>
    <w:p w14:paraId="1950B947" w14:textId="77777777" w:rsidR="00BA033F" w:rsidRPr="0009664D" w:rsidRDefault="00BA033F">
      <w:pPr>
        <w:jc w:val="both"/>
        <w:rPr>
          <w:i/>
          <w:sz w:val="24"/>
          <w:szCs w:val="24"/>
          <w:lang w:val="pt-BR"/>
        </w:rPr>
      </w:pPr>
    </w:p>
    <w:p w14:paraId="1549CD81" w14:textId="6E8250FC" w:rsidR="00255E92" w:rsidRDefault="00255E92">
      <w:pPr>
        <w:jc w:val="both"/>
        <w:rPr>
          <w:sz w:val="24"/>
          <w:szCs w:val="24"/>
          <w:lang w:val="pt-BR"/>
        </w:rPr>
      </w:pPr>
      <w:r>
        <w:rPr>
          <w:sz w:val="24"/>
          <w:szCs w:val="24"/>
          <w:lang w:val="pt-BR"/>
        </w:rPr>
        <w:t>BRASIL.</w:t>
      </w:r>
      <w:r w:rsidR="00342A21">
        <w:rPr>
          <w:sz w:val="24"/>
          <w:szCs w:val="24"/>
          <w:lang w:val="pt-BR"/>
        </w:rPr>
        <w:t xml:space="preserve"> Constituição da República Federativa do Brasil de 1988</w:t>
      </w:r>
      <w:r w:rsidR="005A777F">
        <w:rPr>
          <w:sz w:val="24"/>
          <w:szCs w:val="24"/>
          <w:lang w:val="pt-BR"/>
        </w:rPr>
        <w:t>. Brasília: Senado Federal, 1988.</w:t>
      </w:r>
    </w:p>
    <w:p w14:paraId="1869D15B" w14:textId="2E9142A3" w:rsidR="005A777F" w:rsidRDefault="005A777F">
      <w:pPr>
        <w:jc w:val="both"/>
        <w:rPr>
          <w:sz w:val="24"/>
          <w:szCs w:val="24"/>
          <w:lang w:val="pt-BR"/>
        </w:rPr>
      </w:pPr>
    </w:p>
    <w:p w14:paraId="15B631FF" w14:textId="17F88EAB" w:rsidR="005A777F" w:rsidRDefault="007E4E61">
      <w:pPr>
        <w:jc w:val="both"/>
        <w:rPr>
          <w:sz w:val="24"/>
          <w:szCs w:val="24"/>
          <w:lang w:val="pt-BR"/>
        </w:rPr>
      </w:pPr>
      <w:r>
        <w:rPr>
          <w:sz w:val="24"/>
          <w:szCs w:val="24"/>
          <w:lang w:val="pt-BR"/>
        </w:rPr>
        <w:t>BRASIL. Emenda Constitucional nº 20</w:t>
      </w:r>
      <w:r w:rsidR="00111FA5">
        <w:rPr>
          <w:sz w:val="24"/>
          <w:szCs w:val="24"/>
          <w:lang w:val="pt-BR"/>
        </w:rPr>
        <w:t>, de 15 de dezembro de 1998. Brasília: Senado Federal, 1998.</w:t>
      </w:r>
    </w:p>
    <w:p w14:paraId="3585ED6B" w14:textId="59E7623D" w:rsidR="00111FA5" w:rsidRDefault="00111FA5">
      <w:pPr>
        <w:jc w:val="both"/>
        <w:rPr>
          <w:sz w:val="24"/>
          <w:szCs w:val="24"/>
          <w:lang w:val="pt-BR"/>
        </w:rPr>
      </w:pPr>
    </w:p>
    <w:p w14:paraId="5875F558" w14:textId="7E02FB28" w:rsidR="00384CFD" w:rsidRDefault="00384CFD" w:rsidP="00384CFD">
      <w:pPr>
        <w:jc w:val="both"/>
        <w:rPr>
          <w:sz w:val="24"/>
          <w:szCs w:val="24"/>
          <w:lang w:val="pt-BR"/>
        </w:rPr>
      </w:pPr>
      <w:r>
        <w:rPr>
          <w:sz w:val="24"/>
          <w:szCs w:val="24"/>
          <w:lang w:val="pt-BR"/>
        </w:rPr>
        <w:t xml:space="preserve">BRASIL. Exposição de Motivos nº </w:t>
      </w:r>
      <w:r w:rsidR="003771AF">
        <w:rPr>
          <w:sz w:val="24"/>
          <w:szCs w:val="24"/>
          <w:lang w:val="pt-BR"/>
        </w:rPr>
        <w:t>116/MF</w:t>
      </w:r>
      <w:r>
        <w:rPr>
          <w:sz w:val="24"/>
          <w:szCs w:val="24"/>
          <w:lang w:val="pt-BR"/>
        </w:rPr>
        <w:t xml:space="preserve">, de </w:t>
      </w:r>
      <w:r w:rsidR="003771AF">
        <w:rPr>
          <w:sz w:val="24"/>
          <w:szCs w:val="24"/>
          <w:lang w:val="pt-BR"/>
        </w:rPr>
        <w:t>20 de agosto de 2004</w:t>
      </w:r>
      <w:r>
        <w:rPr>
          <w:sz w:val="24"/>
          <w:szCs w:val="24"/>
          <w:lang w:val="pt-BR"/>
        </w:rPr>
        <w:t>. Brasília</w:t>
      </w:r>
      <w:r w:rsidR="00671CD8">
        <w:rPr>
          <w:sz w:val="24"/>
          <w:szCs w:val="24"/>
          <w:lang w:val="pt-BR"/>
        </w:rPr>
        <w:t>.</w:t>
      </w:r>
    </w:p>
    <w:p w14:paraId="749A2478" w14:textId="77777777" w:rsidR="00384CFD" w:rsidRDefault="00384CFD" w:rsidP="00CC2D4D">
      <w:pPr>
        <w:jc w:val="both"/>
        <w:rPr>
          <w:sz w:val="24"/>
          <w:szCs w:val="24"/>
          <w:lang w:val="pt-BR"/>
        </w:rPr>
      </w:pPr>
    </w:p>
    <w:p w14:paraId="3EC0FE4B" w14:textId="59A504A6" w:rsidR="00CC2D4D" w:rsidRDefault="00CC2D4D" w:rsidP="00CC2D4D">
      <w:pPr>
        <w:jc w:val="both"/>
        <w:rPr>
          <w:sz w:val="24"/>
          <w:szCs w:val="24"/>
          <w:lang w:val="pt-BR"/>
        </w:rPr>
      </w:pPr>
      <w:r>
        <w:rPr>
          <w:sz w:val="24"/>
          <w:szCs w:val="24"/>
          <w:lang w:val="pt-BR"/>
        </w:rPr>
        <w:t xml:space="preserve">BRASIL. Lei Complementar nº 101, de </w:t>
      </w:r>
      <w:r w:rsidR="00FF68E6">
        <w:rPr>
          <w:sz w:val="24"/>
          <w:szCs w:val="24"/>
          <w:lang w:val="pt-BR"/>
        </w:rPr>
        <w:t>4</w:t>
      </w:r>
      <w:r>
        <w:rPr>
          <w:sz w:val="24"/>
          <w:szCs w:val="24"/>
          <w:lang w:val="pt-BR"/>
        </w:rPr>
        <w:t xml:space="preserve"> de maio de 200</w:t>
      </w:r>
      <w:r w:rsidR="00FF68E6">
        <w:rPr>
          <w:sz w:val="24"/>
          <w:szCs w:val="24"/>
          <w:lang w:val="pt-BR"/>
        </w:rPr>
        <w:t>0</w:t>
      </w:r>
      <w:r>
        <w:rPr>
          <w:sz w:val="24"/>
          <w:szCs w:val="24"/>
          <w:lang w:val="pt-BR"/>
        </w:rPr>
        <w:t>. Brasília: Senado Federal, 200</w:t>
      </w:r>
      <w:r w:rsidR="005611FD">
        <w:rPr>
          <w:sz w:val="24"/>
          <w:szCs w:val="24"/>
          <w:lang w:val="pt-BR"/>
        </w:rPr>
        <w:t>0</w:t>
      </w:r>
      <w:r>
        <w:rPr>
          <w:sz w:val="24"/>
          <w:szCs w:val="24"/>
          <w:lang w:val="pt-BR"/>
        </w:rPr>
        <w:t>.</w:t>
      </w:r>
    </w:p>
    <w:p w14:paraId="51D0FF85" w14:textId="77777777" w:rsidR="00CC2D4D" w:rsidRDefault="00CC2D4D">
      <w:pPr>
        <w:jc w:val="both"/>
        <w:rPr>
          <w:sz w:val="24"/>
          <w:szCs w:val="24"/>
          <w:lang w:val="pt-BR"/>
        </w:rPr>
      </w:pPr>
    </w:p>
    <w:p w14:paraId="779D036C" w14:textId="5EF24CDD" w:rsidR="00111FA5" w:rsidRDefault="00111FA5">
      <w:pPr>
        <w:jc w:val="both"/>
        <w:rPr>
          <w:sz w:val="24"/>
          <w:szCs w:val="24"/>
          <w:lang w:val="pt-BR"/>
        </w:rPr>
      </w:pPr>
      <w:r>
        <w:rPr>
          <w:sz w:val="24"/>
          <w:szCs w:val="24"/>
          <w:lang w:val="pt-BR"/>
        </w:rPr>
        <w:t xml:space="preserve">BRASIL. </w:t>
      </w:r>
      <w:r w:rsidR="005F12D8">
        <w:rPr>
          <w:sz w:val="24"/>
          <w:szCs w:val="24"/>
          <w:lang w:val="pt-BR"/>
        </w:rPr>
        <w:t xml:space="preserve">Lei Complementar nº 109, de </w:t>
      </w:r>
      <w:r w:rsidR="00821F30">
        <w:rPr>
          <w:sz w:val="24"/>
          <w:szCs w:val="24"/>
          <w:lang w:val="pt-BR"/>
        </w:rPr>
        <w:t>29 de maio de 2001. Brasília: Senado Federal, 200</w:t>
      </w:r>
      <w:r w:rsidR="00CC2D4D">
        <w:rPr>
          <w:sz w:val="24"/>
          <w:szCs w:val="24"/>
          <w:lang w:val="pt-BR"/>
        </w:rPr>
        <w:t>1.</w:t>
      </w:r>
    </w:p>
    <w:p w14:paraId="107B9540" w14:textId="70197F5B" w:rsidR="00DC18DA" w:rsidRDefault="00DC18DA">
      <w:pPr>
        <w:jc w:val="both"/>
        <w:rPr>
          <w:sz w:val="24"/>
          <w:szCs w:val="24"/>
          <w:lang w:val="pt-BR"/>
        </w:rPr>
      </w:pPr>
    </w:p>
    <w:p w14:paraId="7C28D343" w14:textId="5CE637C2" w:rsidR="00DC18DA" w:rsidRDefault="00DC18DA" w:rsidP="00DC18DA">
      <w:pPr>
        <w:jc w:val="both"/>
        <w:rPr>
          <w:sz w:val="24"/>
          <w:szCs w:val="24"/>
          <w:lang w:val="pt-BR"/>
        </w:rPr>
      </w:pPr>
      <w:r>
        <w:rPr>
          <w:sz w:val="24"/>
          <w:szCs w:val="24"/>
          <w:lang w:val="pt-BR"/>
        </w:rPr>
        <w:t xml:space="preserve">BRASIL. Lei nº </w:t>
      </w:r>
      <w:r w:rsidR="00BE3E12">
        <w:rPr>
          <w:sz w:val="24"/>
          <w:szCs w:val="24"/>
          <w:lang w:val="pt-BR"/>
        </w:rPr>
        <w:t>7.713</w:t>
      </w:r>
      <w:r>
        <w:rPr>
          <w:sz w:val="24"/>
          <w:szCs w:val="24"/>
          <w:lang w:val="pt-BR"/>
        </w:rPr>
        <w:t xml:space="preserve">, de </w:t>
      </w:r>
      <w:r w:rsidR="00736D5E">
        <w:rPr>
          <w:sz w:val="24"/>
          <w:szCs w:val="24"/>
          <w:lang w:val="pt-BR"/>
        </w:rPr>
        <w:t>22</w:t>
      </w:r>
      <w:r>
        <w:rPr>
          <w:sz w:val="24"/>
          <w:szCs w:val="24"/>
          <w:lang w:val="pt-BR"/>
        </w:rPr>
        <w:t xml:space="preserve"> de </w:t>
      </w:r>
      <w:r w:rsidR="00736D5E">
        <w:rPr>
          <w:sz w:val="24"/>
          <w:szCs w:val="24"/>
          <w:lang w:val="pt-BR"/>
        </w:rPr>
        <w:t>dezembro</w:t>
      </w:r>
      <w:r>
        <w:rPr>
          <w:sz w:val="24"/>
          <w:szCs w:val="24"/>
          <w:lang w:val="pt-BR"/>
        </w:rPr>
        <w:t xml:space="preserve"> de </w:t>
      </w:r>
      <w:r w:rsidR="005611FD">
        <w:rPr>
          <w:sz w:val="24"/>
          <w:szCs w:val="24"/>
          <w:lang w:val="pt-BR"/>
        </w:rPr>
        <w:t>1988</w:t>
      </w:r>
      <w:r>
        <w:rPr>
          <w:sz w:val="24"/>
          <w:szCs w:val="24"/>
          <w:lang w:val="pt-BR"/>
        </w:rPr>
        <w:t xml:space="preserve">. Brasília: Senado Federal, </w:t>
      </w:r>
      <w:r w:rsidR="005611FD">
        <w:rPr>
          <w:sz w:val="24"/>
          <w:szCs w:val="24"/>
          <w:lang w:val="pt-BR"/>
        </w:rPr>
        <w:t>1988</w:t>
      </w:r>
      <w:r>
        <w:rPr>
          <w:sz w:val="24"/>
          <w:szCs w:val="24"/>
          <w:lang w:val="pt-BR"/>
        </w:rPr>
        <w:t>.</w:t>
      </w:r>
    </w:p>
    <w:p w14:paraId="1D37AE5C" w14:textId="06F6067D" w:rsidR="00DC18DA" w:rsidRDefault="00DC18DA">
      <w:pPr>
        <w:jc w:val="both"/>
        <w:rPr>
          <w:sz w:val="24"/>
          <w:szCs w:val="24"/>
          <w:lang w:val="pt-BR"/>
        </w:rPr>
      </w:pPr>
    </w:p>
    <w:p w14:paraId="65775C88" w14:textId="6B75978D" w:rsidR="005611FD" w:rsidRDefault="005611FD" w:rsidP="005611FD">
      <w:pPr>
        <w:jc w:val="both"/>
        <w:rPr>
          <w:sz w:val="24"/>
          <w:szCs w:val="24"/>
          <w:lang w:val="pt-BR"/>
        </w:rPr>
      </w:pPr>
      <w:r>
        <w:rPr>
          <w:sz w:val="24"/>
          <w:szCs w:val="24"/>
          <w:lang w:val="pt-BR"/>
        </w:rPr>
        <w:t xml:space="preserve">BRASIL. Lei nº </w:t>
      </w:r>
      <w:r w:rsidR="00CD01CE">
        <w:rPr>
          <w:sz w:val="24"/>
          <w:szCs w:val="24"/>
          <w:lang w:val="pt-BR"/>
        </w:rPr>
        <w:t>9</w:t>
      </w:r>
      <w:r>
        <w:rPr>
          <w:sz w:val="24"/>
          <w:szCs w:val="24"/>
          <w:lang w:val="pt-BR"/>
        </w:rPr>
        <w:t>.</w:t>
      </w:r>
      <w:r w:rsidR="00CD01CE">
        <w:rPr>
          <w:sz w:val="24"/>
          <w:szCs w:val="24"/>
          <w:lang w:val="pt-BR"/>
        </w:rPr>
        <w:t>249</w:t>
      </w:r>
      <w:r>
        <w:rPr>
          <w:sz w:val="24"/>
          <w:szCs w:val="24"/>
          <w:lang w:val="pt-BR"/>
        </w:rPr>
        <w:t>, de 2</w:t>
      </w:r>
      <w:r w:rsidR="00D85D66">
        <w:rPr>
          <w:sz w:val="24"/>
          <w:szCs w:val="24"/>
          <w:lang w:val="pt-BR"/>
        </w:rPr>
        <w:t>6</w:t>
      </w:r>
      <w:r>
        <w:rPr>
          <w:sz w:val="24"/>
          <w:szCs w:val="24"/>
          <w:lang w:val="pt-BR"/>
        </w:rPr>
        <w:t xml:space="preserve"> de dezembro de 19</w:t>
      </w:r>
      <w:r w:rsidR="00D85D66">
        <w:rPr>
          <w:sz w:val="24"/>
          <w:szCs w:val="24"/>
          <w:lang w:val="pt-BR"/>
        </w:rPr>
        <w:t>95</w:t>
      </w:r>
      <w:r>
        <w:rPr>
          <w:sz w:val="24"/>
          <w:szCs w:val="24"/>
          <w:lang w:val="pt-BR"/>
        </w:rPr>
        <w:t>. Brasília: Senado Federal, 19</w:t>
      </w:r>
      <w:r w:rsidR="00D85D66">
        <w:rPr>
          <w:sz w:val="24"/>
          <w:szCs w:val="24"/>
          <w:lang w:val="pt-BR"/>
        </w:rPr>
        <w:t>95</w:t>
      </w:r>
      <w:r>
        <w:rPr>
          <w:sz w:val="24"/>
          <w:szCs w:val="24"/>
          <w:lang w:val="pt-BR"/>
        </w:rPr>
        <w:t>.</w:t>
      </w:r>
    </w:p>
    <w:p w14:paraId="2763AA4D" w14:textId="77777777" w:rsidR="005611FD" w:rsidRDefault="005611FD">
      <w:pPr>
        <w:jc w:val="both"/>
        <w:rPr>
          <w:sz w:val="24"/>
          <w:szCs w:val="24"/>
          <w:lang w:val="pt-BR"/>
        </w:rPr>
      </w:pPr>
    </w:p>
    <w:p w14:paraId="5DBBF254" w14:textId="3D66097A" w:rsidR="00255E92" w:rsidRDefault="005611FD">
      <w:pPr>
        <w:jc w:val="both"/>
        <w:rPr>
          <w:sz w:val="24"/>
          <w:szCs w:val="24"/>
          <w:lang w:val="pt-BR"/>
        </w:rPr>
      </w:pPr>
      <w:r>
        <w:rPr>
          <w:sz w:val="24"/>
          <w:szCs w:val="24"/>
          <w:lang w:val="pt-BR"/>
        </w:rPr>
        <w:t xml:space="preserve">BRASIL. Lei nº </w:t>
      </w:r>
      <w:r w:rsidR="00CD01CE">
        <w:rPr>
          <w:sz w:val="24"/>
          <w:szCs w:val="24"/>
          <w:lang w:val="pt-BR"/>
        </w:rPr>
        <w:t>9.250</w:t>
      </w:r>
      <w:r>
        <w:rPr>
          <w:sz w:val="24"/>
          <w:szCs w:val="24"/>
          <w:lang w:val="pt-BR"/>
        </w:rPr>
        <w:t xml:space="preserve">, de </w:t>
      </w:r>
      <w:r w:rsidR="007645B9">
        <w:rPr>
          <w:sz w:val="24"/>
          <w:szCs w:val="24"/>
          <w:lang w:val="pt-BR"/>
        </w:rPr>
        <w:t>26 de dezembro de 1995. Brasília: Senado Federal, 1995.</w:t>
      </w:r>
    </w:p>
    <w:p w14:paraId="0E866A03" w14:textId="77777777" w:rsidR="007645B9" w:rsidRDefault="007645B9">
      <w:pPr>
        <w:jc w:val="both"/>
        <w:rPr>
          <w:sz w:val="24"/>
          <w:szCs w:val="24"/>
          <w:lang w:val="pt-BR"/>
        </w:rPr>
      </w:pPr>
    </w:p>
    <w:p w14:paraId="50EFA4FF" w14:textId="1A3B49A6" w:rsidR="005611FD" w:rsidRDefault="005611FD" w:rsidP="005611FD">
      <w:pPr>
        <w:jc w:val="both"/>
        <w:rPr>
          <w:sz w:val="24"/>
          <w:szCs w:val="24"/>
          <w:lang w:val="pt-BR"/>
        </w:rPr>
      </w:pPr>
      <w:r>
        <w:rPr>
          <w:sz w:val="24"/>
          <w:szCs w:val="24"/>
          <w:lang w:val="pt-BR"/>
        </w:rPr>
        <w:t xml:space="preserve">BRASIL. Lei nº </w:t>
      </w:r>
      <w:r w:rsidR="00CD01CE">
        <w:rPr>
          <w:sz w:val="24"/>
          <w:szCs w:val="24"/>
          <w:lang w:val="pt-BR"/>
        </w:rPr>
        <w:t>9.532</w:t>
      </w:r>
      <w:r>
        <w:rPr>
          <w:sz w:val="24"/>
          <w:szCs w:val="24"/>
          <w:lang w:val="pt-BR"/>
        </w:rPr>
        <w:t xml:space="preserve">, de </w:t>
      </w:r>
      <w:r w:rsidR="007645B9">
        <w:rPr>
          <w:sz w:val="24"/>
          <w:szCs w:val="24"/>
          <w:lang w:val="pt-BR"/>
        </w:rPr>
        <w:t>10</w:t>
      </w:r>
      <w:r>
        <w:rPr>
          <w:sz w:val="24"/>
          <w:szCs w:val="24"/>
          <w:lang w:val="pt-BR"/>
        </w:rPr>
        <w:t xml:space="preserve"> de dezembro de 19</w:t>
      </w:r>
      <w:r w:rsidR="007645B9">
        <w:rPr>
          <w:sz w:val="24"/>
          <w:szCs w:val="24"/>
          <w:lang w:val="pt-BR"/>
        </w:rPr>
        <w:t>97</w:t>
      </w:r>
      <w:r>
        <w:rPr>
          <w:sz w:val="24"/>
          <w:szCs w:val="24"/>
          <w:lang w:val="pt-BR"/>
        </w:rPr>
        <w:t>. Brasília: Senado Federal, 19</w:t>
      </w:r>
      <w:r w:rsidR="007645B9">
        <w:rPr>
          <w:sz w:val="24"/>
          <w:szCs w:val="24"/>
          <w:lang w:val="pt-BR"/>
        </w:rPr>
        <w:t>97</w:t>
      </w:r>
      <w:r>
        <w:rPr>
          <w:sz w:val="24"/>
          <w:szCs w:val="24"/>
          <w:lang w:val="pt-BR"/>
        </w:rPr>
        <w:t>.</w:t>
      </w:r>
    </w:p>
    <w:p w14:paraId="6F853447" w14:textId="643372DD" w:rsidR="00894A0D" w:rsidRDefault="00894A0D" w:rsidP="005611FD">
      <w:pPr>
        <w:jc w:val="both"/>
        <w:rPr>
          <w:sz w:val="24"/>
          <w:szCs w:val="24"/>
          <w:lang w:val="pt-BR"/>
        </w:rPr>
      </w:pPr>
    </w:p>
    <w:p w14:paraId="0664D1CC" w14:textId="57F62358" w:rsidR="00894A0D" w:rsidRDefault="00894A0D" w:rsidP="00894A0D">
      <w:pPr>
        <w:jc w:val="both"/>
        <w:rPr>
          <w:sz w:val="24"/>
          <w:szCs w:val="24"/>
          <w:lang w:val="pt-BR"/>
        </w:rPr>
      </w:pPr>
      <w:r>
        <w:rPr>
          <w:sz w:val="24"/>
          <w:szCs w:val="24"/>
          <w:lang w:val="pt-BR"/>
        </w:rPr>
        <w:t>BRASIL. Lei nº 10.934, de 1</w:t>
      </w:r>
      <w:r w:rsidR="00CC2486">
        <w:rPr>
          <w:sz w:val="24"/>
          <w:szCs w:val="24"/>
          <w:lang w:val="pt-BR"/>
        </w:rPr>
        <w:t>1</w:t>
      </w:r>
      <w:r>
        <w:rPr>
          <w:sz w:val="24"/>
          <w:szCs w:val="24"/>
          <w:lang w:val="pt-BR"/>
        </w:rPr>
        <w:t xml:space="preserve"> de </w:t>
      </w:r>
      <w:r w:rsidR="00CC2486">
        <w:rPr>
          <w:sz w:val="24"/>
          <w:szCs w:val="24"/>
          <w:lang w:val="pt-BR"/>
        </w:rPr>
        <w:t>agosto</w:t>
      </w:r>
      <w:r>
        <w:rPr>
          <w:sz w:val="24"/>
          <w:szCs w:val="24"/>
          <w:lang w:val="pt-BR"/>
        </w:rPr>
        <w:t xml:space="preserve"> de </w:t>
      </w:r>
      <w:r w:rsidR="00CC2486">
        <w:rPr>
          <w:sz w:val="24"/>
          <w:szCs w:val="24"/>
          <w:lang w:val="pt-BR"/>
        </w:rPr>
        <w:t>2004</w:t>
      </w:r>
      <w:r>
        <w:rPr>
          <w:sz w:val="24"/>
          <w:szCs w:val="24"/>
          <w:lang w:val="pt-BR"/>
        </w:rPr>
        <w:t xml:space="preserve">. Brasília: Senado Federal, </w:t>
      </w:r>
      <w:r w:rsidR="00A13BF9">
        <w:rPr>
          <w:sz w:val="24"/>
          <w:szCs w:val="24"/>
          <w:lang w:val="pt-BR"/>
        </w:rPr>
        <w:t>2004</w:t>
      </w:r>
      <w:r>
        <w:rPr>
          <w:sz w:val="24"/>
          <w:szCs w:val="24"/>
          <w:lang w:val="pt-BR"/>
        </w:rPr>
        <w:t>.</w:t>
      </w:r>
    </w:p>
    <w:p w14:paraId="24CA77DB" w14:textId="64D12C4A" w:rsidR="00894A0D" w:rsidRDefault="00894A0D" w:rsidP="005611FD">
      <w:pPr>
        <w:jc w:val="both"/>
        <w:rPr>
          <w:sz w:val="24"/>
          <w:szCs w:val="24"/>
          <w:lang w:val="pt-BR"/>
        </w:rPr>
      </w:pPr>
    </w:p>
    <w:p w14:paraId="6D3D43D4" w14:textId="015CD684" w:rsidR="00894A0D" w:rsidRDefault="00894A0D" w:rsidP="00894A0D">
      <w:pPr>
        <w:jc w:val="both"/>
        <w:rPr>
          <w:sz w:val="24"/>
          <w:szCs w:val="24"/>
          <w:lang w:val="pt-BR"/>
        </w:rPr>
      </w:pPr>
      <w:r>
        <w:rPr>
          <w:sz w:val="24"/>
          <w:szCs w:val="24"/>
          <w:lang w:val="pt-BR"/>
        </w:rPr>
        <w:t xml:space="preserve">BRASIL. Lei nº </w:t>
      </w:r>
      <w:r w:rsidR="0091675D">
        <w:rPr>
          <w:sz w:val="24"/>
          <w:szCs w:val="24"/>
          <w:lang w:val="pt-BR"/>
        </w:rPr>
        <w:t>11.053</w:t>
      </w:r>
      <w:r>
        <w:rPr>
          <w:sz w:val="24"/>
          <w:szCs w:val="24"/>
          <w:lang w:val="pt-BR"/>
        </w:rPr>
        <w:t xml:space="preserve">, de </w:t>
      </w:r>
      <w:r w:rsidR="00A13BF9">
        <w:rPr>
          <w:sz w:val="24"/>
          <w:szCs w:val="24"/>
          <w:lang w:val="pt-BR"/>
        </w:rPr>
        <w:t>29</w:t>
      </w:r>
      <w:r>
        <w:rPr>
          <w:sz w:val="24"/>
          <w:szCs w:val="24"/>
          <w:lang w:val="pt-BR"/>
        </w:rPr>
        <w:t xml:space="preserve"> de dezembro de </w:t>
      </w:r>
      <w:r w:rsidR="00A13BF9">
        <w:rPr>
          <w:sz w:val="24"/>
          <w:szCs w:val="24"/>
          <w:lang w:val="pt-BR"/>
        </w:rPr>
        <w:t>2004</w:t>
      </w:r>
      <w:r>
        <w:rPr>
          <w:sz w:val="24"/>
          <w:szCs w:val="24"/>
          <w:lang w:val="pt-BR"/>
        </w:rPr>
        <w:t xml:space="preserve">. Brasília: Senado Federal, </w:t>
      </w:r>
      <w:r w:rsidR="00A13BF9">
        <w:rPr>
          <w:sz w:val="24"/>
          <w:szCs w:val="24"/>
          <w:lang w:val="pt-BR"/>
        </w:rPr>
        <w:t>2004</w:t>
      </w:r>
      <w:r>
        <w:rPr>
          <w:sz w:val="24"/>
          <w:szCs w:val="24"/>
          <w:lang w:val="pt-BR"/>
        </w:rPr>
        <w:t>.</w:t>
      </w:r>
    </w:p>
    <w:p w14:paraId="1AFC0244" w14:textId="18B6DAF6" w:rsidR="005611FD" w:rsidRDefault="005611FD">
      <w:pPr>
        <w:jc w:val="both"/>
        <w:rPr>
          <w:sz w:val="24"/>
          <w:szCs w:val="24"/>
          <w:lang w:val="pt-BR"/>
        </w:rPr>
      </w:pPr>
    </w:p>
    <w:p w14:paraId="39FAC9BD" w14:textId="301D42D1" w:rsidR="00A13BF9" w:rsidRDefault="00A13BF9">
      <w:pPr>
        <w:jc w:val="both"/>
        <w:rPr>
          <w:sz w:val="24"/>
          <w:szCs w:val="24"/>
          <w:lang w:val="pt-BR"/>
        </w:rPr>
      </w:pPr>
      <w:r>
        <w:rPr>
          <w:sz w:val="24"/>
          <w:szCs w:val="24"/>
          <w:lang w:val="pt-BR"/>
        </w:rPr>
        <w:t>B</w:t>
      </w:r>
      <w:r w:rsidR="00566545">
        <w:rPr>
          <w:sz w:val="24"/>
          <w:szCs w:val="24"/>
          <w:lang w:val="pt-BR"/>
        </w:rPr>
        <w:t xml:space="preserve">RASIL. </w:t>
      </w:r>
      <w:r w:rsidR="00B30F1B">
        <w:rPr>
          <w:sz w:val="24"/>
          <w:szCs w:val="24"/>
          <w:lang w:val="pt-BR"/>
        </w:rPr>
        <w:t>Resolução CNSP nº 349</w:t>
      </w:r>
      <w:r w:rsidR="00671CD8">
        <w:rPr>
          <w:sz w:val="24"/>
          <w:szCs w:val="24"/>
          <w:lang w:val="pt-BR"/>
        </w:rPr>
        <w:t>, de 25</w:t>
      </w:r>
      <w:r w:rsidR="00DF4554">
        <w:rPr>
          <w:sz w:val="24"/>
          <w:szCs w:val="24"/>
          <w:lang w:val="pt-BR"/>
        </w:rPr>
        <w:t xml:space="preserve"> de setembro de 2017.</w:t>
      </w:r>
    </w:p>
    <w:p w14:paraId="48E09A81" w14:textId="551D5012" w:rsidR="00BA033F" w:rsidRPr="0009664D" w:rsidRDefault="00FA1EBF">
      <w:pPr>
        <w:jc w:val="both"/>
        <w:rPr>
          <w:sz w:val="24"/>
          <w:szCs w:val="24"/>
          <w:lang w:val="pt-BR"/>
        </w:rPr>
      </w:pPr>
      <w:r w:rsidRPr="0009664D">
        <w:rPr>
          <w:sz w:val="24"/>
          <w:szCs w:val="24"/>
          <w:lang w:val="pt-BR"/>
        </w:rPr>
        <w:lastRenderedPageBreak/>
        <w:t xml:space="preserve">CASTRO, Marina Grimaldi de. </w:t>
      </w:r>
      <w:r w:rsidRPr="0009664D">
        <w:rPr>
          <w:b/>
          <w:sz w:val="24"/>
          <w:szCs w:val="24"/>
          <w:lang w:val="pt-BR"/>
        </w:rPr>
        <w:t>O regime diferenciado de tributação relativo ao imposto de renda e proventos de qualquer natureza conferido ao segmento de previdência privada</w:t>
      </w:r>
      <w:r w:rsidRPr="0009664D">
        <w:rPr>
          <w:sz w:val="24"/>
          <w:szCs w:val="24"/>
          <w:lang w:val="pt-BR"/>
        </w:rPr>
        <w:t>. 2017.</w:t>
      </w:r>
    </w:p>
    <w:p w14:paraId="6B942C2A" w14:textId="70F3573E" w:rsidR="00BA033F" w:rsidRDefault="00BA033F">
      <w:pPr>
        <w:jc w:val="both"/>
        <w:rPr>
          <w:sz w:val="24"/>
          <w:szCs w:val="24"/>
          <w:lang w:val="pt-BR"/>
        </w:rPr>
      </w:pPr>
    </w:p>
    <w:p w14:paraId="4266EAAC" w14:textId="3C393DE8" w:rsidR="00C760F7" w:rsidRDefault="00937D01">
      <w:pPr>
        <w:jc w:val="both"/>
        <w:rPr>
          <w:sz w:val="24"/>
          <w:szCs w:val="24"/>
          <w:lang w:val="pt-BR"/>
        </w:rPr>
      </w:pPr>
      <w:r w:rsidRPr="000D254E">
        <w:rPr>
          <w:sz w:val="24"/>
          <w:szCs w:val="24"/>
          <w:lang w:val="pt-BR"/>
        </w:rPr>
        <w:t>COMDINHEIRO</w:t>
      </w:r>
      <w:r w:rsidRPr="000D254E">
        <w:rPr>
          <w:sz w:val="24"/>
          <w:szCs w:val="24"/>
          <w:lang w:val="pt-BR"/>
        </w:rPr>
        <w:t>. </w:t>
      </w:r>
      <w:proofErr w:type="spellStart"/>
      <w:r w:rsidRPr="000D254E">
        <w:rPr>
          <w:sz w:val="24"/>
          <w:szCs w:val="24"/>
          <w:lang w:val="pt-BR"/>
        </w:rPr>
        <w:t>Disponível</w:t>
      </w:r>
      <w:proofErr w:type="spellEnd"/>
      <w:r w:rsidRPr="000D254E">
        <w:rPr>
          <w:sz w:val="24"/>
          <w:szCs w:val="24"/>
          <w:lang w:val="pt-BR"/>
        </w:rPr>
        <w:t xml:space="preserve"> </w:t>
      </w:r>
      <w:proofErr w:type="spellStart"/>
      <w:r w:rsidRPr="000D254E">
        <w:rPr>
          <w:sz w:val="24"/>
          <w:szCs w:val="24"/>
          <w:lang w:val="pt-BR"/>
        </w:rPr>
        <w:t>em</w:t>
      </w:r>
      <w:proofErr w:type="spellEnd"/>
      <w:r w:rsidRPr="000D254E">
        <w:rPr>
          <w:sz w:val="24"/>
          <w:szCs w:val="24"/>
          <w:lang w:val="pt-BR"/>
        </w:rPr>
        <w:t>: &lt;</w:t>
      </w:r>
      <w:r w:rsidR="00B01836" w:rsidRPr="000D254E">
        <w:rPr>
          <w:sz w:val="24"/>
          <w:szCs w:val="24"/>
          <w:lang w:val="pt-BR"/>
        </w:rPr>
        <w:t xml:space="preserve"> </w:t>
      </w:r>
      <w:r w:rsidR="00B01836" w:rsidRPr="000D254E">
        <w:rPr>
          <w:sz w:val="24"/>
          <w:szCs w:val="24"/>
          <w:lang w:val="pt-BR"/>
        </w:rPr>
        <w:t>https://www.comdinheiro.com.br</w:t>
      </w:r>
      <w:r w:rsidRPr="000D254E">
        <w:rPr>
          <w:sz w:val="24"/>
          <w:szCs w:val="24"/>
          <w:lang w:val="pt-BR"/>
        </w:rPr>
        <w:t xml:space="preserve">&gt;. Acesso </w:t>
      </w:r>
      <w:proofErr w:type="spellStart"/>
      <w:r w:rsidRPr="000D254E">
        <w:rPr>
          <w:sz w:val="24"/>
          <w:szCs w:val="24"/>
          <w:lang w:val="pt-BR"/>
        </w:rPr>
        <w:t>em</w:t>
      </w:r>
      <w:proofErr w:type="spellEnd"/>
      <w:r w:rsidRPr="000D254E">
        <w:rPr>
          <w:sz w:val="24"/>
          <w:szCs w:val="24"/>
          <w:lang w:val="pt-BR"/>
        </w:rPr>
        <w:t xml:space="preserve">: </w:t>
      </w:r>
      <w:r w:rsidR="00B01836" w:rsidRPr="000D254E">
        <w:rPr>
          <w:sz w:val="24"/>
          <w:szCs w:val="24"/>
          <w:lang w:val="pt-BR"/>
        </w:rPr>
        <w:t>11</w:t>
      </w:r>
      <w:r w:rsidRPr="000D254E">
        <w:rPr>
          <w:sz w:val="24"/>
          <w:szCs w:val="24"/>
          <w:lang w:val="pt-BR"/>
        </w:rPr>
        <w:t xml:space="preserve"> de ju</w:t>
      </w:r>
      <w:r w:rsidR="00B01836" w:rsidRPr="000D254E">
        <w:rPr>
          <w:sz w:val="24"/>
          <w:szCs w:val="24"/>
          <w:lang w:val="pt-BR"/>
        </w:rPr>
        <w:t>l</w:t>
      </w:r>
      <w:r w:rsidRPr="000D254E">
        <w:rPr>
          <w:sz w:val="24"/>
          <w:szCs w:val="24"/>
          <w:lang w:val="pt-BR"/>
        </w:rPr>
        <w:t>. de 201</w:t>
      </w:r>
      <w:r w:rsidR="00B01836" w:rsidRPr="000D254E">
        <w:rPr>
          <w:sz w:val="24"/>
          <w:szCs w:val="24"/>
          <w:lang w:val="pt-BR"/>
        </w:rPr>
        <w:t>9</w:t>
      </w:r>
      <w:r w:rsidRPr="000D254E">
        <w:rPr>
          <w:sz w:val="24"/>
          <w:szCs w:val="24"/>
          <w:lang w:val="pt-BR"/>
        </w:rPr>
        <w:t>.</w:t>
      </w:r>
    </w:p>
    <w:p w14:paraId="29EC7FE6" w14:textId="77777777" w:rsidR="00C760F7" w:rsidRPr="0009664D" w:rsidRDefault="00C760F7">
      <w:pPr>
        <w:jc w:val="both"/>
        <w:rPr>
          <w:sz w:val="24"/>
          <w:szCs w:val="24"/>
          <w:lang w:val="pt-BR"/>
        </w:rPr>
      </w:pPr>
    </w:p>
    <w:p w14:paraId="2E6F3747" w14:textId="3F2CE557" w:rsidR="00BA033F" w:rsidRDefault="00FA1EBF">
      <w:pPr>
        <w:jc w:val="both"/>
        <w:rPr>
          <w:sz w:val="24"/>
          <w:szCs w:val="24"/>
          <w:lang w:val="pt-BR"/>
        </w:rPr>
      </w:pPr>
      <w:r w:rsidRPr="0009664D">
        <w:rPr>
          <w:sz w:val="24"/>
          <w:szCs w:val="24"/>
          <w:lang w:val="pt-BR"/>
        </w:rPr>
        <w:t xml:space="preserve">FIALDINI, Fabiana Ulson Zappa. </w:t>
      </w:r>
      <w:r w:rsidRPr="0009664D">
        <w:rPr>
          <w:b/>
          <w:sz w:val="24"/>
          <w:szCs w:val="24"/>
          <w:lang w:val="pt-BR"/>
        </w:rPr>
        <w:t>A previdência privada e</w:t>
      </w:r>
      <w:bookmarkStart w:id="0" w:name="_GoBack"/>
      <w:bookmarkEnd w:id="0"/>
      <w:r w:rsidRPr="0009664D">
        <w:rPr>
          <w:b/>
          <w:sz w:val="24"/>
          <w:szCs w:val="24"/>
          <w:lang w:val="pt-BR"/>
        </w:rPr>
        <w:t xml:space="preserve"> a incidência do imposto de renda</w:t>
      </w:r>
      <w:r w:rsidRPr="0009664D">
        <w:rPr>
          <w:sz w:val="24"/>
          <w:szCs w:val="24"/>
          <w:lang w:val="pt-BR"/>
        </w:rPr>
        <w:t>. 2007. 220 f. Dissertação (Mestrado em Direito) – Pontifícia Universidade Católica de São Paulo. São Paulo, 2007.</w:t>
      </w:r>
    </w:p>
    <w:p w14:paraId="38670875" w14:textId="63BC3FC7" w:rsidR="007356BC" w:rsidRDefault="007356BC">
      <w:pPr>
        <w:jc w:val="both"/>
        <w:rPr>
          <w:sz w:val="24"/>
          <w:szCs w:val="24"/>
          <w:lang w:val="pt-BR"/>
        </w:rPr>
      </w:pPr>
    </w:p>
    <w:p w14:paraId="47E795E0" w14:textId="38C072D6" w:rsidR="007356BC" w:rsidRPr="0009664D" w:rsidRDefault="00C45088" w:rsidP="00C45088">
      <w:pPr>
        <w:jc w:val="both"/>
        <w:rPr>
          <w:sz w:val="24"/>
          <w:szCs w:val="24"/>
          <w:lang w:val="pt-BR"/>
        </w:rPr>
      </w:pPr>
      <w:r w:rsidRPr="00C45088">
        <w:rPr>
          <w:sz w:val="24"/>
          <w:szCs w:val="24"/>
          <w:lang w:val="pt-BR"/>
        </w:rPr>
        <w:t xml:space="preserve">GAUDENZI, Patrícia Bressan Linhares. </w:t>
      </w:r>
      <w:r w:rsidRPr="00E10ED1">
        <w:rPr>
          <w:b/>
          <w:bCs/>
          <w:sz w:val="24"/>
          <w:szCs w:val="24"/>
          <w:lang w:val="pt-BR"/>
        </w:rPr>
        <w:t>Tributação e investimentos em previdência complementar privada: fundos de pensão, PGBL, VGBL, FAPI e outros</w:t>
      </w:r>
      <w:r w:rsidRPr="00C45088">
        <w:rPr>
          <w:sz w:val="24"/>
          <w:szCs w:val="24"/>
          <w:lang w:val="pt-BR"/>
        </w:rPr>
        <w:t>. São Paulo:</w:t>
      </w:r>
      <w:r w:rsidR="00E10ED1">
        <w:rPr>
          <w:sz w:val="24"/>
          <w:szCs w:val="24"/>
          <w:lang w:val="pt-BR"/>
        </w:rPr>
        <w:t xml:space="preserve"> </w:t>
      </w:r>
      <w:r w:rsidRPr="00C45088">
        <w:rPr>
          <w:sz w:val="24"/>
          <w:szCs w:val="24"/>
          <w:lang w:val="pt-BR"/>
        </w:rPr>
        <w:t>Quartier Latin, 2008.</w:t>
      </w:r>
    </w:p>
    <w:p w14:paraId="7BA8678C" w14:textId="77777777" w:rsidR="00BA033F" w:rsidRPr="0009664D" w:rsidRDefault="00BA033F">
      <w:pPr>
        <w:jc w:val="both"/>
        <w:rPr>
          <w:sz w:val="24"/>
          <w:szCs w:val="24"/>
          <w:lang w:val="pt-BR"/>
        </w:rPr>
      </w:pPr>
    </w:p>
    <w:p w14:paraId="06994E03" w14:textId="1F028ACA" w:rsidR="00BA033F" w:rsidRPr="0009664D" w:rsidRDefault="00FA1EBF">
      <w:pPr>
        <w:jc w:val="both"/>
        <w:rPr>
          <w:sz w:val="24"/>
          <w:szCs w:val="24"/>
          <w:lang w:val="pt-BR"/>
        </w:rPr>
      </w:pPr>
      <w:r w:rsidRPr="0009664D">
        <w:rPr>
          <w:sz w:val="24"/>
          <w:szCs w:val="24"/>
          <w:lang w:val="pt-BR"/>
        </w:rPr>
        <w:t xml:space="preserve">Receita Federal do Brasil. </w:t>
      </w:r>
      <w:r w:rsidR="008B37F2" w:rsidRPr="00BE03F3">
        <w:rPr>
          <w:b/>
          <w:bCs/>
          <w:sz w:val="24"/>
          <w:szCs w:val="24"/>
          <w:lang w:val="pt-BR"/>
        </w:rPr>
        <w:t>GASTO TRIBUTÁRIO – Conceito e Critérios de Classificação</w:t>
      </w:r>
      <w:r w:rsidRPr="00BE03F3">
        <w:rPr>
          <w:b/>
          <w:bCs/>
          <w:sz w:val="24"/>
          <w:szCs w:val="24"/>
          <w:lang w:val="pt-BR"/>
        </w:rPr>
        <w:t>.</w:t>
      </w:r>
      <w:r w:rsidR="00D17E66">
        <w:rPr>
          <w:sz w:val="24"/>
          <w:szCs w:val="24"/>
          <w:lang w:val="pt-BR"/>
        </w:rPr>
        <w:t xml:space="preserve"> </w:t>
      </w:r>
      <w:r w:rsidRPr="0009664D">
        <w:rPr>
          <w:sz w:val="24"/>
          <w:szCs w:val="24"/>
          <w:lang w:val="pt-BR"/>
        </w:rPr>
        <w:t>Disponível</w:t>
      </w:r>
      <w:r w:rsidR="00D17E66">
        <w:rPr>
          <w:sz w:val="24"/>
          <w:szCs w:val="24"/>
          <w:lang w:val="pt-BR"/>
        </w:rPr>
        <w:t xml:space="preserve"> </w:t>
      </w:r>
      <w:r w:rsidRPr="0009664D">
        <w:rPr>
          <w:sz w:val="24"/>
          <w:szCs w:val="24"/>
          <w:lang w:val="pt-BR"/>
        </w:rPr>
        <w:t>em</w:t>
      </w:r>
      <w:r w:rsidR="00D17E66">
        <w:rPr>
          <w:sz w:val="24"/>
          <w:szCs w:val="24"/>
          <w:lang w:val="pt-BR"/>
        </w:rPr>
        <w:t xml:space="preserve"> </w:t>
      </w:r>
      <w:hyperlink r:id="rId17" w:history="1">
        <w:r w:rsidR="00D17E66" w:rsidRPr="005E2349">
          <w:rPr>
            <w:rStyle w:val="Hyperlink"/>
            <w:sz w:val="24"/>
            <w:szCs w:val="24"/>
            <w:lang w:val="pt-BR"/>
          </w:rPr>
          <w:t>http://receita.economia.gov.br/dados/receitadata/renuncia-fiscal/demonstrativos-dos-gastos-tributarios/conceito-de-gasto-tributario/</w:t>
        </w:r>
      </w:hyperlink>
      <w:r w:rsidR="00D17E66">
        <w:rPr>
          <w:sz w:val="24"/>
          <w:szCs w:val="24"/>
          <w:lang w:val="pt-BR"/>
        </w:rPr>
        <w:t>.</w:t>
      </w:r>
      <w:r w:rsidRPr="0009664D">
        <w:rPr>
          <w:sz w:val="24"/>
          <w:szCs w:val="24"/>
          <w:lang w:val="pt-BR"/>
        </w:rPr>
        <w:t xml:space="preserve"> Acesso em </w:t>
      </w:r>
      <w:r w:rsidR="00BE03F3">
        <w:rPr>
          <w:sz w:val="24"/>
          <w:szCs w:val="24"/>
          <w:lang w:val="pt-BR"/>
        </w:rPr>
        <w:t>15</w:t>
      </w:r>
      <w:r w:rsidRPr="0009664D">
        <w:rPr>
          <w:sz w:val="24"/>
          <w:szCs w:val="24"/>
          <w:lang w:val="pt-BR"/>
        </w:rPr>
        <w:t xml:space="preserve"> de </w:t>
      </w:r>
      <w:r w:rsidR="00BE03F3">
        <w:rPr>
          <w:sz w:val="24"/>
          <w:szCs w:val="24"/>
          <w:lang w:val="pt-BR"/>
        </w:rPr>
        <w:t>julho</w:t>
      </w:r>
      <w:r w:rsidRPr="0009664D">
        <w:rPr>
          <w:sz w:val="24"/>
          <w:szCs w:val="24"/>
          <w:lang w:val="pt-BR"/>
        </w:rPr>
        <w:t xml:space="preserve"> de 2019.</w:t>
      </w:r>
    </w:p>
    <w:p w14:paraId="42528F26" w14:textId="77777777" w:rsidR="00BA033F" w:rsidRPr="0009664D" w:rsidRDefault="00BA033F">
      <w:pPr>
        <w:jc w:val="both"/>
        <w:rPr>
          <w:sz w:val="24"/>
          <w:szCs w:val="24"/>
          <w:lang w:val="pt-BR"/>
        </w:rPr>
      </w:pPr>
    </w:p>
    <w:p w14:paraId="744A7846" w14:textId="4FBA9AB9" w:rsidR="00BA033F" w:rsidRDefault="00CE62DB">
      <w:pPr>
        <w:jc w:val="both"/>
        <w:rPr>
          <w:sz w:val="24"/>
          <w:szCs w:val="24"/>
          <w:lang w:val="pt-BR"/>
        </w:rPr>
      </w:pPr>
      <w:r w:rsidRPr="00CE62DB">
        <w:rPr>
          <w:sz w:val="24"/>
          <w:szCs w:val="24"/>
          <w:lang w:val="pt-BR"/>
        </w:rPr>
        <w:t xml:space="preserve">PELLEGRINI, J. A. </w:t>
      </w:r>
      <w:r w:rsidRPr="00365EBA">
        <w:rPr>
          <w:b/>
          <w:bCs/>
          <w:sz w:val="24"/>
          <w:szCs w:val="24"/>
          <w:lang w:val="pt-BR"/>
        </w:rPr>
        <w:t>Gastos Tributários: conceitos, experiência internacional e o caso do Brasil</w:t>
      </w:r>
      <w:r w:rsidRPr="00CE62DB">
        <w:rPr>
          <w:sz w:val="24"/>
          <w:szCs w:val="24"/>
          <w:lang w:val="pt-BR"/>
        </w:rPr>
        <w:t xml:space="preserve">. Brasília: Núcleo de Estudos e Pesquisas/CONLEG/ Senado, Outubro/2014 (Texto para Discussão nº 159). Disponível em: www.senado.leg.br/estudos. Acesso em </w:t>
      </w:r>
      <w:r>
        <w:rPr>
          <w:sz w:val="24"/>
          <w:szCs w:val="24"/>
          <w:lang w:val="pt-BR"/>
        </w:rPr>
        <w:t>15 de Julho de 2019</w:t>
      </w:r>
      <w:r w:rsidRPr="00CE62DB">
        <w:rPr>
          <w:sz w:val="24"/>
          <w:szCs w:val="24"/>
          <w:lang w:val="pt-BR"/>
        </w:rPr>
        <w:t>.</w:t>
      </w:r>
    </w:p>
    <w:p w14:paraId="7CC2C613" w14:textId="77777777" w:rsidR="00CE62DB" w:rsidRPr="0009664D" w:rsidRDefault="00CE62DB">
      <w:pPr>
        <w:jc w:val="both"/>
        <w:rPr>
          <w:sz w:val="24"/>
          <w:szCs w:val="24"/>
          <w:lang w:val="pt-BR"/>
        </w:rPr>
      </w:pPr>
    </w:p>
    <w:p w14:paraId="67F4FC9B" w14:textId="77777777" w:rsidR="00BA033F" w:rsidRPr="0009664D" w:rsidRDefault="00FA1EBF">
      <w:pPr>
        <w:jc w:val="both"/>
        <w:rPr>
          <w:sz w:val="24"/>
          <w:szCs w:val="24"/>
          <w:lang w:val="pt-BR"/>
        </w:rPr>
      </w:pPr>
      <w:r w:rsidRPr="0009664D">
        <w:rPr>
          <w:sz w:val="24"/>
          <w:szCs w:val="24"/>
          <w:lang w:val="pt-BR"/>
        </w:rPr>
        <w:t xml:space="preserve">VIANNA JUNIOR, Paulo Roberto Miller Fernandes. </w:t>
      </w:r>
      <w:r w:rsidRPr="0009664D">
        <w:rPr>
          <w:b/>
          <w:sz w:val="24"/>
          <w:szCs w:val="24"/>
          <w:lang w:val="pt-BR"/>
        </w:rPr>
        <w:t xml:space="preserve">Análise do alongamento das carteiras de fundos de previdência complementar aberta. </w:t>
      </w:r>
      <w:r w:rsidRPr="0009664D">
        <w:rPr>
          <w:sz w:val="24"/>
          <w:szCs w:val="24"/>
          <w:lang w:val="pt-BR"/>
        </w:rPr>
        <w:t>2015. 35 f. Dissertação (Mestrado Profissional em Finanças e Economia Empresarial) - Fundação Getúlio Vargas do Rio de Janeiro. Rio de Janeiro, 2015.</w:t>
      </w:r>
    </w:p>
    <w:p w14:paraId="3C8BA4CB" w14:textId="77777777" w:rsidR="00BA033F" w:rsidRPr="0009664D" w:rsidRDefault="00BA033F">
      <w:pPr>
        <w:rPr>
          <w:sz w:val="24"/>
          <w:szCs w:val="24"/>
          <w:lang w:val="pt-BR"/>
        </w:rPr>
      </w:pPr>
    </w:p>
    <w:p w14:paraId="2DD278EA" w14:textId="3A906C62" w:rsidR="00BA033F" w:rsidRPr="0009664D" w:rsidRDefault="00BA033F">
      <w:pPr>
        <w:jc w:val="both"/>
        <w:rPr>
          <w:sz w:val="24"/>
          <w:szCs w:val="24"/>
          <w:lang w:val="pt-BR"/>
        </w:rPr>
      </w:pPr>
    </w:p>
    <w:sectPr w:rsidR="00BA033F" w:rsidRPr="0009664D" w:rsidSect="00C56261">
      <w:headerReference w:type="default" r:id="rId18"/>
      <w:footerReference w:type="default" r:id="rId19"/>
      <w:headerReference w:type="first" r:id="rId20"/>
      <w:footerReference w:type="first" r:id="rId21"/>
      <w:pgSz w:w="12240" w:h="15840"/>
      <w:pgMar w:top="1440" w:right="1440" w:bottom="1440" w:left="1440" w:header="720" w:footer="720"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D85B2DF" w14:textId="77777777" w:rsidR="00B165FF" w:rsidRDefault="00B165FF" w:rsidP="001B4586">
      <w:pPr>
        <w:spacing w:line="240" w:lineRule="auto"/>
      </w:pPr>
      <w:r>
        <w:separator/>
      </w:r>
    </w:p>
  </w:endnote>
  <w:endnote w:type="continuationSeparator" w:id="0">
    <w:p w14:paraId="054F62B9" w14:textId="77777777" w:rsidR="00B165FF" w:rsidRDefault="00B165FF" w:rsidP="001B458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AFF" w:usb1="C0007843" w:usb2="00000009" w:usb3="00000000" w:csb0="000001FF"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947080787"/>
      <w:docPartObj>
        <w:docPartGallery w:val="Page Numbers (Bottom of Page)"/>
        <w:docPartUnique/>
      </w:docPartObj>
    </w:sdtPr>
    <w:sdtEndPr/>
    <w:sdtContent>
      <w:p w14:paraId="00C831BD" w14:textId="075E4138" w:rsidR="00C56261" w:rsidRDefault="00C56261">
        <w:pPr>
          <w:pStyle w:val="Rodap"/>
          <w:jc w:val="right"/>
        </w:pPr>
        <w:r>
          <w:fldChar w:fldCharType="begin"/>
        </w:r>
        <w:r>
          <w:instrText>PAGE   \* MERGEFORMAT</w:instrText>
        </w:r>
        <w:r>
          <w:fldChar w:fldCharType="separate"/>
        </w:r>
        <w:r w:rsidR="00B51FE8" w:rsidRPr="00B51FE8">
          <w:rPr>
            <w:noProof/>
            <w:lang w:val="pt-BR"/>
          </w:rPr>
          <w:t>25</w:t>
        </w:r>
        <w:r>
          <w:fldChar w:fldCharType="end"/>
        </w:r>
      </w:p>
    </w:sdtContent>
  </w:sdt>
  <w:p w14:paraId="7BAEED07" w14:textId="77777777" w:rsidR="00C56261" w:rsidRDefault="00C56261">
    <w:pPr>
      <w:pStyle w:val="Rodap"/>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501199739"/>
      <w:docPartObj>
        <w:docPartGallery w:val="Page Numbers (Bottom of Page)"/>
        <w:docPartUnique/>
      </w:docPartObj>
    </w:sdtPr>
    <w:sdtEndPr/>
    <w:sdtContent>
      <w:p w14:paraId="3B438EBD" w14:textId="75B259FE" w:rsidR="00C56261" w:rsidRDefault="000D254E">
        <w:pPr>
          <w:pStyle w:val="Rodap"/>
          <w:jc w:val="right"/>
        </w:pPr>
      </w:p>
    </w:sdtContent>
  </w:sdt>
  <w:p w14:paraId="22D0EB95" w14:textId="77777777" w:rsidR="00C56261" w:rsidRDefault="00C56261">
    <w:pPr>
      <w:pStyle w:val="Rodap"/>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66B2724" w14:textId="77777777" w:rsidR="00B165FF" w:rsidRDefault="00B165FF" w:rsidP="001B4586">
      <w:pPr>
        <w:spacing w:line="240" w:lineRule="auto"/>
      </w:pPr>
      <w:r>
        <w:separator/>
      </w:r>
    </w:p>
  </w:footnote>
  <w:footnote w:type="continuationSeparator" w:id="0">
    <w:p w14:paraId="0062228E" w14:textId="77777777" w:rsidR="00B165FF" w:rsidRDefault="00B165FF" w:rsidP="001B458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D6F677" w14:textId="705B0E48" w:rsidR="001B4586" w:rsidRDefault="001B4586" w:rsidP="001B4586">
    <w:pPr>
      <w:pStyle w:val="Cabealho"/>
      <w:jc w:val="center"/>
    </w:pPr>
  </w:p>
  <w:p w14:paraId="429200F4" w14:textId="77777777" w:rsidR="001B4586" w:rsidRDefault="001B4586">
    <w:pPr>
      <w:pStyle w:val="Cabealh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B16FA2" w14:textId="28124779" w:rsidR="00A257A5" w:rsidRDefault="00A257A5" w:rsidP="00A257A5">
    <w:pPr>
      <w:jc w:val="center"/>
    </w:pPr>
  </w:p>
  <w:p w14:paraId="3EB9FE60" w14:textId="77777777" w:rsidR="00A257A5" w:rsidRDefault="00A257A5">
    <w:pPr>
      <w:pStyle w:val="Cabealh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2A59550A"/>
    <w:multiLevelType w:val="hybridMultilevel"/>
    <w:tmpl w:val="417240FC"/>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3A447AA8"/>
    <w:multiLevelType w:val="hybridMultilevel"/>
    <w:tmpl w:val="0228F340"/>
    <w:lvl w:ilvl="0" w:tplc="0416000F">
      <w:start w:val="1"/>
      <w:numFmt w:val="decimal"/>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 w15:restartNumberingAfterBreak="0">
    <w:nsid w:val="61D15F2E"/>
    <w:multiLevelType w:val="hybridMultilevel"/>
    <w:tmpl w:val="FE965FB2"/>
    <w:lvl w:ilvl="0" w:tplc="0416000F">
      <w:start w:val="1"/>
      <w:numFmt w:val="decimal"/>
      <w:lvlText w:val="%1."/>
      <w:lvlJc w:val="left"/>
      <w:pPr>
        <w:ind w:left="360" w:hanging="360"/>
      </w:pPr>
      <w:rPr>
        <w:rFonts w:hint="default"/>
      </w:rPr>
    </w:lvl>
    <w:lvl w:ilvl="1" w:tplc="04160019" w:tentative="1">
      <w:start w:val="1"/>
      <w:numFmt w:val="lowerLetter"/>
      <w:lvlText w:val="%2."/>
      <w:lvlJc w:val="left"/>
      <w:pPr>
        <w:ind w:left="1080" w:hanging="360"/>
      </w:pPr>
    </w:lvl>
    <w:lvl w:ilvl="2" w:tplc="0416001B" w:tentative="1">
      <w:start w:val="1"/>
      <w:numFmt w:val="lowerRoman"/>
      <w:lvlText w:val="%3."/>
      <w:lvlJc w:val="right"/>
      <w:pPr>
        <w:ind w:left="1800" w:hanging="180"/>
      </w:pPr>
    </w:lvl>
    <w:lvl w:ilvl="3" w:tplc="0416000F" w:tentative="1">
      <w:start w:val="1"/>
      <w:numFmt w:val="decimal"/>
      <w:lvlText w:val="%4."/>
      <w:lvlJc w:val="left"/>
      <w:pPr>
        <w:ind w:left="2520" w:hanging="360"/>
      </w:pPr>
    </w:lvl>
    <w:lvl w:ilvl="4" w:tplc="04160019" w:tentative="1">
      <w:start w:val="1"/>
      <w:numFmt w:val="lowerLetter"/>
      <w:lvlText w:val="%5."/>
      <w:lvlJc w:val="left"/>
      <w:pPr>
        <w:ind w:left="3240" w:hanging="360"/>
      </w:pPr>
    </w:lvl>
    <w:lvl w:ilvl="5" w:tplc="0416001B" w:tentative="1">
      <w:start w:val="1"/>
      <w:numFmt w:val="lowerRoman"/>
      <w:lvlText w:val="%6."/>
      <w:lvlJc w:val="right"/>
      <w:pPr>
        <w:ind w:left="3960" w:hanging="180"/>
      </w:pPr>
    </w:lvl>
    <w:lvl w:ilvl="6" w:tplc="0416000F" w:tentative="1">
      <w:start w:val="1"/>
      <w:numFmt w:val="decimal"/>
      <w:lvlText w:val="%7."/>
      <w:lvlJc w:val="left"/>
      <w:pPr>
        <w:ind w:left="4680" w:hanging="360"/>
      </w:pPr>
    </w:lvl>
    <w:lvl w:ilvl="7" w:tplc="04160019" w:tentative="1">
      <w:start w:val="1"/>
      <w:numFmt w:val="lowerLetter"/>
      <w:lvlText w:val="%8."/>
      <w:lvlJc w:val="left"/>
      <w:pPr>
        <w:ind w:left="5400" w:hanging="360"/>
      </w:pPr>
    </w:lvl>
    <w:lvl w:ilvl="8" w:tplc="0416001B" w:tentative="1">
      <w:start w:val="1"/>
      <w:numFmt w:val="lowerRoman"/>
      <w:lvlText w:val="%9."/>
      <w:lvlJc w:val="right"/>
      <w:pPr>
        <w:ind w:left="6120" w:hanging="180"/>
      </w:pPr>
    </w:lvl>
  </w:abstractNum>
  <w:abstractNum w:abstractNumId="3" w15:restartNumberingAfterBreak="0">
    <w:nsid w:val="6D0B7D0F"/>
    <w:multiLevelType w:val="hybridMultilevel"/>
    <w:tmpl w:val="49189008"/>
    <w:lvl w:ilvl="0" w:tplc="0416000F">
      <w:start w:val="1"/>
      <w:numFmt w:val="decimal"/>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num w:numId="1">
    <w:abstractNumId w:val="2"/>
  </w:num>
  <w:num w:numId="2">
    <w:abstractNumId w:val="1"/>
  </w:num>
  <w:num w:numId="3">
    <w:abstractNumId w:val="3"/>
  </w:num>
  <w:num w:numId="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trackRevisions/>
  <w:defaultTabStop w:val="720"/>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033F"/>
    <w:rsid w:val="00001103"/>
    <w:rsid w:val="000028D7"/>
    <w:rsid w:val="000133C7"/>
    <w:rsid w:val="00016345"/>
    <w:rsid w:val="00016CC7"/>
    <w:rsid w:val="0002654C"/>
    <w:rsid w:val="00026C48"/>
    <w:rsid w:val="000315B7"/>
    <w:rsid w:val="00031855"/>
    <w:rsid w:val="00031E8E"/>
    <w:rsid w:val="000504E7"/>
    <w:rsid w:val="00051130"/>
    <w:rsid w:val="00054CF1"/>
    <w:rsid w:val="00055DDF"/>
    <w:rsid w:val="000560B4"/>
    <w:rsid w:val="00056FCC"/>
    <w:rsid w:val="00062880"/>
    <w:rsid w:val="00072A66"/>
    <w:rsid w:val="000737B8"/>
    <w:rsid w:val="000737E5"/>
    <w:rsid w:val="0007454F"/>
    <w:rsid w:val="00076313"/>
    <w:rsid w:val="000769D3"/>
    <w:rsid w:val="000775E5"/>
    <w:rsid w:val="00081F90"/>
    <w:rsid w:val="0008281D"/>
    <w:rsid w:val="0008294B"/>
    <w:rsid w:val="00087608"/>
    <w:rsid w:val="00090B29"/>
    <w:rsid w:val="00090B54"/>
    <w:rsid w:val="00090CAA"/>
    <w:rsid w:val="00092EBE"/>
    <w:rsid w:val="00093780"/>
    <w:rsid w:val="00094EAD"/>
    <w:rsid w:val="0009664D"/>
    <w:rsid w:val="0009737A"/>
    <w:rsid w:val="00097403"/>
    <w:rsid w:val="00097ED9"/>
    <w:rsid w:val="000A2E15"/>
    <w:rsid w:val="000C39EE"/>
    <w:rsid w:val="000D254E"/>
    <w:rsid w:val="000D45E2"/>
    <w:rsid w:val="000E0F4E"/>
    <w:rsid w:val="000F24C4"/>
    <w:rsid w:val="000F6FB9"/>
    <w:rsid w:val="000F77A9"/>
    <w:rsid w:val="001001BA"/>
    <w:rsid w:val="0010150D"/>
    <w:rsid w:val="0010382D"/>
    <w:rsid w:val="00111110"/>
    <w:rsid w:val="00111E38"/>
    <w:rsid w:val="00111FA5"/>
    <w:rsid w:val="00111FE3"/>
    <w:rsid w:val="00112976"/>
    <w:rsid w:val="00113495"/>
    <w:rsid w:val="00114204"/>
    <w:rsid w:val="00114E39"/>
    <w:rsid w:val="0011782B"/>
    <w:rsid w:val="00121C27"/>
    <w:rsid w:val="00121C7B"/>
    <w:rsid w:val="00132368"/>
    <w:rsid w:val="00136FF4"/>
    <w:rsid w:val="00140B74"/>
    <w:rsid w:val="00147DDA"/>
    <w:rsid w:val="001517C7"/>
    <w:rsid w:val="001541B9"/>
    <w:rsid w:val="00155EA7"/>
    <w:rsid w:val="00156553"/>
    <w:rsid w:val="0016021A"/>
    <w:rsid w:val="001616DD"/>
    <w:rsid w:val="00162260"/>
    <w:rsid w:val="00162950"/>
    <w:rsid w:val="00162CC1"/>
    <w:rsid w:val="001648CC"/>
    <w:rsid w:val="001708C4"/>
    <w:rsid w:val="001718FA"/>
    <w:rsid w:val="00175AC3"/>
    <w:rsid w:val="0018104E"/>
    <w:rsid w:val="001820F3"/>
    <w:rsid w:val="0018433E"/>
    <w:rsid w:val="001870C0"/>
    <w:rsid w:val="00187A74"/>
    <w:rsid w:val="00192930"/>
    <w:rsid w:val="00193658"/>
    <w:rsid w:val="001952AA"/>
    <w:rsid w:val="00197530"/>
    <w:rsid w:val="001A0435"/>
    <w:rsid w:val="001A0799"/>
    <w:rsid w:val="001A293A"/>
    <w:rsid w:val="001A51DB"/>
    <w:rsid w:val="001A5793"/>
    <w:rsid w:val="001A58D5"/>
    <w:rsid w:val="001B03FF"/>
    <w:rsid w:val="001B0812"/>
    <w:rsid w:val="001B28CC"/>
    <w:rsid w:val="001B38B4"/>
    <w:rsid w:val="001B4586"/>
    <w:rsid w:val="001B557A"/>
    <w:rsid w:val="001B5846"/>
    <w:rsid w:val="001B593A"/>
    <w:rsid w:val="001B653A"/>
    <w:rsid w:val="001C049B"/>
    <w:rsid w:val="001D44EF"/>
    <w:rsid w:val="001D4B33"/>
    <w:rsid w:val="001D7DBA"/>
    <w:rsid w:val="001E022A"/>
    <w:rsid w:val="001E1959"/>
    <w:rsid w:val="001E28C4"/>
    <w:rsid w:val="001E3174"/>
    <w:rsid w:val="001E34CF"/>
    <w:rsid w:val="001E584D"/>
    <w:rsid w:val="001F0617"/>
    <w:rsid w:val="001F1CF1"/>
    <w:rsid w:val="001F2C63"/>
    <w:rsid w:val="001F57D9"/>
    <w:rsid w:val="001F71C0"/>
    <w:rsid w:val="001F7561"/>
    <w:rsid w:val="00204238"/>
    <w:rsid w:val="002044CA"/>
    <w:rsid w:val="002052D8"/>
    <w:rsid w:val="00207D73"/>
    <w:rsid w:val="00210A18"/>
    <w:rsid w:val="00220369"/>
    <w:rsid w:val="0022039C"/>
    <w:rsid w:val="002209DE"/>
    <w:rsid w:val="00225FC2"/>
    <w:rsid w:val="00226305"/>
    <w:rsid w:val="00240AD5"/>
    <w:rsid w:val="002430B2"/>
    <w:rsid w:val="002444DD"/>
    <w:rsid w:val="00245F54"/>
    <w:rsid w:val="00254690"/>
    <w:rsid w:val="00255E92"/>
    <w:rsid w:val="00261557"/>
    <w:rsid w:val="00262188"/>
    <w:rsid w:val="00267FBB"/>
    <w:rsid w:val="0027395F"/>
    <w:rsid w:val="00274C3E"/>
    <w:rsid w:val="00280D70"/>
    <w:rsid w:val="0028361C"/>
    <w:rsid w:val="00286137"/>
    <w:rsid w:val="0028633D"/>
    <w:rsid w:val="00293E4D"/>
    <w:rsid w:val="00295C52"/>
    <w:rsid w:val="002A0298"/>
    <w:rsid w:val="002A519D"/>
    <w:rsid w:val="002A7601"/>
    <w:rsid w:val="002B3DCC"/>
    <w:rsid w:val="002B707B"/>
    <w:rsid w:val="002B7432"/>
    <w:rsid w:val="002C3249"/>
    <w:rsid w:val="002D374D"/>
    <w:rsid w:val="002D451C"/>
    <w:rsid w:val="002D4603"/>
    <w:rsid w:val="002D565A"/>
    <w:rsid w:val="002E0392"/>
    <w:rsid w:val="002E43A6"/>
    <w:rsid w:val="002E7EA8"/>
    <w:rsid w:val="002F0D27"/>
    <w:rsid w:val="002F431B"/>
    <w:rsid w:val="002F4C48"/>
    <w:rsid w:val="002F54AB"/>
    <w:rsid w:val="00304FE3"/>
    <w:rsid w:val="00307C68"/>
    <w:rsid w:val="00307CB0"/>
    <w:rsid w:val="003117F1"/>
    <w:rsid w:val="00313E1E"/>
    <w:rsid w:val="003159F2"/>
    <w:rsid w:val="0031730E"/>
    <w:rsid w:val="00321618"/>
    <w:rsid w:val="003272D7"/>
    <w:rsid w:val="0033298F"/>
    <w:rsid w:val="00333CEB"/>
    <w:rsid w:val="0033445E"/>
    <w:rsid w:val="0033659D"/>
    <w:rsid w:val="00341323"/>
    <w:rsid w:val="003423EC"/>
    <w:rsid w:val="00342A21"/>
    <w:rsid w:val="00342EA6"/>
    <w:rsid w:val="00351188"/>
    <w:rsid w:val="003525E4"/>
    <w:rsid w:val="00352CF3"/>
    <w:rsid w:val="00353C35"/>
    <w:rsid w:val="003542D3"/>
    <w:rsid w:val="0035615F"/>
    <w:rsid w:val="00363376"/>
    <w:rsid w:val="0036460F"/>
    <w:rsid w:val="00365EBA"/>
    <w:rsid w:val="0037301B"/>
    <w:rsid w:val="0037386B"/>
    <w:rsid w:val="00373BA6"/>
    <w:rsid w:val="00376677"/>
    <w:rsid w:val="003771AF"/>
    <w:rsid w:val="00380655"/>
    <w:rsid w:val="00382262"/>
    <w:rsid w:val="00382F47"/>
    <w:rsid w:val="00384CFD"/>
    <w:rsid w:val="0038654A"/>
    <w:rsid w:val="00386BD9"/>
    <w:rsid w:val="00391280"/>
    <w:rsid w:val="0039537B"/>
    <w:rsid w:val="0039738A"/>
    <w:rsid w:val="003A1745"/>
    <w:rsid w:val="003A37D2"/>
    <w:rsid w:val="003A592E"/>
    <w:rsid w:val="003A742E"/>
    <w:rsid w:val="003A763D"/>
    <w:rsid w:val="003B193F"/>
    <w:rsid w:val="003B2228"/>
    <w:rsid w:val="003B46DA"/>
    <w:rsid w:val="003B51EC"/>
    <w:rsid w:val="003B53A4"/>
    <w:rsid w:val="003B6FE5"/>
    <w:rsid w:val="003B7097"/>
    <w:rsid w:val="003C41A9"/>
    <w:rsid w:val="003D0D59"/>
    <w:rsid w:val="003D3487"/>
    <w:rsid w:val="003D3B01"/>
    <w:rsid w:val="003D529D"/>
    <w:rsid w:val="003E0AAD"/>
    <w:rsid w:val="003E3C33"/>
    <w:rsid w:val="003E5F86"/>
    <w:rsid w:val="003F1D3D"/>
    <w:rsid w:val="003F381B"/>
    <w:rsid w:val="003F3F3A"/>
    <w:rsid w:val="003F7AA4"/>
    <w:rsid w:val="00403236"/>
    <w:rsid w:val="004075B3"/>
    <w:rsid w:val="00410447"/>
    <w:rsid w:val="00410B90"/>
    <w:rsid w:val="00411C9C"/>
    <w:rsid w:val="0041234F"/>
    <w:rsid w:val="004123A9"/>
    <w:rsid w:val="00415A58"/>
    <w:rsid w:val="00420BBA"/>
    <w:rsid w:val="00421330"/>
    <w:rsid w:val="00423DA9"/>
    <w:rsid w:val="00432939"/>
    <w:rsid w:val="00433B92"/>
    <w:rsid w:val="00434F32"/>
    <w:rsid w:val="0043588A"/>
    <w:rsid w:val="00445EBE"/>
    <w:rsid w:val="00450372"/>
    <w:rsid w:val="004503E8"/>
    <w:rsid w:val="004600FF"/>
    <w:rsid w:val="00466BEC"/>
    <w:rsid w:val="00467F6C"/>
    <w:rsid w:val="00470219"/>
    <w:rsid w:val="00473DDC"/>
    <w:rsid w:val="00475333"/>
    <w:rsid w:val="00480651"/>
    <w:rsid w:val="00480CE9"/>
    <w:rsid w:val="00481BDA"/>
    <w:rsid w:val="0049291F"/>
    <w:rsid w:val="004A0D5D"/>
    <w:rsid w:val="004A0DD6"/>
    <w:rsid w:val="004A13B2"/>
    <w:rsid w:val="004A7306"/>
    <w:rsid w:val="004B09F5"/>
    <w:rsid w:val="004B2CE8"/>
    <w:rsid w:val="004B37B2"/>
    <w:rsid w:val="004B6548"/>
    <w:rsid w:val="004B6818"/>
    <w:rsid w:val="004B6892"/>
    <w:rsid w:val="004C3C13"/>
    <w:rsid w:val="004C3F61"/>
    <w:rsid w:val="004C4F36"/>
    <w:rsid w:val="004C524D"/>
    <w:rsid w:val="004C757B"/>
    <w:rsid w:val="004D3AD8"/>
    <w:rsid w:val="004F33CD"/>
    <w:rsid w:val="004F3601"/>
    <w:rsid w:val="004F4043"/>
    <w:rsid w:val="004F671E"/>
    <w:rsid w:val="00510949"/>
    <w:rsid w:val="00512A30"/>
    <w:rsid w:val="00512DBB"/>
    <w:rsid w:val="00513BEC"/>
    <w:rsid w:val="005237B8"/>
    <w:rsid w:val="00525C91"/>
    <w:rsid w:val="005315CB"/>
    <w:rsid w:val="0053795E"/>
    <w:rsid w:val="005417ED"/>
    <w:rsid w:val="005442EA"/>
    <w:rsid w:val="005449D3"/>
    <w:rsid w:val="0055198C"/>
    <w:rsid w:val="00551C62"/>
    <w:rsid w:val="00552C0C"/>
    <w:rsid w:val="0055674F"/>
    <w:rsid w:val="005578FF"/>
    <w:rsid w:val="005611FD"/>
    <w:rsid w:val="00563FD4"/>
    <w:rsid w:val="00565618"/>
    <w:rsid w:val="00565851"/>
    <w:rsid w:val="00566545"/>
    <w:rsid w:val="00566905"/>
    <w:rsid w:val="00566EA2"/>
    <w:rsid w:val="00567DA5"/>
    <w:rsid w:val="00570E63"/>
    <w:rsid w:val="00580106"/>
    <w:rsid w:val="00585007"/>
    <w:rsid w:val="0058689A"/>
    <w:rsid w:val="00591FF8"/>
    <w:rsid w:val="00595989"/>
    <w:rsid w:val="005A06B7"/>
    <w:rsid w:val="005A0A51"/>
    <w:rsid w:val="005A777F"/>
    <w:rsid w:val="005A7808"/>
    <w:rsid w:val="005B1281"/>
    <w:rsid w:val="005B382A"/>
    <w:rsid w:val="005B389D"/>
    <w:rsid w:val="005B47EA"/>
    <w:rsid w:val="005B4EE6"/>
    <w:rsid w:val="005B5CEA"/>
    <w:rsid w:val="005C0235"/>
    <w:rsid w:val="005C06F9"/>
    <w:rsid w:val="005D40A9"/>
    <w:rsid w:val="005D5B68"/>
    <w:rsid w:val="005D5DA1"/>
    <w:rsid w:val="005D5F46"/>
    <w:rsid w:val="005D7DC4"/>
    <w:rsid w:val="005E0791"/>
    <w:rsid w:val="005E0C79"/>
    <w:rsid w:val="005E1D3B"/>
    <w:rsid w:val="005E2793"/>
    <w:rsid w:val="005E2F17"/>
    <w:rsid w:val="005E3B1D"/>
    <w:rsid w:val="005E3DED"/>
    <w:rsid w:val="005E4DE9"/>
    <w:rsid w:val="005E58B6"/>
    <w:rsid w:val="005E6DD0"/>
    <w:rsid w:val="005F12D8"/>
    <w:rsid w:val="005F2579"/>
    <w:rsid w:val="005F2692"/>
    <w:rsid w:val="005F5430"/>
    <w:rsid w:val="0060106D"/>
    <w:rsid w:val="00601844"/>
    <w:rsid w:val="00601AE2"/>
    <w:rsid w:val="00607358"/>
    <w:rsid w:val="00612E11"/>
    <w:rsid w:val="00613000"/>
    <w:rsid w:val="00623475"/>
    <w:rsid w:val="006256C2"/>
    <w:rsid w:val="00626F50"/>
    <w:rsid w:val="00627DF0"/>
    <w:rsid w:val="00630CEB"/>
    <w:rsid w:val="0063256A"/>
    <w:rsid w:val="00635C94"/>
    <w:rsid w:val="006360FB"/>
    <w:rsid w:val="00636E21"/>
    <w:rsid w:val="006409CD"/>
    <w:rsid w:val="00641A0E"/>
    <w:rsid w:val="00642A1C"/>
    <w:rsid w:val="00650F68"/>
    <w:rsid w:val="00652B4D"/>
    <w:rsid w:val="0066100D"/>
    <w:rsid w:val="00662898"/>
    <w:rsid w:val="00666598"/>
    <w:rsid w:val="006711A7"/>
    <w:rsid w:val="00671CD8"/>
    <w:rsid w:val="0067279E"/>
    <w:rsid w:val="00672A25"/>
    <w:rsid w:val="00672B60"/>
    <w:rsid w:val="006814C6"/>
    <w:rsid w:val="0068376E"/>
    <w:rsid w:val="006842C1"/>
    <w:rsid w:val="00695135"/>
    <w:rsid w:val="006957A9"/>
    <w:rsid w:val="00695AB5"/>
    <w:rsid w:val="006A0962"/>
    <w:rsid w:val="006A1514"/>
    <w:rsid w:val="006A681A"/>
    <w:rsid w:val="006A76CA"/>
    <w:rsid w:val="006B3CDF"/>
    <w:rsid w:val="006B43D0"/>
    <w:rsid w:val="006C1CA3"/>
    <w:rsid w:val="006C30AC"/>
    <w:rsid w:val="006C343A"/>
    <w:rsid w:val="006C4FCF"/>
    <w:rsid w:val="006D5999"/>
    <w:rsid w:val="006E17B9"/>
    <w:rsid w:val="006E34EF"/>
    <w:rsid w:val="006E40DE"/>
    <w:rsid w:val="006E7A42"/>
    <w:rsid w:val="006E7ABB"/>
    <w:rsid w:val="006F1C00"/>
    <w:rsid w:val="006F70AA"/>
    <w:rsid w:val="0070052B"/>
    <w:rsid w:val="007057BB"/>
    <w:rsid w:val="0070699B"/>
    <w:rsid w:val="00706F6D"/>
    <w:rsid w:val="00707A7C"/>
    <w:rsid w:val="00710B3A"/>
    <w:rsid w:val="00717E9C"/>
    <w:rsid w:val="00720DD9"/>
    <w:rsid w:val="007230EE"/>
    <w:rsid w:val="0073191C"/>
    <w:rsid w:val="007353C4"/>
    <w:rsid w:val="007356BC"/>
    <w:rsid w:val="00736D5E"/>
    <w:rsid w:val="00744A34"/>
    <w:rsid w:val="00744D7B"/>
    <w:rsid w:val="00747DDC"/>
    <w:rsid w:val="00751E7F"/>
    <w:rsid w:val="007522DB"/>
    <w:rsid w:val="0075297C"/>
    <w:rsid w:val="00755083"/>
    <w:rsid w:val="00755528"/>
    <w:rsid w:val="00757A1D"/>
    <w:rsid w:val="007645B9"/>
    <w:rsid w:val="007650FB"/>
    <w:rsid w:val="00771A09"/>
    <w:rsid w:val="00772098"/>
    <w:rsid w:val="00776408"/>
    <w:rsid w:val="00780CB9"/>
    <w:rsid w:val="00783073"/>
    <w:rsid w:val="00784F16"/>
    <w:rsid w:val="00785E9F"/>
    <w:rsid w:val="007900F7"/>
    <w:rsid w:val="007902DE"/>
    <w:rsid w:val="00793946"/>
    <w:rsid w:val="007A1B5F"/>
    <w:rsid w:val="007A1B98"/>
    <w:rsid w:val="007A1C85"/>
    <w:rsid w:val="007A5208"/>
    <w:rsid w:val="007A7024"/>
    <w:rsid w:val="007B02DC"/>
    <w:rsid w:val="007B0B6C"/>
    <w:rsid w:val="007B1D92"/>
    <w:rsid w:val="007B5A4B"/>
    <w:rsid w:val="007B663C"/>
    <w:rsid w:val="007C335F"/>
    <w:rsid w:val="007C3B1C"/>
    <w:rsid w:val="007C3ED7"/>
    <w:rsid w:val="007C4D07"/>
    <w:rsid w:val="007C5089"/>
    <w:rsid w:val="007C5A89"/>
    <w:rsid w:val="007C5E14"/>
    <w:rsid w:val="007C5F41"/>
    <w:rsid w:val="007C73CA"/>
    <w:rsid w:val="007D08B1"/>
    <w:rsid w:val="007D0C6D"/>
    <w:rsid w:val="007D1D2C"/>
    <w:rsid w:val="007D3C76"/>
    <w:rsid w:val="007D44FE"/>
    <w:rsid w:val="007E4213"/>
    <w:rsid w:val="007E4E61"/>
    <w:rsid w:val="007E5823"/>
    <w:rsid w:val="007E6A12"/>
    <w:rsid w:val="007E721F"/>
    <w:rsid w:val="007E7A68"/>
    <w:rsid w:val="007F0DA1"/>
    <w:rsid w:val="007F596C"/>
    <w:rsid w:val="007F5D46"/>
    <w:rsid w:val="007F7519"/>
    <w:rsid w:val="00804676"/>
    <w:rsid w:val="008058D6"/>
    <w:rsid w:val="00806E96"/>
    <w:rsid w:val="0081328D"/>
    <w:rsid w:val="00814264"/>
    <w:rsid w:val="00814FC2"/>
    <w:rsid w:val="0081631F"/>
    <w:rsid w:val="00817EDC"/>
    <w:rsid w:val="00821F30"/>
    <w:rsid w:val="00822824"/>
    <w:rsid w:val="00822A75"/>
    <w:rsid w:val="00827535"/>
    <w:rsid w:val="008323DC"/>
    <w:rsid w:val="00840032"/>
    <w:rsid w:val="008436D9"/>
    <w:rsid w:val="00843AD1"/>
    <w:rsid w:val="00843BAE"/>
    <w:rsid w:val="0084600E"/>
    <w:rsid w:val="0085069D"/>
    <w:rsid w:val="00852242"/>
    <w:rsid w:val="008543BE"/>
    <w:rsid w:val="00854A18"/>
    <w:rsid w:val="0085667E"/>
    <w:rsid w:val="008638F2"/>
    <w:rsid w:val="00864566"/>
    <w:rsid w:val="0086551A"/>
    <w:rsid w:val="008660A4"/>
    <w:rsid w:val="00867FC1"/>
    <w:rsid w:val="008715AE"/>
    <w:rsid w:val="00874839"/>
    <w:rsid w:val="00875D2D"/>
    <w:rsid w:val="00876D90"/>
    <w:rsid w:val="00880391"/>
    <w:rsid w:val="00880DA6"/>
    <w:rsid w:val="008837F9"/>
    <w:rsid w:val="00892B8A"/>
    <w:rsid w:val="00894A0D"/>
    <w:rsid w:val="00897476"/>
    <w:rsid w:val="008A2296"/>
    <w:rsid w:val="008A28FB"/>
    <w:rsid w:val="008B100C"/>
    <w:rsid w:val="008B2F2E"/>
    <w:rsid w:val="008B37F2"/>
    <w:rsid w:val="008B39E5"/>
    <w:rsid w:val="008B3E10"/>
    <w:rsid w:val="008B72B2"/>
    <w:rsid w:val="008C3C6D"/>
    <w:rsid w:val="008C75CF"/>
    <w:rsid w:val="008D0095"/>
    <w:rsid w:val="008D094E"/>
    <w:rsid w:val="008D733F"/>
    <w:rsid w:val="008D7C04"/>
    <w:rsid w:val="008E3EEC"/>
    <w:rsid w:val="008E4D31"/>
    <w:rsid w:val="008E61E3"/>
    <w:rsid w:val="008E63F7"/>
    <w:rsid w:val="008F1FA3"/>
    <w:rsid w:val="008F6B91"/>
    <w:rsid w:val="009044EB"/>
    <w:rsid w:val="00906218"/>
    <w:rsid w:val="00907312"/>
    <w:rsid w:val="00907CDE"/>
    <w:rsid w:val="00913C9F"/>
    <w:rsid w:val="0091675D"/>
    <w:rsid w:val="00920A6F"/>
    <w:rsid w:val="00921960"/>
    <w:rsid w:val="00933934"/>
    <w:rsid w:val="009376C7"/>
    <w:rsid w:val="00937D01"/>
    <w:rsid w:val="00947116"/>
    <w:rsid w:val="009528A6"/>
    <w:rsid w:val="00953DA4"/>
    <w:rsid w:val="00957416"/>
    <w:rsid w:val="00973C42"/>
    <w:rsid w:val="009815C0"/>
    <w:rsid w:val="00985AF2"/>
    <w:rsid w:val="00993C0D"/>
    <w:rsid w:val="00994CD5"/>
    <w:rsid w:val="00995627"/>
    <w:rsid w:val="00997354"/>
    <w:rsid w:val="009A0A99"/>
    <w:rsid w:val="009A2D44"/>
    <w:rsid w:val="009A3CDB"/>
    <w:rsid w:val="009A5D81"/>
    <w:rsid w:val="009B0B64"/>
    <w:rsid w:val="009B0DA3"/>
    <w:rsid w:val="009B6798"/>
    <w:rsid w:val="009C0E80"/>
    <w:rsid w:val="009C37DC"/>
    <w:rsid w:val="009C4A89"/>
    <w:rsid w:val="009C4ED6"/>
    <w:rsid w:val="009D2CD9"/>
    <w:rsid w:val="009D5352"/>
    <w:rsid w:val="009D6929"/>
    <w:rsid w:val="009E108A"/>
    <w:rsid w:val="009E21B3"/>
    <w:rsid w:val="009E5748"/>
    <w:rsid w:val="009F3F60"/>
    <w:rsid w:val="009F554C"/>
    <w:rsid w:val="009F6D8B"/>
    <w:rsid w:val="00A00A85"/>
    <w:rsid w:val="00A0174D"/>
    <w:rsid w:val="00A0258D"/>
    <w:rsid w:val="00A06768"/>
    <w:rsid w:val="00A11C04"/>
    <w:rsid w:val="00A13BF9"/>
    <w:rsid w:val="00A21550"/>
    <w:rsid w:val="00A23A8B"/>
    <w:rsid w:val="00A257A5"/>
    <w:rsid w:val="00A2778D"/>
    <w:rsid w:val="00A31B52"/>
    <w:rsid w:val="00A36443"/>
    <w:rsid w:val="00A44445"/>
    <w:rsid w:val="00A50AA3"/>
    <w:rsid w:val="00A5109D"/>
    <w:rsid w:val="00A51171"/>
    <w:rsid w:val="00A5732E"/>
    <w:rsid w:val="00A617D9"/>
    <w:rsid w:val="00A62D52"/>
    <w:rsid w:val="00A66D2F"/>
    <w:rsid w:val="00A67491"/>
    <w:rsid w:val="00A6754B"/>
    <w:rsid w:val="00A708D6"/>
    <w:rsid w:val="00A7095B"/>
    <w:rsid w:val="00A71CEA"/>
    <w:rsid w:val="00A7399E"/>
    <w:rsid w:val="00A73A02"/>
    <w:rsid w:val="00A75C21"/>
    <w:rsid w:val="00A81E0D"/>
    <w:rsid w:val="00A84E78"/>
    <w:rsid w:val="00A8517A"/>
    <w:rsid w:val="00A92C3A"/>
    <w:rsid w:val="00A9308D"/>
    <w:rsid w:val="00A93683"/>
    <w:rsid w:val="00A95891"/>
    <w:rsid w:val="00AA0E36"/>
    <w:rsid w:val="00AA278A"/>
    <w:rsid w:val="00AA4A7E"/>
    <w:rsid w:val="00AB099D"/>
    <w:rsid w:val="00AB0DB1"/>
    <w:rsid w:val="00AB11EB"/>
    <w:rsid w:val="00AB355D"/>
    <w:rsid w:val="00AB52DD"/>
    <w:rsid w:val="00AB6B37"/>
    <w:rsid w:val="00AC2A4D"/>
    <w:rsid w:val="00AC6B75"/>
    <w:rsid w:val="00AD070A"/>
    <w:rsid w:val="00AD07FA"/>
    <w:rsid w:val="00AE2D91"/>
    <w:rsid w:val="00AF3579"/>
    <w:rsid w:val="00AF39B9"/>
    <w:rsid w:val="00AF4F53"/>
    <w:rsid w:val="00AF4FA3"/>
    <w:rsid w:val="00AF505B"/>
    <w:rsid w:val="00AF608C"/>
    <w:rsid w:val="00AF60D0"/>
    <w:rsid w:val="00B01115"/>
    <w:rsid w:val="00B01836"/>
    <w:rsid w:val="00B02E92"/>
    <w:rsid w:val="00B165FF"/>
    <w:rsid w:val="00B17337"/>
    <w:rsid w:val="00B205FA"/>
    <w:rsid w:val="00B21E2A"/>
    <w:rsid w:val="00B23361"/>
    <w:rsid w:val="00B27595"/>
    <w:rsid w:val="00B30F1B"/>
    <w:rsid w:val="00B31D56"/>
    <w:rsid w:val="00B34BF4"/>
    <w:rsid w:val="00B40EC3"/>
    <w:rsid w:val="00B46A72"/>
    <w:rsid w:val="00B50906"/>
    <w:rsid w:val="00B51FE8"/>
    <w:rsid w:val="00B52B36"/>
    <w:rsid w:val="00B54EA3"/>
    <w:rsid w:val="00B61214"/>
    <w:rsid w:val="00B61CCD"/>
    <w:rsid w:val="00B672FF"/>
    <w:rsid w:val="00B834C2"/>
    <w:rsid w:val="00B860AF"/>
    <w:rsid w:val="00B865D6"/>
    <w:rsid w:val="00B90D4B"/>
    <w:rsid w:val="00B913FA"/>
    <w:rsid w:val="00BA033F"/>
    <w:rsid w:val="00BA3AAE"/>
    <w:rsid w:val="00BA66B1"/>
    <w:rsid w:val="00BA6987"/>
    <w:rsid w:val="00BB0DF9"/>
    <w:rsid w:val="00BB2F14"/>
    <w:rsid w:val="00BB3D3F"/>
    <w:rsid w:val="00BB5265"/>
    <w:rsid w:val="00BB5985"/>
    <w:rsid w:val="00BC6DE0"/>
    <w:rsid w:val="00BE03F3"/>
    <w:rsid w:val="00BE2117"/>
    <w:rsid w:val="00BE2364"/>
    <w:rsid w:val="00BE3E12"/>
    <w:rsid w:val="00BE51A7"/>
    <w:rsid w:val="00BF43B0"/>
    <w:rsid w:val="00BF7C5B"/>
    <w:rsid w:val="00C06FA5"/>
    <w:rsid w:val="00C10838"/>
    <w:rsid w:val="00C11646"/>
    <w:rsid w:val="00C120D0"/>
    <w:rsid w:val="00C22E0F"/>
    <w:rsid w:val="00C24A1B"/>
    <w:rsid w:val="00C27ACA"/>
    <w:rsid w:val="00C304C1"/>
    <w:rsid w:val="00C44A2E"/>
    <w:rsid w:val="00C45088"/>
    <w:rsid w:val="00C45955"/>
    <w:rsid w:val="00C46F3A"/>
    <w:rsid w:val="00C519BF"/>
    <w:rsid w:val="00C51EA5"/>
    <w:rsid w:val="00C53260"/>
    <w:rsid w:val="00C55668"/>
    <w:rsid w:val="00C56261"/>
    <w:rsid w:val="00C56B43"/>
    <w:rsid w:val="00C60F47"/>
    <w:rsid w:val="00C62010"/>
    <w:rsid w:val="00C62A7E"/>
    <w:rsid w:val="00C644D4"/>
    <w:rsid w:val="00C65028"/>
    <w:rsid w:val="00C66AA2"/>
    <w:rsid w:val="00C714EF"/>
    <w:rsid w:val="00C72934"/>
    <w:rsid w:val="00C760F7"/>
    <w:rsid w:val="00C779D8"/>
    <w:rsid w:val="00C77E2A"/>
    <w:rsid w:val="00C81D4E"/>
    <w:rsid w:val="00C823E2"/>
    <w:rsid w:val="00C82D45"/>
    <w:rsid w:val="00C8352F"/>
    <w:rsid w:val="00C83D43"/>
    <w:rsid w:val="00C841BA"/>
    <w:rsid w:val="00C84E79"/>
    <w:rsid w:val="00C859B7"/>
    <w:rsid w:val="00C87B0F"/>
    <w:rsid w:val="00C90BC1"/>
    <w:rsid w:val="00C91CC4"/>
    <w:rsid w:val="00C92F9E"/>
    <w:rsid w:val="00C9414A"/>
    <w:rsid w:val="00C97726"/>
    <w:rsid w:val="00CA1BCD"/>
    <w:rsid w:val="00CA490E"/>
    <w:rsid w:val="00CA7146"/>
    <w:rsid w:val="00CB00CF"/>
    <w:rsid w:val="00CB2587"/>
    <w:rsid w:val="00CB3193"/>
    <w:rsid w:val="00CC2486"/>
    <w:rsid w:val="00CC2D4D"/>
    <w:rsid w:val="00CC5D5D"/>
    <w:rsid w:val="00CC625B"/>
    <w:rsid w:val="00CD01CE"/>
    <w:rsid w:val="00CD1526"/>
    <w:rsid w:val="00CD16FC"/>
    <w:rsid w:val="00CD1BD5"/>
    <w:rsid w:val="00CD2224"/>
    <w:rsid w:val="00CD7CD6"/>
    <w:rsid w:val="00CE0563"/>
    <w:rsid w:val="00CE0A89"/>
    <w:rsid w:val="00CE37C7"/>
    <w:rsid w:val="00CE447E"/>
    <w:rsid w:val="00CE62DB"/>
    <w:rsid w:val="00CF053B"/>
    <w:rsid w:val="00CF17C1"/>
    <w:rsid w:val="00CF3D68"/>
    <w:rsid w:val="00CF4A39"/>
    <w:rsid w:val="00CF4E2A"/>
    <w:rsid w:val="00D075E8"/>
    <w:rsid w:val="00D17E66"/>
    <w:rsid w:val="00D20BAF"/>
    <w:rsid w:val="00D26CDD"/>
    <w:rsid w:val="00D30CA2"/>
    <w:rsid w:val="00D3213E"/>
    <w:rsid w:val="00D37F76"/>
    <w:rsid w:val="00D41A9B"/>
    <w:rsid w:val="00D41B54"/>
    <w:rsid w:val="00D46213"/>
    <w:rsid w:val="00D50E8A"/>
    <w:rsid w:val="00D50E9B"/>
    <w:rsid w:val="00D511FA"/>
    <w:rsid w:val="00D5120E"/>
    <w:rsid w:val="00D52469"/>
    <w:rsid w:val="00D52D0A"/>
    <w:rsid w:val="00D566F1"/>
    <w:rsid w:val="00D57992"/>
    <w:rsid w:val="00D653DA"/>
    <w:rsid w:val="00D71379"/>
    <w:rsid w:val="00D72C74"/>
    <w:rsid w:val="00D74049"/>
    <w:rsid w:val="00D80772"/>
    <w:rsid w:val="00D815D6"/>
    <w:rsid w:val="00D81AFE"/>
    <w:rsid w:val="00D84CEE"/>
    <w:rsid w:val="00D85BBA"/>
    <w:rsid w:val="00D85D66"/>
    <w:rsid w:val="00D91EE1"/>
    <w:rsid w:val="00D93453"/>
    <w:rsid w:val="00D957F6"/>
    <w:rsid w:val="00D97DD8"/>
    <w:rsid w:val="00DA08C6"/>
    <w:rsid w:val="00DA2D32"/>
    <w:rsid w:val="00DA3CA4"/>
    <w:rsid w:val="00DA494A"/>
    <w:rsid w:val="00DA5639"/>
    <w:rsid w:val="00DA7CCF"/>
    <w:rsid w:val="00DB03FD"/>
    <w:rsid w:val="00DB12B7"/>
    <w:rsid w:val="00DB2476"/>
    <w:rsid w:val="00DB3887"/>
    <w:rsid w:val="00DB5EF0"/>
    <w:rsid w:val="00DB6A2C"/>
    <w:rsid w:val="00DB7B3B"/>
    <w:rsid w:val="00DC18DA"/>
    <w:rsid w:val="00DC45AF"/>
    <w:rsid w:val="00DC6C62"/>
    <w:rsid w:val="00DD138E"/>
    <w:rsid w:val="00DD2F40"/>
    <w:rsid w:val="00DD2FDE"/>
    <w:rsid w:val="00DD6501"/>
    <w:rsid w:val="00DD7160"/>
    <w:rsid w:val="00DE06B3"/>
    <w:rsid w:val="00DE190F"/>
    <w:rsid w:val="00DE6172"/>
    <w:rsid w:val="00DF305C"/>
    <w:rsid w:val="00DF4554"/>
    <w:rsid w:val="00DF47BA"/>
    <w:rsid w:val="00DF586F"/>
    <w:rsid w:val="00DF6523"/>
    <w:rsid w:val="00DF67E3"/>
    <w:rsid w:val="00E00B12"/>
    <w:rsid w:val="00E02BD6"/>
    <w:rsid w:val="00E02E76"/>
    <w:rsid w:val="00E05ADF"/>
    <w:rsid w:val="00E06A2B"/>
    <w:rsid w:val="00E10ED1"/>
    <w:rsid w:val="00E14C61"/>
    <w:rsid w:val="00E15ACD"/>
    <w:rsid w:val="00E20484"/>
    <w:rsid w:val="00E23794"/>
    <w:rsid w:val="00E242FA"/>
    <w:rsid w:val="00E25567"/>
    <w:rsid w:val="00E26C16"/>
    <w:rsid w:val="00E309D2"/>
    <w:rsid w:val="00E3278A"/>
    <w:rsid w:val="00E328D5"/>
    <w:rsid w:val="00E32AD8"/>
    <w:rsid w:val="00E336E4"/>
    <w:rsid w:val="00E345C9"/>
    <w:rsid w:val="00E35EC1"/>
    <w:rsid w:val="00E373E0"/>
    <w:rsid w:val="00E40AB5"/>
    <w:rsid w:val="00E42B53"/>
    <w:rsid w:val="00E46B74"/>
    <w:rsid w:val="00E474C6"/>
    <w:rsid w:val="00E51A4D"/>
    <w:rsid w:val="00E5460D"/>
    <w:rsid w:val="00E62AD6"/>
    <w:rsid w:val="00E62C73"/>
    <w:rsid w:val="00E65592"/>
    <w:rsid w:val="00E702F1"/>
    <w:rsid w:val="00E72122"/>
    <w:rsid w:val="00E72A50"/>
    <w:rsid w:val="00E80594"/>
    <w:rsid w:val="00E813EF"/>
    <w:rsid w:val="00E81841"/>
    <w:rsid w:val="00E8252C"/>
    <w:rsid w:val="00E82FB1"/>
    <w:rsid w:val="00E868CF"/>
    <w:rsid w:val="00E86F7D"/>
    <w:rsid w:val="00E90372"/>
    <w:rsid w:val="00E92BBB"/>
    <w:rsid w:val="00E9320D"/>
    <w:rsid w:val="00E936CD"/>
    <w:rsid w:val="00E93C25"/>
    <w:rsid w:val="00E93E47"/>
    <w:rsid w:val="00E959F0"/>
    <w:rsid w:val="00E972A9"/>
    <w:rsid w:val="00EA04DA"/>
    <w:rsid w:val="00EA1C04"/>
    <w:rsid w:val="00EA29E4"/>
    <w:rsid w:val="00EA5732"/>
    <w:rsid w:val="00EA58AC"/>
    <w:rsid w:val="00EC37E8"/>
    <w:rsid w:val="00EE10A8"/>
    <w:rsid w:val="00EE1BD8"/>
    <w:rsid w:val="00EE25F8"/>
    <w:rsid w:val="00EE449B"/>
    <w:rsid w:val="00EE4975"/>
    <w:rsid w:val="00EE5E79"/>
    <w:rsid w:val="00EE5FB4"/>
    <w:rsid w:val="00EE6007"/>
    <w:rsid w:val="00EE6547"/>
    <w:rsid w:val="00EE6DAD"/>
    <w:rsid w:val="00EF1369"/>
    <w:rsid w:val="00EF434A"/>
    <w:rsid w:val="00EF465C"/>
    <w:rsid w:val="00EF5032"/>
    <w:rsid w:val="00F01E17"/>
    <w:rsid w:val="00F02426"/>
    <w:rsid w:val="00F05F5C"/>
    <w:rsid w:val="00F07C36"/>
    <w:rsid w:val="00F1141A"/>
    <w:rsid w:val="00F1166F"/>
    <w:rsid w:val="00F1261A"/>
    <w:rsid w:val="00F12D7B"/>
    <w:rsid w:val="00F13B6C"/>
    <w:rsid w:val="00F16C7B"/>
    <w:rsid w:val="00F27A45"/>
    <w:rsid w:val="00F30558"/>
    <w:rsid w:val="00F33494"/>
    <w:rsid w:val="00F45CE5"/>
    <w:rsid w:val="00F53F9C"/>
    <w:rsid w:val="00F54D78"/>
    <w:rsid w:val="00F56C6C"/>
    <w:rsid w:val="00F6213B"/>
    <w:rsid w:val="00F62394"/>
    <w:rsid w:val="00F64371"/>
    <w:rsid w:val="00F66612"/>
    <w:rsid w:val="00F66BC5"/>
    <w:rsid w:val="00F7011D"/>
    <w:rsid w:val="00F704F4"/>
    <w:rsid w:val="00F7155F"/>
    <w:rsid w:val="00F808E4"/>
    <w:rsid w:val="00F81AC7"/>
    <w:rsid w:val="00F83F01"/>
    <w:rsid w:val="00F8649A"/>
    <w:rsid w:val="00F94CD6"/>
    <w:rsid w:val="00F9588F"/>
    <w:rsid w:val="00FA0063"/>
    <w:rsid w:val="00FA1EBF"/>
    <w:rsid w:val="00FA5157"/>
    <w:rsid w:val="00FA72FB"/>
    <w:rsid w:val="00FA75D4"/>
    <w:rsid w:val="00FB72B4"/>
    <w:rsid w:val="00FB79F2"/>
    <w:rsid w:val="00FB7B76"/>
    <w:rsid w:val="00FC12C6"/>
    <w:rsid w:val="00FC6585"/>
    <w:rsid w:val="00FD346B"/>
    <w:rsid w:val="00FD4E4B"/>
    <w:rsid w:val="00FD6FF9"/>
    <w:rsid w:val="00FD7121"/>
    <w:rsid w:val="00FE0349"/>
    <w:rsid w:val="00FE19BC"/>
    <w:rsid w:val="00FE31BB"/>
    <w:rsid w:val="00FE7EA7"/>
    <w:rsid w:val="00FF2A76"/>
    <w:rsid w:val="00FF32A6"/>
    <w:rsid w:val="00FF348F"/>
    <w:rsid w:val="00FF3949"/>
    <w:rsid w:val="00FF4B2A"/>
    <w:rsid w:val="00FF5BCC"/>
    <w:rsid w:val="00FF68E6"/>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CD35461"/>
  <w15:docId w15:val="{0EA13FAD-8E81-4172-942A-69A946F33DF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Arial" w:eastAsia="Arial" w:hAnsi="Arial" w:cs="Arial"/>
        <w:sz w:val="22"/>
        <w:szCs w:val="22"/>
        <w:lang w:val="en" w:eastAsia="pt-BR"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Ttulo1">
    <w:name w:val="heading 1"/>
    <w:basedOn w:val="Normal"/>
    <w:next w:val="Normal"/>
    <w:uiPriority w:val="9"/>
    <w:qFormat/>
    <w:pPr>
      <w:keepNext/>
      <w:keepLines/>
      <w:spacing w:before="400" w:after="120"/>
      <w:outlineLvl w:val="0"/>
    </w:pPr>
    <w:rPr>
      <w:sz w:val="40"/>
      <w:szCs w:val="40"/>
    </w:rPr>
  </w:style>
  <w:style w:type="paragraph" w:styleId="Ttulo2">
    <w:name w:val="heading 2"/>
    <w:basedOn w:val="Normal"/>
    <w:next w:val="Normal"/>
    <w:uiPriority w:val="9"/>
    <w:semiHidden/>
    <w:unhideWhenUsed/>
    <w:qFormat/>
    <w:pPr>
      <w:keepNext/>
      <w:keepLines/>
      <w:spacing w:before="360" w:after="120"/>
      <w:outlineLvl w:val="1"/>
    </w:pPr>
    <w:rPr>
      <w:sz w:val="32"/>
      <w:szCs w:val="32"/>
    </w:rPr>
  </w:style>
  <w:style w:type="paragraph" w:styleId="Ttulo3">
    <w:name w:val="heading 3"/>
    <w:basedOn w:val="Normal"/>
    <w:next w:val="Normal"/>
    <w:uiPriority w:val="9"/>
    <w:semiHidden/>
    <w:unhideWhenUsed/>
    <w:qFormat/>
    <w:pPr>
      <w:keepNext/>
      <w:keepLines/>
      <w:spacing w:before="320" w:after="80"/>
      <w:outlineLvl w:val="2"/>
    </w:pPr>
    <w:rPr>
      <w:color w:val="434343"/>
      <w:sz w:val="28"/>
      <w:szCs w:val="28"/>
    </w:rPr>
  </w:style>
  <w:style w:type="paragraph" w:styleId="Ttulo4">
    <w:name w:val="heading 4"/>
    <w:basedOn w:val="Normal"/>
    <w:next w:val="Normal"/>
    <w:uiPriority w:val="9"/>
    <w:semiHidden/>
    <w:unhideWhenUsed/>
    <w:qFormat/>
    <w:pPr>
      <w:keepNext/>
      <w:keepLines/>
      <w:spacing w:before="280" w:after="80"/>
      <w:outlineLvl w:val="3"/>
    </w:pPr>
    <w:rPr>
      <w:color w:val="666666"/>
      <w:sz w:val="24"/>
      <w:szCs w:val="24"/>
    </w:rPr>
  </w:style>
  <w:style w:type="paragraph" w:styleId="Ttulo5">
    <w:name w:val="heading 5"/>
    <w:basedOn w:val="Normal"/>
    <w:next w:val="Normal"/>
    <w:uiPriority w:val="9"/>
    <w:semiHidden/>
    <w:unhideWhenUsed/>
    <w:qFormat/>
    <w:pPr>
      <w:keepNext/>
      <w:keepLines/>
      <w:spacing w:before="240" w:after="80"/>
      <w:outlineLvl w:val="4"/>
    </w:pPr>
    <w:rPr>
      <w:color w:val="666666"/>
    </w:rPr>
  </w:style>
  <w:style w:type="paragraph" w:styleId="Ttulo6">
    <w:name w:val="heading 6"/>
    <w:basedOn w:val="Normal"/>
    <w:next w:val="Normal"/>
    <w:uiPriority w:val="9"/>
    <w:semiHidden/>
    <w:unhideWhenUsed/>
    <w:qFormat/>
    <w:pPr>
      <w:keepNext/>
      <w:keepLines/>
      <w:spacing w:before="240" w:after="80"/>
      <w:outlineLvl w:val="5"/>
    </w:pPr>
    <w:rPr>
      <w:i/>
      <w:color w:val="666666"/>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table" w:customStyle="1" w:styleId="TableNormal1">
    <w:name w:val="Table Normal1"/>
    <w:tblPr>
      <w:tblCellMar>
        <w:top w:w="0" w:type="dxa"/>
        <w:left w:w="0" w:type="dxa"/>
        <w:bottom w:w="0" w:type="dxa"/>
        <w:right w:w="0" w:type="dxa"/>
      </w:tblCellMar>
    </w:tblPr>
  </w:style>
  <w:style w:type="paragraph" w:styleId="Ttulo">
    <w:name w:val="Title"/>
    <w:basedOn w:val="Normal"/>
    <w:next w:val="Normal"/>
    <w:uiPriority w:val="10"/>
    <w:qFormat/>
    <w:pPr>
      <w:keepNext/>
      <w:keepLines/>
      <w:spacing w:after="60"/>
    </w:pPr>
    <w:rPr>
      <w:sz w:val="52"/>
      <w:szCs w:val="52"/>
    </w:rPr>
  </w:style>
  <w:style w:type="paragraph" w:styleId="Subttulo">
    <w:name w:val="Subtitle"/>
    <w:basedOn w:val="Normal"/>
    <w:next w:val="Normal"/>
    <w:uiPriority w:val="11"/>
    <w:qFormat/>
    <w:pPr>
      <w:keepNext/>
      <w:keepLines/>
      <w:spacing w:after="320"/>
    </w:pPr>
    <w:rPr>
      <w:color w:val="666666"/>
      <w:sz w:val="30"/>
      <w:szCs w:val="30"/>
    </w:rPr>
  </w:style>
  <w:style w:type="paragraph" w:styleId="PargrafodaLista">
    <w:name w:val="List Paragraph"/>
    <w:basedOn w:val="Normal"/>
    <w:uiPriority w:val="34"/>
    <w:qFormat/>
    <w:rsid w:val="0028633D"/>
    <w:pPr>
      <w:ind w:left="720"/>
      <w:contextualSpacing/>
    </w:pPr>
  </w:style>
  <w:style w:type="character" w:styleId="Refdecomentrio">
    <w:name w:val="annotation reference"/>
    <w:basedOn w:val="Fontepargpadro"/>
    <w:uiPriority w:val="99"/>
    <w:semiHidden/>
    <w:unhideWhenUsed/>
    <w:rsid w:val="007230EE"/>
    <w:rPr>
      <w:sz w:val="16"/>
      <w:szCs w:val="16"/>
    </w:rPr>
  </w:style>
  <w:style w:type="paragraph" w:styleId="Textodecomentrio">
    <w:name w:val="annotation text"/>
    <w:basedOn w:val="Normal"/>
    <w:link w:val="TextodecomentrioChar"/>
    <w:uiPriority w:val="99"/>
    <w:semiHidden/>
    <w:unhideWhenUsed/>
    <w:rsid w:val="007230EE"/>
    <w:pPr>
      <w:spacing w:line="240" w:lineRule="auto"/>
    </w:pPr>
    <w:rPr>
      <w:sz w:val="20"/>
      <w:szCs w:val="20"/>
    </w:rPr>
  </w:style>
  <w:style w:type="character" w:customStyle="1" w:styleId="TextodecomentrioChar">
    <w:name w:val="Texto de comentário Char"/>
    <w:basedOn w:val="Fontepargpadro"/>
    <w:link w:val="Textodecomentrio"/>
    <w:uiPriority w:val="99"/>
    <w:semiHidden/>
    <w:rsid w:val="007230EE"/>
    <w:rPr>
      <w:sz w:val="20"/>
      <w:szCs w:val="20"/>
    </w:rPr>
  </w:style>
  <w:style w:type="paragraph" w:styleId="Assuntodocomentrio">
    <w:name w:val="annotation subject"/>
    <w:basedOn w:val="Textodecomentrio"/>
    <w:next w:val="Textodecomentrio"/>
    <w:link w:val="AssuntodocomentrioChar"/>
    <w:uiPriority w:val="99"/>
    <w:semiHidden/>
    <w:unhideWhenUsed/>
    <w:rsid w:val="007230EE"/>
    <w:rPr>
      <w:b/>
      <w:bCs/>
    </w:rPr>
  </w:style>
  <w:style w:type="character" w:customStyle="1" w:styleId="AssuntodocomentrioChar">
    <w:name w:val="Assunto do comentário Char"/>
    <w:basedOn w:val="TextodecomentrioChar"/>
    <w:link w:val="Assuntodocomentrio"/>
    <w:uiPriority w:val="99"/>
    <w:semiHidden/>
    <w:rsid w:val="007230EE"/>
    <w:rPr>
      <w:b/>
      <w:bCs/>
      <w:sz w:val="20"/>
      <w:szCs w:val="20"/>
    </w:rPr>
  </w:style>
  <w:style w:type="paragraph" w:styleId="Textodebalo">
    <w:name w:val="Balloon Text"/>
    <w:basedOn w:val="Normal"/>
    <w:link w:val="TextodebaloChar"/>
    <w:uiPriority w:val="99"/>
    <w:semiHidden/>
    <w:unhideWhenUsed/>
    <w:rsid w:val="007230EE"/>
    <w:pPr>
      <w:spacing w:line="240" w:lineRule="auto"/>
    </w:pPr>
    <w:rPr>
      <w:rFonts w:ascii="Segoe UI" w:hAnsi="Segoe UI" w:cs="Segoe UI"/>
      <w:sz w:val="18"/>
      <w:szCs w:val="18"/>
    </w:rPr>
  </w:style>
  <w:style w:type="character" w:customStyle="1" w:styleId="TextodebaloChar">
    <w:name w:val="Texto de balão Char"/>
    <w:basedOn w:val="Fontepargpadro"/>
    <w:link w:val="Textodebalo"/>
    <w:uiPriority w:val="99"/>
    <w:semiHidden/>
    <w:rsid w:val="007230EE"/>
    <w:rPr>
      <w:rFonts w:ascii="Segoe UI" w:hAnsi="Segoe UI" w:cs="Segoe UI"/>
      <w:sz w:val="18"/>
      <w:szCs w:val="18"/>
    </w:rPr>
  </w:style>
  <w:style w:type="table" w:styleId="Tabelacomgrade">
    <w:name w:val="Table Grid"/>
    <w:basedOn w:val="Tabelanormal"/>
    <w:uiPriority w:val="39"/>
    <w:rsid w:val="00551C62"/>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bealho">
    <w:name w:val="header"/>
    <w:basedOn w:val="Normal"/>
    <w:link w:val="CabealhoChar"/>
    <w:uiPriority w:val="99"/>
    <w:unhideWhenUsed/>
    <w:rsid w:val="001B4586"/>
    <w:pPr>
      <w:tabs>
        <w:tab w:val="center" w:pos="4252"/>
        <w:tab w:val="right" w:pos="8504"/>
      </w:tabs>
      <w:spacing w:line="240" w:lineRule="auto"/>
    </w:pPr>
  </w:style>
  <w:style w:type="character" w:customStyle="1" w:styleId="CabealhoChar">
    <w:name w:val="Cabeçalho Char"/>
    <w:basedOn w:val="Fontepargpadro"/>
    <w:link w:val="Cabealho"/>
    <w:uiPriority w:val="99"/>
    <w:rsid w:val="001B4586"/>
  </w:style>
  <w:style w:type="paragraph" w:styleId="Rodap">
    <w:name w:val="footer"/>
    <w:basedOn w:val="Normal"/>
    <w:link w:val="RodapChar"/>
    <w:uiPriority w:val="99"/>
    <w:unhideWhenUsed/>
    <w:rsid w:val="001B4586"/>
    <w:pPr>
      <w:tabs>
        <w:tab w:val="center" w:pos="4252"/>
        <w:tab w:val="right" w:pos="8504"/>
      </w:tabs>
      <w:spacing w:line="240" w:lineRule="auto"/>
    </w:pPr>
  </w:style>
  <w:style w:type="character" w:customStyle="1" w:styleId="RodapChar">
    <w:name w:val="Rodapé Char"/>
    <w:basedOn w:val="Fontepargpadro"/>
    <w:link w:val="Rodap"/>
    <w:uiPriority w:val="99"/>
    <w:rsid w:val="001B4586"/>
  </w:style>
  <w:style w:type="character" w:styleId="Hyperlink">
    <w:name w:val="Hyperlink"/>
    <w:basedOn w:val="Fontepargpadro"/>
    <w:uiPriority w:val="99"/>
    <w:unhideWhenUsed/>
    <w:rsid w:val="00D17E66"/>
    <w:rPr>
      <w:color w:val="0000FF" w:themeColor="hyperlink"/>
      <w:u w:val="single"/>
    </w:rPr>
  </w:style>
  <w:style w:type="character" w:customStyle="1" w:styleId="MenoPendente1">
    <w:name w:val="Menção Pendente1"/>
    <w:basedOn w:val="Fontepargpadro"/>
    <w:uiPriority w:val="99"/>
    <w:semiHidden/>
    <w:unhideWhenUsed/>
    <w:rsid w:val="00D17E66"/>
    <w:rPr>
      <w:color w:val="605E5C"/>
      <w:shd w:val="clear" w:color="auto" w:fill="E1DFDD"/>
    </w:rPr>
  </w:style>
  <w:style w:type="character" w:styleId="Forte">
    <w:name w:val="Strong"/>
    <w:basedOn w:val="Fontepargpadro"/>
    <w:uiPriority w:val="22"/>
    <w:qFormat/>
    <w:rsid w:val="00937D01"/>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hyperlink" Target="http://receita.economia.gov.br/dados/receitadata/renuncia-fiscal/demonstrativos-dos-gastos-tributarios/conceito-de-gasto-tributario/" TargetMode="External"/><Relationship Id="rId2" Type="http://schemas.openxmlformats.org/officeDocument/2006/relationships/customXml" Target="../customXml/item2.xml"/><Relationship Id="rId16" Type="http://schemas.openxmlformats.org/officeDocument/2006/relationships/hyperlink" Target="http://documents.worldbank.org/curated/pt/973571468174557899/Averting-the-old-age-crisis-policies-to-protect-the-old-and-promote-growth"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fontTable" Target="fontTable.xml"/></Relationships>
</file>

<file path=word/charts/_rels/chart1.xml.rels><?xml version="1.0" encoding="UTF-8" standalone="yes"?>
<Relationships xmlns="http://schemas.openxmlformats.org/package/2006/relationships"><Relationship Id="rId3" Type="http://schemas.openxmlformats.org/officeDocument/2006/relationships/oleObject" Target="https://tesouro-my.sharepoint.com/personal/cassio_castro_tesouro_gov_br/Documents/Nova%20pasta/Pessoal/Dados%20PGBL.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tesouro-my.sharepoint.com/personal/cassio_castro_tesouro_gov_br/Documents/Nova%20pasta/Pessoal/Dados%20PGBL.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cassio.castro\AppData\Local\Temp\7zO4F4F0E0D\ses_pgbl_fundos.csv"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cassio.castro\Downloads\COMDINHEIRO_fazendagov931911995.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1.xml"/></Relationships>
</file>

<file path=word/charts/_rels/chart5.xml.rels><?xml version="1.0" encoding="UTF-8" standalone="yes"?>
<Relationships xmlns="http://schemas.openxmlformats.org/package/2006/relationships"><Relationship Id="rId3" Type="http://schemas.openxmlformats.org/officeDocument/2006/relationships/oleObject" Target="https://tesouro-my.sharepoint.com/personal/cassio_castro_tesouro_gov_br/Documents/Nova%20pasta/Pessoal/TCC/Prazo%20vcto%20t&#237;tulos%20p&#250;blicos.xlsx" TargetMode="Externa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b="0" i="0" u="none" strike="noStrike" kern="1200" baseline="0">
                <a:solidFill>
                  <a:schemeClr val="dk1">
                    <a:lumMod val="65000"/>
                    <a:lumOff val="35000"/>
                  </a:schemeClr>
                </a:solidFill>
                <a:effectLst/>
                <a:latin typeface="+mn-lt"/>
                <a:ea typeface="+mn-ea"/>
                <a:cs typeface="+mn-cs"/>
              </a:defRPr>
            </a:pPr>
            <a:r>
              <a:rPr lang="pt-BR" sz="1400"/>
              <a:t>Gráfico 1 - Quantidade de participantes e beneficiários em planos PGBL</a:t>
            </a:r>
          </a:p>
        </c:rich>
      </c:tx>
      <c:layout>
        <c:manualLayout>
          <c:xMode val="edge"/>
          <c:yMode val="edge"/>
          <c:x val="0.14346153846153847"/>
          <c:y val="0.08"/>
        </c:manualLayout>
      </c:layout>
      <c:overlay val="1"/>
      <c:spPr>
        <a:noFill/>
        <a:ln>
          <a:noFill/>
        </a:ln>
        <a:effectLst/>
      </c:spPr>
      <c:txPr>
        <a:bodyPr rot="0" spcFirstLastPara="1" vertOverflow="ellipsis" vert="horz" wrap="square" anchor="ctr" anchorCtr="1"/>
        <a:lstStyle/>
        <a:p>
          <a:pPr>
            <a:defRPr b="0" i="0" u="none" strike="noStrike" kern="1200" baseline="0">
              <a:solidFill>
                <a:schemeClr val="dk1">
                  <a:lumMod val="65000"/>
                  <a:lumOff val="35000"/>
                </a:schemeClr>
              </a:solidFill>
              <a:effectLst/>
              <a:latin typeface="+mn-lt"/>
              <a:ea typeface="+mn-ea"/>
              <a:cs typeface="+mn-cs"/>
            </a:defRPr>
          </a:pPr>
          <a:endParaRPr lang="pt-BR"/>
        </a:p>
      </c:txPr>
    </c:title>
    <c:autoTitleDeleted val="0"/>
    <c:plotArea>
      <c:layout>
        <c:manualLayout>
          <c:layoutTarget val="inner"/>
          <c:xMode val="edge"/>
          <c:yMode val="edge"/>
          <c:x val="0.18854381183121341"/>
          <c:y val="0.24829366329208846"/>
          <c:w val="0.58295559930008745"/>
          <c:h val="0.63366509186351705"/>
        </c:manualLayout>
      </c:layout>
      <c:barChart>
        <c:barDir val="col"/>
        <c:grouping val="clustered"/>
        <c:varyColors val="0"/>
        <c:ser>
          <c:idx val="1"/>
          <c:order val="0"/>
          <c:tx>
            <c:strRef>
              <c:f>'Inclusões e exclusões part'!$S$1</c:f>
              <c:strCache>
                <c:ptCount val="1"/>
                <c:pt idx="0">
                  <c:v>jan/05</c:v>
                </c:pt>
              </c:strCache>
            </c:strRef>
          </c:tx>
          <c:spPr>
            <a:solidFill>
              <a:schemeClr val="accent4">
                <a:lumMod val="75000"/>
              </a:schemeClr>
            </a:solidFill>
            <a:ln>
              <a:noFill/>
            </a:ln>
            <a:effectLst>
              <a:outerShdw blurRad="76200" dir="18900000" sy="23000" kx="-1200000" algn="bl" rotWithShape="0">
                <a:prstClr val="black">
                  <a:alpha val="20000"/>
                </a:prstClr>
              </a:outerShdw>
            </a:effectLst>
          </c:spPr>
          <c:invertIfNegative val="0"/>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solidFill>
                      <a:latin typeface="+mn-lt"/>
                      <a:ea typeface="+mn-ea"/>
                      <a:cs typeface="+mn-cs"/>
                    </a:defRPr>
                  </a:pPr>
                  <a:endParaRPr lang="pt-BR"/>
                </a:p>
              </c:txPr>
              <c:dLblPos val="inEnd"/>
              <c:showLegendKey val="0"/>
              <c:showVal val="1"/>
              <c:showCatName val="0"/>
              <c:showSerName val="0"/>
              <c:showPercent val="0"/>
              <c:showBubbleSize val="0"/>
              <c:extLst>
                <c:ext xmlns:c16="http://schemas.microsoft.com/office/drawing/2014/chart" uri="{C3380CC4-5D6E-409C-BE32-E72D297353CC}">
                  <c16:uniqueId val="{00000000-CB65-4A6E-A62C-32C3ACF9274E}"/>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pt-BR"/>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'Inclusões e exclusões part'!$S$2:$S$3</c:f>
              <c:numCache>
                <c:formatCode>#,##0</c:formatCode>
                <c:ptCount val="2"/>
                <c:pt idx="0" formatCode="_-* #,##0_-;\-* #,##0_-;_-* &quot;-&quot;??_-;_-@_-">
                  <c:v>12863</c:v>
                </c:pt>
                <c:pt idx="1">
                  <c:v>2600939</c:v>
                </c:pt>
              </c:numCache>
            </c:numRef>
          </c:val>
          <c:extLst>
            <c:ext xmlns:c16="http://schemas.microsoft.com/office/drawing/2014/chart" uri="{C3380CC4-5D6E-409C-BE32-E72D297353CC}">
              <c16:uniqueId val="{00000001-B3C9-48E7-B19D-3B65B8787C90}"/>
            </c:ext>
          </c:extLst>
        </c:ser>
        <c:ser>
          <c:idx val="0"/>
          <c:order val="1"/>
          <c:tx>
            <c:strRef>
              <c:f>'Inclusões e exclusões part'!$R$1</c:f>
              <c:strCache>
                <c:ptCount val="1"/>
                <c:pt idx="0">
                  <c:v>abr/19</c:v>
                </c:pt>
              </c:strCache>
            </c:strRef>
          </c:tx>
          <c:spPr>
            <a:solidFill>
              <a:schemeClr val="accent1">
                <a:lumMod val="75000"/>
              </a:schemeClr>
            </a:solidFill>
            <a:ln>
              <a:noFill/>
            </a:ln>
            <a:effectLst>
              <a:outerShdw blurRad="76200" dir="18900000" sy="23000" kx="-1200000" algn="bl" rotWithShape="0">
                <a:prstClr val="black">
                  <a:alpha val="20000"/>
                </a:prstClr>
              </a:outerShdw>
            </a:effectLst>
          </c:spPr>
          <c:invertIfNegative val="0"/>
          <c:dPt>
            <c:idx val="1"/>
            <c:invertIfNegative val="0"/>
            <c:bubble3D val="0"/>
            <c:spPr>
              <a:solidFill>
                <a:schemeClr val="accent1">
                  <a:lumMod val="75000"/>
                </a:schemeClr>
              </a:solidFill>
              <a:ln>
                <a:noFill/>
              </a:ln>
              <a:effectLst>
                <a:outerShdw blurRad="76200" dir="18900000" sy="23000" kx="-1200000" algn="bl" rotWithShape="0">
                  <a:prstClr val="black">
                    <a:alpha val="20000"/>
                  </a:prstClr>
                </a:outerShdw>
              </a:effectLst>
            </c:spPr>
            <c:extLst>
              <c:ext xmlns:c16="http://schemas.microsoft.com/office/drawing/2014/chart" uri="{C3380CC4-5D6E-409C-BE32-E72D297353CC}">
                <c16:uniqueId val="{00000003-B3C9-48E7-B19D-3B65B8787C90}"/>
              </c:ext>
            </c:extLst>
          </c:dPt>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solidFill>
                      <a:latin typeface="+mn-lt"/>
                      <a:ea typeface="+mn-ea"/>
                      <a:cs typeface="+mn-cs"/>
                    </a:defRPr>
                  </a:pPr>
                  <a:endParaRPr lang="pt-BR"/>
                </a:p>
              </c:txPr>
              <c:dLblPos val="inEnd"/>
              <c:showLegendKey val="0"/>
              <c:showVal val="1"/>
              <c:showCatName val="0"/>
              <c:showSerName val="0"/>
              <c:showPercent val="0"/>
              <c:showBubbleSize val="0"/>
              <c:extLst>
                <c:ext xmlns:c16="http://schemas.microsoft.com/office/drawing/2014/chart" uri="{C3380CC4-5D6E-409C-BE32-E72D297353CC}">
                  <c16:uniqueId val="{00000003-CB65-4A6E-A62C-32C3ACF9274E}"/>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pt-BR"/>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'Inclusões e exclusões part'!$Q$2:$Q$3</c:f>
              <c:strCache>
                <c:ptCount val="2"/>
                <c:pt idx="0">
                  <c:v>Beneficiários</c:v>
                </c:pt>
                <c:pt idx="1">
                  <c:v>Participantes</c:v>
                </c:pt>
              </c:strCache>
            </c:strRef>
          </c:cat>
          <c:val>
            <c:numRef>
              <c:f>'Inclusões e exclusões part'!$R$2:$R$3</c:f>
              <c:numCache>
                <c:formatCode>#,##0</c:formatCode>
                <c:ptCount val="2"/>
                <c:pt idx="0" formatCode="_-* #,##0_-;\-* #,##0_-;_-* &quot;-&quot;??_-;_-@_-">
                  <c:v>33986</c:v>
                </c:pt>
                <c:pt idx="1">
                  <c:v>5614605</c:v>
                </c:pt>
              </c:numCache>
            </c:numRef>
          </c:val>
          <c:extLst>
            <c:ext xmlns:c16="http://schemas.microsoft.com/office/drawing/2014/chart" uri="{C3380CC4-5D6E-409C-BE32-E72D297353CC}">
              <c16:uniqueId val="{00000005-B3C9-48E7-B19D-3B65B8787C90}"/>
            </c:ext>
          </c:extLst>
        </c:ser>
        <c:dLbls>
          <c:showLegendKey val="0"/>
          <c:showVal val="0"/>
          <c:showCatName val="0"/>
          <c:showSerName val="0"/>
          <c:showPercent val="0"/>
          <c:showBubbleSize val="0"/>
        </c:dLbls>
        <c:gapWidth val="150"/>
        <c:axId val="316571824"/>
        <c:axId val="316572384"/>
      </c:barChart>
      <c:catAx>
        <c:axId val="316571824"/>
        <c:scaling>
          <c:orientation val="minMax"/>
        </c:scaling>
        <c:delete val="0"/>
        <c:axPos val="b"/>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effectLst/>
                <a:latin typeface="+mn-lt"/>
                <a:ea typeface="+mn-ea"/>
                <a:cs typeface="+mn-cs"/>
              </a:defRPr>
            </a:pPr>
            <a:endParaRPr lang="pt-BR"/>
          </a:p>
        </c:txPr>
        <c:crossAx val="316572384"/>
        <c:crossesAt val="0"/>
        <c:auto val="1"/>
        <c:lblAlgn val="ctr"/>
        <c:lblOffset val="100"/>
        <c:noMultiLvlLbl val="0"/>
      </c:catAx>
      <c:valAx>
        <c:axId val="316572384"/>
        <c:scaling>
          <c:orientation val="minMax"/>
        </c:scaling>
        <c:delete val="0"/>
        <c:axPos val="l"/>
        <c:majorGridlines>
          <c:spPr>
            <a:ln w="9525" cap="flat" cmpd="sng" algn="ctr">
              <a:solidFill>
                <a:schemeClr val="dk1">
                  <a:lumMod val="15000"/>
                  <a:lumOff val="85000"/>
                </a:schemeClr>
              </a:solidFill>
              <a:round/>
            </a:ln>
            <a:effectLst/>
          </c:spPr>
        </c:majorGridlines>
        <c:numFmt formatCode="_-* #,##0_-;\-* #,##0_-;_-* &quot;-&quot;??_-;_-@_-"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pt-BR"/>
          </a:p>
        </c:txPr>
        <c:crossAx val="316571824"/>
        <c:crosses val="autoZero"/>
        <c:crossBetween val="between"/>
        <c:minorUnit val="200000"/>
        <c:dispUnits>
          <c:builtInUnit val="thousands"/>
          <c:dispUnitsLbl>
            <c:spPr>
              <a:noFill/>
              <a:ln>
                <a:noFill/>
              </a:ln>
              <a:effectLst/>
            </c:spPr>
            <c:txPr>
              <a:bodyPr rot="-540000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endParaRPr lang="pt-BR"/>
              </a:p>
            </c:txPr>
          </c:dispUnitsLbl>
        </c:dispUnits>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pt-B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pt-BR"/>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BR"/>
              <a:t>Gráfico</a:t>
            </a:r>
            <a:r>
              <a:rPr lang="pt-BR" baseline="0"/>
              <a:t> 2 - PGBL: Contribuições x Resgates</a:t>
            </a:r>
            <a:endParaRPr lang="pt-B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BR"/>
        </a:p>
      </c:txPr>
    </c:title>
    <c:autoTitleDeleted val="0"/>
    <c:plotArea>
      <c:layout/>
      <c:barChart>
        <c:barDir val="col"/>
        <c:grouping val="clustered"/>
        <c:varyColors val="0"/>
        <c:ser>
          <c:idx val="0"/>
          <c:order val="0"/>
          <c:tx>
            <c:strRef>
              <c:f>Contribuições!$B$17</c:f>
              <c:strCache>
                <c:ptCount val="1"/>
                <c:pt idx="0">
                  <c:v>Contribuições</c:v>
                </c:pt>
              </c:strCache>
            </c:strRef>
          </c:tx>
          <c:spPr>
            <a:solidFill>
              <a:schemeClr val="accent1"/>
            </a:solidFill>
            <a:ln>
              <a:noFill/>
            </a:ln>
            <a:effectLst/>
          </c:spPr>
          <c:invertIfNegative val="0"/>
          <c:val>
            <c:numRef>
              <c:f>Contribuições!$E$15:$S$15</c:f>
              <c:numCache>
                <c:formatCode>_(* #,##0.00_);_(* \(#,##0.00\);_(* "-"??_);_(@_)</c:formatCode>
                <c:ptCount val="15"/>
                <c:pt idx="0">
                  <c:v>4450596661.5505104</c:v>
                </c:pt>
                <c:pt idx="1">
                  <c:v>4476975224.192729</c:v>
                </c:pt>
                <c:pt idx="2">
                  <c:v>4431393997.5900011</c:v>
                </c:pt>
                <c:pt idx="3">
                  <c:v>4521653484.4707794</c:v>
                </c:pt>
                <c:pt idx="4">
                  <c:v>5059209779.1599112</c:v>
                </c:pt>
                <c:pt idx="5">
                  <c:v>5201848375.1300011</c:v>
                </c:pt>
                <c:pt idx="6">
                  <c:v>6094741470.9800005</c:v>
                </c:pt>
                <c:pt idx="7">
                  <c:v>7014238245.4209995</c:v>
                </c:pt>
                <c:pt idx="8">
                  <c:v>7533200572.5099993</c:v>
                </c:pt>
                <c:pt idx="9">
                  <c:v>7921284631.7199984</c:v>
                </c:pt>
                <c:pt idx="10">
                  <c:v>8376223500.8699989</c:v>
                </c:pt>
                <c:pt idx="11">
                  <c:v>8997804185.3000011</c:v>
                </c:pt>
                <c:pt idx="12">
                  <c:v>8930024811.1113873</c:v>
                </c:pt>
                <c:pt idx="13">
                  <c:v>10195231015.766359</c:v>
                </c:pt>
                <c:pt idx="14">
                  <c:v>9781003163.4799995</c:v>
                </c:pt>
              </c:numCache>
            </c:numRef>
          </c:val>
          <c:extLst>
            <c:ext xmlns:c16="http://schemas.microsoft.com/office/drawing/2014/chart" uri="{C3380CC4-5D6E-409C-BE32-E72D297353CC}">
              <c16:uniqueId val="{00000000-323F-4775-A4A1-F70C1EF8E9EF}"/>
            </c:ext>
          </c:extLst>
        </c:ser>
        <c:dLbls>
          <c:showLegendKey val="0"/>
          <c:showVal val="0"/>
          <c:showCatName val="0"/>
          <c:showSerName val="0"/>
          <c:showPercent val="0"/>
          <c:showBubbleSize val="0"/>
        </c:dLbls>
        <c:gapWidth val="219"/>
        <c:overlap val="-27"/>
        <c:axId val="316575184"/>
        <c:axId val="316575744"/>
      </c:barChart>
      <c:lineChart>
        <c:grouping val="standard"/>
        <c:varyColors val="0"/>
        <c:ser>
          <c:idx val="1"/>
          <c:order val="1"/>
          <c:tx>
            <c:strRef>
              <c:f>Contribuições!$B$20</c:f>
              <c:strCache>
                <c:ptCount val="1"/>
                <c:pt idx="0">
                  <c:v> Resgates </c:v>
                </c:pt>
              </c:strCache>
            </c:strRef>
          </c:tx>
          <c:spPr>
            <a:ln w="28575" cap="rnd">
              <a:solidFill>
                <a:schemeClr val="accent2"/>
              </a:solidFill>
              <a:round/>
            </a:ln>
            <a:effectLst/>
          </c:spPr>
          <c:marker>
            <c:symbol val="none"/>
          </c:marker>
          <c:cat>
            <c:numRef>
              <c:f>Contribuições!$E$1:$S$1</c:f>
              <c:numCache>
                <c:formatCode>General</c:formatCode>
                <c:ptCount val="15"/>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numCache>
            </c:numRef>
          </c:cat>
          <c:val>
            <c:numRef>
              <c:f>Contribuições!$E$20:$S$20</c:f>
              <c:numCache>
                <c:formatCode>_(* #,##0.00_);_(* \(#,##0.00\);_(* "-"??_);_(@_)</c:formatCode>
                <c:ptCount val="15"/>
                <c:pt idx="0">
                  <c:v>1982166480.0100002</c:v>
                </c:pt>
                <c:pt idx="1">
                  <c:v>2809312277.27</c:v>
                </c:pt>
                <c:pt idx="2">
                  <c:v>2231107854.71</c:v>
                </c:pt>
                <c:pt idx="3">
                  <c:v>2351084554.2100005</c:v>
                </c:pt>
                <c:pt idx="4">
                  <c:v>2801727095.2600002</c:v>
                </c:pt>
                <c:pt idx="5">
                  <c:v>3029431783.2199998</c:v>
                </c:pt>
                <c:pt idx="6">
                  <c:v>3106368292.3799996</c:v>
                </c:pt>
                <c:pt idx="7">
                  <c:v>3352171951.000001</c:v>
                </c:pt>
                <c:pt idx="8">
                  <c:v>3790244365.0899997</c:v>
                </c:pt>
                <c:pt idx="9">
                  <c:v>4558493002.79</c:v>
                </c:pt>
                <c:pt idx="10">
                  <c:v>5386639883.1900005</c:v>
                </c:pt>
                <c:pt idx="11">
                  <c:v>6309850862.6900005</c:v>
                </c:pt>
                <c:pt idx="12">
                  <c:v>7091137329.0499992</c:v>
                </c:pt>
                <c:pt idx="13">
                  <c:v>7481884043.0600004</c:v>
                </c:pt>
                <c:pt idx="14">
                  <c:v>7729887294.4700012</c:v>
                </c:pt>
              </c:numCache>
            </c:numRef>
          </c:val>
          <c:smooth val="0"/>
          <c:extLst>
            <c:ext xmlns:c16="http://schemas.microsoft.com/office/drawing/2014/chart" uri="{C3380CC4-5D6E-409C-BE32-E72D297353CC}">
              <c16:uniqueId val="{00000001-323F-4775-A4A1-F70C1EF8E9EF}"/>
            </c:ext>
          </c:extLst>
        </c:ser>
        <c:dLbls>
          <c:showLegendKey val="0"/>
          <c:showVal val="0"/>
          <c:showCatName val="0"/>
          <c:showSerName val="0"/>
          <c:showPercent val="0"/>
          <c:showBubbleSize val="0"/>
        </c:dLbls>
        <c:marker val="1"/>
        <c:smooth val="0"/>
        <c:axId val="316575184"/>
        <c:axId val="316575744"/>
      </c:lineChart>
      <c:catAx>
        <c:axId val="316575184"/>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316575744"/>
        <c:crosses val="autoZero"/>
        <c:auto val="1"/>
        <c:lblAlgn val="ctr"/>
        <c:lblOffset val="100"/>
        <c:noMultiLvlLbl val="0"/>
      </c:catAx>
      <c:valAx>
        <c:axId val="316575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316575184"/>
        <c:crosses val="autoZero"/>
        <c:crossBetween val="between"/>
        <c:dispUnits>
          <c:builtInUnit val="billions"/>
          <c:dispUnitsLbl>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pt-BR"/>
              </a:p>
            </c:txPr>
          </c:dispUnitsLbl>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BR"/>
              <a:t>Gráfico</a:t>
            </a:r>
            <a:r>
              <a:rPr lang="pt-BR" baseline="0"/>
              <a:t> 3 - Provisões: PGBL x VGBL</a:t>
            </a:r>
            <a:endParaRPr lang="pt-BR"/>
          </a:p>
        </c:rich>
      </c:tx>
      <c:layout>
        <c:manualLayout>
          <c:xMode val="edge"/>
          <c:yMode val="edge"/>
          <c:x val="0.29709401709401712"/>
          <c:y val="2.759889604415823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BR"/>
        </a:p>
      </c:txPr>
    </c:title>
    <c:autoTitleDeleted val="0"/>
    <c:plotArea>
      <c:layout>
        <c:manualLayout>
          <c:layoutTarget val="inner"/>
          <c:xMode val="edge"/>
          <c:yMode val="edge"/>
          <c:x val="9.6025685468561717E-2"/>
          <c:y val="0.13330927082865379"/>
          <c:w val="0.86414202941613427"/>
          <c:h val="0.73945667277523819"/>
        </c:manualLayout>
      </c:layout>
      <c:lineChart>
        <c:grouping val="standard"/>
        <c:varyColors val="0"/>
        <c:ser>
          <c:idx val="0"/>
          <c:order val="0"/>
          <c:tx>
            <c:strRef>
              <c:f>ses_pgbl_fundos!$G$14</c:f>
              <c:strCache>
                <c:ptCount val="1"/>
                <c:pt idx="0">
                  <c:v>Planos PGBL</c:v>
                </c:pt>
              </c:strCache>
            </c:strRef>
          </c:tx>
          <c:spPr>
            <a:ln w="31750" cap="rnd">
              <a:solidFill>
                <a:schemeClr val="accent1"/>
              </a:solidFill>
              <a:round/>
            </a:ln>
            <a:effectLst/>
          </c:spPr>
          <c:marker>
            <c:symbol val="circle"/>
            <c:size val="5"/>
            <c:spPr>
              <a:solidFill>
                <a:schemeClr val="accent1"/>
              </a:solidFill>
              <a:ln w="22225">
                <a:solidFill>
                  <a:schemeClr val="accent1"/>
                </a:solidFill>
              </a:ln>
              <a:effectLst/>
            </c:spPr>
          </c:marker>
          <c:dLbls>
            <c:dLbl>
              <c:idx val="0"/>
              <c:layout>
                <c:manualLayout>
                  <c:x val="-2.112695818683042E-2"/>
                  <c:y val="-1.575869286163722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763-4C31-831E-5EDDD82ECFA6}"/>
                </c:ext>
              </c:extLst>
            </c:dLbl>
            <c:dLbl>
              <c:idx val="1"/>
              <c:layout>
                <c:manualLayout>
                  <c:x val="-2.3223394245530628E-2"/>
                  <c:y val="-1.575869286163722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763-4C31-831E-5EDDD82ECFA6}"/>
                </c:ext>
              </c:extLst>
            </c:dLbl>
            <c:dLbl>
              <c:idx val="2"/>
              <c:layout>
                <c:manualLayout>
                  <c:x val="-2.9512702421631259E-2"/>
                  <c:y val="-2.47829471438057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763-4C31-831E-5EDDD82ECFA6}"/>
                </c:ext>
              </c:extLst>
            </c:dLbl>
            <c:dLbl>
              <c:idx val="3"/>
              <c:layout>
                <c:manualLayout>
                  <c:x val="-2.7416266362931086E-2"/>
                  <c:y val="-3.831932856705872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763-4C31-831E-5EDDD82ECFA6}"/>
                </c:ext>
              </c:extLst>
            </c:dLbl>
            <c:dLbl>
              <c:idx val="4"/>
              <c:layout>
                <c:manualLayout>
                  <c:x val="-2.9512702421631336E-2"/>
                  <c:y val="-2.929507428489002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763-4C31-831E-5EDDD82ECFA6}"/>
                </c:ext>
              </c:extLst>
            </c:dLbl>
            <c:dLbl>
              <c:idx val="5"/>
              <c:layout>
                <c:manualLayout>
                  <c:x val="-2.9512702421631336E-2"/>
                  <c:y val="-4.283145570814282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763-4C31-831E-5EDDD82ECFA6}"/>
                </c:ext>
              </c:extLst>
            </c:dLbl>
            <c:dLbl>
              <c:idx val="6"/>
              <c:layout>
                <c:manualLayout>
                  <c:x val="-2.9512702421631259E-2"/>
                  <c:y val="-4.283145570814282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763-4C31-831E-5EDDD82ECFA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BR"/>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ses_pgbl_fundos!$H$1:$V$1</c:f>
              <c:numCache>
                <c:formatCode>General</c:formatCode>
                <c:ptCount val="15"/>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numCache>
            </c:numRef>
          </c:cat>
          <c:val>
            <c:numRef>
              <c:f>ses_pgbl_fundos!$H$13:$V$13</c:f>
              <c:numCache>
                <c:formatCode>_-* #,##0_-;\-* #,##0_-;_-* "-"??_-;_-@_-</c:formatCode>
                <c:ptCount val="15"/>
                <c:pt idx="0">
                  <c:v>16512954256.290001</c:v>
                </c:pt>
                <c:pt idx="1">
                  <c:v>21389791441.933998</c:v>
                </c:pt>
                <c:pt idx="2">
                  <c:v>27593156149.530155</c:v>
                </c:pt>
                <c:pt idx="3">
                  <c:v>33641150641.969997</c:v>
                </c:pt>
                <c:pt idx="4">
                  <c:v>39332437406.450005</c:v>
                </c:pt>
                <c:pt idx="5">
                  <c:v>48460557199.048439</c:v>
                </c:pt>
                <c:pt idx="6">
                  <c:v>56158846040.933693</c:v>
                </c:pt>
                <c:pt idx="7">
                  <c:v>65150059197.777496</c:v>
                </c:pt>
                <c:pt idx="8">
                  <c:v>75183526372.342453</c:v>
                </c:pt>
                <c:pt idx="9">
                  <c:v>80758156913.452255</c:v>
                </c:pt>
                <c:pt idx="10">
                  <c:v>90885847355.052444</c:v>
                </c:pt>
                <c:pt idx="11">
                  <c:v>104024616798.89973</c:v>
                </c:pt>
                <c:pt idx="12">
                  <c:v>119862964499.74828</c:v>
                </c:pt>
                <c:pt idx="13">
                  <c:v>135525129640.2767</c:v>
                </c:pt>
                <c:pt idx="14">
                  <c:v>145397459967.84933</c:v>
                </c:pt>
              </c:numCache>
            </c:numRef>
          </c:val>
          <c:smooth val="0"/>
          <c:extLst>
            <c:ext xmlns:c16="http://schemas.microsoft.com/office/drawing/2014/chart" uri="{C3380CC4-5D6E-409C-BE32-E72D297353CC}">
              <c16:uniqueId val="{00000007-B763-4C31-831E-5EDDD82ECFA6}"/>
            </c:ext>
          </c:extLst>
        </c:ser>
        <c:ser>
          <c:idx val="1"/>
          <c:order val="1"/>
          <c:tx>
            <c:strRef>
              <c:f>ses_pgbl_fundos!$G$15</c:f>
              <c:strCache>
                <c:ptCount val="1"/>
                <c:pt idx="0">
                  <c:v>Planos VGBL</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0"/>
              <c:layout>
                <c:manualLayout>
                  <c:x val="-1.4800838574423499E-2"/>
                  <c:y val="-6.53920914135642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B763-4C31-831E-5EDDD82ECFA6}"/>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BR"/>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ses_pgbl_fundos!$H$1:$V$1</c:f>
              <c:numCache>
                <c:formatCode>General</c:formatCode>
                <c:ptCount val="15"/>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numCache>
            </c:numRef>
          </c:cat>
          <c:val>
            <c:numRef>
              <c:f>ses_pgbl_fundos!$H$15:$V$15</c:f>
              <c:numCache>
                <c:formatCode>General</c:formatCode>
                <c:ptCount val="15"/>
                <c:pt idx="0">
                  <c:v>18652018967.189999</c:v>
                </c:pt>
                <c:pt idx="1">
                  <c:v>28744575455.120003</c:v>
                </c:pt>
                <c:pt idx="2">
                  <c:v>41735257785.479706</c:v>
                </c:pt>
                <c:pt idx="3">
                  <c:v>57769807252.919998</c:v>
                </c:pt>
                <c:pt idx="4">
                  <c:v>70931814438.169998</c:v>
                </c:pt>
                <c:pt idx="5">
                  <c:v>96569721451.172211</c:v>
                </c:pt>
                <c:pt idx="6">
                  <c:v>125049131435.55997</c:v>
                </c:pt>
                <c:pt idx="7">
                  <c:v>159866308748.61227</c:v>
                </c:pt>
                <c:pt idx="8">
                  <c:v>209444616813.23715</c:v>
                </c:pt>
                <c:pt idx="9">
                  <c:v>242497146420.39468</c:v>
                </c:pt>
                <c:pt idx="10">
                  <c:v>300430610692.62396</c:v>
                </c:pt>
                <c:pt idx="11">
                  <c:v>379231632913.49109</c:v>
                </c:pt>
                <c:pt idx="12">
                  <c:v>485658221773.79028</c:v>
                </c:pt>
                <c:pt idx="13">
                  <c:v>582629592627.0874</c:v>
                </c:pt>
                <c:pt idx="14">
                  <c:v>647964154650.25488</c:v>
                </c:pt>
              </c:numCache>
            </c:numRef>
          </c:val>
          <c:smooth val="0"/>
          <c:extLst>
            <c:ext xmlns:c16="http://schemas.microsoft.com/office/drawing/2014/chart" uri="{C3380CC4-5D6E-409C-BE32-E72D297353CC}">
              <c16:uniqueId val="{00000009-B763-4C31-831E-5EDDD82ECFA6}"/>
            </c:ext>
          </c:extLst>
        </c:ser>
        <c:dLbls>
          <c:dLblPos val="t"/>
          <c:showLegendKey val="0"/>
          <c:showVal val="1"/>
          <c:showCatName val="0"/>
          <c:showSerName val="0"/>
          <c:showPercent val="0"/>
          <c:showBubbleSize val="0"/>
        </c:dLbls>
        <c:marker val="1"/>
        <c:smooth val="0"/>
        <c:axId val="316578544"/>
        <c:axId val="316579104"/>
      </c:lineChart>
      <c:catAx>
        <c:axId val="316578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316579104"/>
        <c:crosses val="autoZero"/>
        <c:auto val="1"/>
        <c:lblAlgn val="ctr"/>
        <c:lblOffset val="100"/>
        <c:noMultiLvlLbl val="0"/>
      </c:catAx>
      <c:valAx>
        <c:axId val="316579104"/>
        <c:scaling>
          <c:orientation val="minMax"/>
          <c:max val="700000000000"/>
        </c:scaling>
        <c:delete val="0"/>
        <c:axPos val="l"/>
        <c:majorGridlines>
          <c:spPr>
            <a:ln w="9525" cap="flat" cmpd="sng" algn="ctr">
              <a:solidFill>
                <a:schemeClr val="tx1">
                  <a:lumMod val="15000"/>
                  <a:lumOff val="85000"/>
                </a:schemeClr>
              </a:solidFill>
              <a:round/>
            </a:ln>
            <a:effectLst/>
          </c:spPr>
        </c:majorGridlines>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316578544"/>
        <c:crosses val="autoZero"/>
        <c:crossBetween val="between"/>
        <c:dispUnits>
          <c:builtInUnit val="billions"/>
          <c:dispUnitsLbl>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pt-BR"/>
              </a:p>
            </c:txPr>
          </c:dispUnitsLbl>
        </c:dispUnits>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pt-BR"/>
              <a:t>Gráfico</a:t>
            </a:r>
            <a:r>
              <a:rPr lang="pt-BR" baseline="0"/>
              <a:t> 4 - </a:t>
            </a:r>
            <a:r>
              <a:rPr lang="pt-BR"/>
              <a:t>Proporção</a:t>
            </a:r>
            <a:r>
              <a:rPr lang="pt-BR" baseline="0"/>
              <a:t> dos títulos públicos </a:t>
            </a:r>
            <a:endParaRPr lang="pt-B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pt-BR"/>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25DA-4B47-829C-16E27B661E07}"/>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25DA-4B47-829C-16E27B661E07}"/>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5-25DA-4B47-829C-16E27B661E07}"/>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7-25DA-4B47-829C-16E27B661E07}"/>
              </c:ext>
            </c:extLst>
          </c:dPt>
          <c:dPt>
            <c:idx val="4"/>
            <c:bubble3D val="0"/>
            <c:spPr>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9-25DA-4B47-829C-16E27B661E07}"/>
              </c:ext>
            </c:extLst>
          </c:dPt>
          <c:dPt>
            <c:idx val="5"/>
            <c:bubble3D val="0"/>
            <c:spPr>
              <a:gradFill rotWithShape="1">
                <a:gsLst>
                  <a:gs pos="0">
                    <a:schemeClr val="accent6">
                      <a:shade val="51000"/>
                      <a:satMod val="130000"/>
                    </a:schemeClr>
                  </a:gs>
                  <a:gs pos="80000">
                    <a:schemeClr val="accent6">
                      <a:shade val="93000"/>
                      <a:satMod val="130000"/>
                    </a:schemeClr>
                  </a:gs>
                  <a:gs pos="100000">
                    <a:schemeClr val="accent6">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B-25DA-4B47-829C-16E27B661E0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ln w="0" cmpd="dbl">
                      <a:solidFill>
                        <a:schemeClr val="tx1">
                          <a:alpha val="60000"/>
                        </a:schemeClr>
                      </a:solidFill>
                    </a:ln>
                    <a:solidFill>
                      <a:schemeClr val="tx1">
                        <a:lumMod val="75000"/>
                        <a:lumOff val="25000"/>
                      </a:schemeClr>
                    </a:solidFill>
                    <a:latin typeface="+mn-lt"/>
                    <a:ea typeface="+mn-ea"/>
                    <a:cs typeface="+mn-cs"/>
                  </a:defRPr>
                </a:pPr>
                <a:endParaRPr lang="pt-B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comdinheiro!$K$2:$K$7</c:f>
              <c:strCache>
                <c:ptCount val="6"/>
                <c:pt idx="0">
                  <c:v>NTN-F - Pré</c:v>
                </c:pt>
                <c:pt idx="1">
                  <c:v>LTN - Pré</c:v>
                </c:pt>
                <c:pt idx="2">
                  <c:v>NTN-C - IGPM</c:v>
                </c:pt>
                <c:pt idx="3">
                  <c:v>Não identificado</c:v>
                </c:pt>
                <c:pt idx="4">
                  <c:v>NTN-B - IPCA</c:v>
                </c:pt>
                <c:pt idx="5">
                  <c:v>LFT - Selic</c:v>
                </c:pt>
              </c:strCache>
            </c:strRef>
          </c:cat>
          <c:val>
            <c:numRef>
              <c:f>comdinheiro!$M$2:$M$7</c:f>
              <c:numCache>
                <c:formatCode>0.00%</c:formatCode>
                <c:ptCount val="6"/>
                <c:pt idx="0">
                  <c:v>5.5920065879972967E-3</c:v>
                </c:pt>
                <c:pt idx="1">
                  <c:v>1.8822754751110143E-2</c:v>
                </c:pt>
                <c:pt idx="2">
                  <c:v>3.157781462748286E-2</c:v>
                </c:pt>
                <c:pt idx="3">
                  <c:v>9.8316252204784543E-2</c:v>
                </c:pt>
                <c:pt idx="4">
                  <c:v>0.19845413781435475</c:v>
                </c:pt>
                <c:pt idx="5">
                  <c:v>0.64723703401427046</c:v>
                </c:pt>
              </c:numCache>
            </c:numRef>
          </c:val>
          <c:extLst>
            <c:ext xmlns:c16="http://schemas.microsoft.com/office/drawing/2014/chart" uri="{C3380CC4-5D6E-409C-BE32-E72D297353CC}">
              <c16:uniqueId val="{0000000C-25DA-4B47-829C-16E27B661E07}"/>
            </c:ext>
          </c:extLst>
        </c:ser>
        <c:dLbls>
          <c:showLegendKey val="0"/>
          <c:showVal val="0"/>
          <c:showCatName val="0"/>
          <c:showSerName val="0"/>
          <c:showPercent val="0"/>
          <c:showBubbleSize val="0"/>
          <c:showLeaderLines val="1"/>
        </c:dLbls>
      </c:pie3DChart>
      <c:spPr>
        <a:noFill/>
        <a:ln>
          <a:noFill/>
        </a:ln>
        <a:effectLst/>
      </c:spPr>
    </c:plotArea>
    <c:legend>
      <c:legendPos val="b"/>
      <c:layout>
        <c:manualLayout>
          <c:xMode val="edge"/>
          <c:yMode val="edge"/>
          <c:x val="8.2141965958547711E-2"/>
          <c:y val="0.83854111986001745"/>
          <c:w val="0.8357159011721309"/>
          <c:h val="7.8125546806649168E-2"/>
        </c:manualLayout>
      </c:layout>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userShapes r:id="rId4"/>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Gráfico</a:t>
            </a:r>
            <a:r>
              <a:rPr lang="en-US" baseline="0"/>
              <a:t> 5 - Prazo de vencimento dos títulos públicos</a:t>
            </a:r>
            <a:endParaRPr lang="en-US"/>
          </a:p>
        </c:rich>
      </c:tx>
      <c:layout>
        <c:manualLayout>
          <c:xMode val="edge"/>
          <c:yMode val="edge"/>
          <c:x val="0.12241222635274682"/>
          <c:y val="4.139715956812223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BR"/>
        </a:p>
      </c:txPr>
    </c:title>
    <c:autoTitleDeleted val="0"/>
    <c:plotArea>
      <c:layout>
        <c:manualLayout>
          <c:layoutTarget val="inner"/>
          <c:xMode val="edge"/>
          <c:yMode val="edge"/>
          <c:x val="0.11930477091850508"/>
          <c:y val="0.2329461384974518"/>
          <c:w val="0.8625209209443615"/>
          <c:h val="0.58308369660389325"/>
        </c:manualLayout>
      </c:layout>
      <c:barChart>
        <c:barDir val="col"/>
        <c:grouping val="clustered"/>
        <c:varyColors val="0"/>
        <c:ser>
          <c:idx val="1"/>
          <c:order val="0"/>
          <c:tx>
            <c:strRef>
              <c:f>comdinheiro!$M$2</c:f>
              <c:strCache>
                <c:ptCount val="1"/>
                <c:pt idx="0">
                  <c:v>Proporção dos valores aportados</c:v>
                </c:pt>
              </c:strCache>
            </c:strRef>
          </c:tx>
          <c:spPr>
            <a:solidFill>
              <a:srgbClr val="C00000"/>
            </a:solidFill>
            <a:ln>
              <a:noFill/>
            </a:ln>
            <a:effectLst/>
          </c:spPr>
          <c:invertIfNegative val="0"/>
          <c:dLbls>
            <c:dLbl>
              <c:idx val="2"/>
              <c:layout>
                <c:manualLayout>
                  <c:x val="-3.9553660296761144E-17"/>
                  <c:y val="2.455192732629513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590-4A11-A7F7-11B163DD4244}"/>
                </c:ext>
              </c:extLst>
            </c:dLbl>
            <c:dLbl>
              <c:idx val="4"/>
              <c:layout>
                <c:manualLayout>
                  <c:x val="2.1574973031283712E-2"/>
                  <c:y val="4.91038546525906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590-4A11-A7F7-11B163DD4244}"/>
                </c:ext>
              </c:extLst>
            </c:dLbl>
            <c:dLbl>
              <c:idx val="5"/>
              <c:layout>
                <c:manualLayout>
                  <c:x val="2.1574973031283712E-2"/>
                  <c:y val="9.820770930518045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590-4A11-A7F7-11B163DD4244}"/>
                </c:ext>
              </c:extLst>
            </c:dLbl>
            <c:spPr>
              <a:noFill/>
              <a:ln>
                <a:noFill/>
              </a:ln>
              <a:effectLst/>
            </c:spPr>
            <c:txPr>
              <a:bodyPr rot="-1440000" spcFirstLastPara="1" vertOverflow="ellipsis" wrap="square" lIns="38100" tIns="19050" rIns="38100" bIns="19050" anchor="ctr" anchorCtr="1">
                <a:spAutoFit/>
              </a:bodyPr>
              <a:lstStyle/>
              <a:p>
                <a:pPr>
                  <a:defRPr sz="900" b="0" i="0" u="none" strike="noStrike" kern="1200" baseline="0">
                    <a:ln w="0" cmpd="dbl">
                      <a:solidFill>
                        <a:schemeClr val="tx1"/>
                      </a:solidFill>
                    </a:ln>
                    <a:solidFill>
                      <a:schemeClr val="tx1">
                        <a:lumMod val="75000"/>
                        <a:lumOff val="25000"/>
                      </a:schemeClr>
                    </a:solidFill>
                    <a:latin typeface="+mn-lt"/>
                    <a:ea typeface="+mn-ea"/>
                    <a:cs typeface="+mn-cs"/>
                  </a:defRPr>
                </a:pPr>
                <a:endParaRPr lang="pt-B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comdinheiro!$K$3:$K$20</c:f>
              <c:numCache>
                <c:formatCode>General</c:formatCode>
                <c:ptCount val="18"/>
                <c:pt idx="0">
                  <c:v>2019</c:v>
                </c:pt>
                <c:pt idx="1">
                  <c:v>2020</c:v>
                </c:pt>
                <c:pt idx="2">
                  <c:v>2021</c:v>
                </c:pt>
                <c:pt idx="3">
                  <c:v>2022</c:v>
                </c:pt>
                <c:pt idx="4">
                  <c:v>2023</c:v>
                </c:pt>
                <c:pt idx="5">
                  <c:v>2024</c:v>
                </c:pt>
                <c:pt idx="6">
                  <c:v>2025</c:v>
                </c:pt>
                <c:pt idx="7">
                  <c:v>2026</c:v>
                </c:pt>
                <c:pt idx="8">
                  <c:v>2027</c:v>
                </c:pt>
                <c:pt idx="9">
                  <c:v>2028</c:v>
                </c:pt>
                <c:pt idx="10">
                  <c:v>2029</c:v>
                </c:pt>
                <c:pt idx="11">
                  <c:v>2030</c:v>
                </c:pt>
                <c:pt idx="12">
                  <c:v>2031</c:v>
                </c:pt>
                <c:pt idx="13">
                  <c:v>2035</c:v>
                </c:pt>
                <c:pt idx="14">
                  <c:v>2040</c:v>
                </c:pt>
                <c:pt idx="15">
                  <c:v>2045</c:v>
                </c:pt>
                <c:pt idx="16">
                  <c:v>2050</c:v>
                </c:pt>
                <c:pt idx="17">
                  <c:v>2055</c:v>
                </c:pt>
              </c:numCache>
            </c:numRef>
          </c:cat>
          <c:val>
            <c:numRef>
              <c:f>comdinheiro!$M$3:$M$20</c:f>
              <c:numCache>
                <c:formatCode>0.00%</c:formatCode>
                <c:ptCount val="18"/>
                <c:pt idx="0">
                  <c:v>8.831741128546073E-4</c:v>
                </c:pt>
                <c:pt idx="1">
                  <c:v>0.12426555422500006</c:v>
                </c:pt>
                <c:pt idx="2">
                  <c:v>0.21693927136001795</c:v>
                </c:pt>
                <c:pt idx="3">
                  <c:v>0.11566798958842391</c:v>
                </c:pt>
                <c:pt idx="4">
                  <c:v>0.12800427060235761</c:v>
                </c:pt>
                <c:pt idx="5">
                  <c:v>0.10574229100854021</c:v>
                </c:pt>
                <c:pt idx="6">
                  <c:v>4.578791438241437E-2</c:v>
                </c:pt>
                <c:pt idx="7">
                  <c:v>5.4904241276907389E-3</c:v>
                </c:pt>
                <c:pt idx="8">
                  <c:v>4.0166382585030429E-4</c:v>
                </c:pt>
                <c:pt idx="9">
                  <c:v>4.5196860132894765E-3</c:v>
                </c:pt>
                <c:pt idx="10">
                  <c:v>1.5154960023071003E-3</c:v>
                </c:pt>
                <c:pt idx="11">
                  <c:v>1.327684500106748E-2</c:v>
                </c:pt>
                <c:pt idx="12">
                  <c:v>2.4341106782330164E-2</c:v>
                </c:pt>
                <c:pt idx="13">
                  <c:v>1.9375748293907497E-2</c:v>
                </c:pt>
                <c:pt idx="14">
                  <c:v>1.4599686147691667E-2</c:v>
                </c:pt>
                <c:pt idx="15">
                  <c:v>2.6450637717885968E-2</c:v>
                </c:pt>
                <c:pt idx="16">
                  <c:v>3.7171969331677081E-2</c:v>
                </c:pt>
                <c:pt idx="17">
                  <c:v>1.4911836472885036E-2</c:v>
                </c:pt>
              </c:numCache>
            </c:numRef>
          </c:val>
          <c:extLst>
            <c:ext xmlns:c16="http://schemas.microsoft.com/office/drawing/2014/chart" uri="{C3380CC4-5D6E-409C-BE32-E72D297353CC}">
              <c16:uniqueId val="{00000003-6590-4A11-A7F7-11B163DD4244}"/>
            </c:ext>
          </c:extLst>
        </c:ser>
        <c:dLbls>
          <c:dLblPos val="outEnd"/>
          <c:showLegendKey val="0"/>
          <c:showVal val="1"/>
          <c:showCatName val="0"/>
          <c:showSerName val="0"/>
          <c:showPercent val="0"/>
          <c:showBubbleSize val="0"/>
        </c:dLbls>
        <c:gapWidth val="219"/>
        <c:overlap val="-27"/>
        <c:axId val="316583024"/>
        <c:axId val="316583584"/>
      </c:barChart>
      <c:catAx>
        <c:axId val="3165830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316583584"/>
        <c:crosses val="autoZero"/>
        <c:auto val="1"/>
        <c:lblAlgn val="ctr"/>
        <c:lblOffset val="100"/>
        <c:noMultiLvlLbl val="0"/>
      </c:catAx>
      <c:valAx>
        <c:axId val="31658358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crossAx val="3165830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B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BR"/>
    </a:p>
  </c:txPr>
  <c:externalData r:id="rId3">
    <c:autoUpdate val="0"/>
  </c:externalData>
  <c:userShapes r:id="rId4"/>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defRPr sz="900"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000" kern="1200"/>
  </cs:chartArea>
  <cs:dataLabel>
    <cs:lnRef idx="0"/>
    <cs:fillRef idx="0"/>
    <cs:effectRef idx="0"/>
    <cs:fontRef idx="minor">
      <a:schemeClr val="lt1"/>
    </cs:fontRef>
    <cs:spPr/>
    <cs:defRPr sz="10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0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0.00848</cdr:x>
      <cdr:y>0.9287</cdr:y>
    </cdr:from>
    <cdr:to>
      <cdr:x>0.26921</cdr:x>
      <cdr:y>1</cdr:y>
    </cdr:to>
    <cdr:sp macro="" textlink="">
      <cdr:nvSpPr>
        <cdr:cNvPr id="2" name="Caixa de Texto 1"/>
        <cdr:cNvSpPr txBox="1"/>
      </cdr:nvSpPr>
      <cdr:spPr>
        <a:xfrm xmlns:a="http://schemas.openxmlformats.org/drawingml/2006/main">
          <a:off x="50800" y="2621915"/>
          <a:ext cx="1562100" cy="19558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pt-BR" sz="900"/>
            <a:t>Fonte: ComDinheiro</a:t>
          </a:r>
        </a:p>
      </cdr:txBody>
    </cdr:sp>
  </cdr:relSizeAnchor>
</c:userShapes>
</file>

<file path=word/drawings/drawing2.xml><?xml version="1.0" encoding="utf-8"?>
<c:userShapes xmlns:c="http://schemas.openxmlformats.org/drawingml/2006/chart">
  <cdr:relSizeAnchor xmlns:cdr="http://schemas.openxmlformats.org/drawingml/2006/chartDrawing">
    <cdr:from>
      <cdr:x>0</cdr:x>
      <cdr:y>0.92435</cdr:y>
    </cdr:from>
    <cdr:to>
      <cdr:x>0.26537</cdr:x>
      <cdr:y>0.98519</cdr:y>
    </cdr:to>
    <cdr:sp macro="" textlink="">
      <cdr:nvSpPr>
        <cdr:cNvPr id="2" name="Caixa de Texto 1"/>
        <cdr:cNvSpPr txBox="1"/>
      </cdr:nvSpPr>
      <cdr:spPr>
        <a:xfrm xmlns:a="http://schemas.openxmlformats.org/drawingml/2006/main">
          <a:off x="0" y="2971800"/>
          <a:ext cx="1562100" cy="1955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pt-BR" sz="900"/>
            <a:t>Fonte: ComDinheiro</a:t>
          </a: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9DB57BC452B94F498F192D46C0CAAB9D" ma:contentTypeVersion="7" ma:contentTypeDescription="Crie um novo documento." ma:contentTypeScope="" ma:versionID="b40db24518ae55ccaff5f87dde889cfd">
  <xsd:schema xmlns:xsd="http://www.w3.org/2001/XMLSchema" xmlns:xs="http://www.w3.org/2001/XMLSchema" xmlns:p="http://schemas.microsoft.com/office/2006/metadata/properties" xmlns:ns3="c264abe0-01eb-421c-8ade-fcf575a7acdc" targetNamespace="http://schemas.microsoft.com/office/2006/metadata/properties" ma:root="true" ma:fieldsID="8c3fd5c96fcd85240bab9f5ab1e08212" ns3:_="">
    <xsd:import namespace="c264abe0-01eb-421c-8ade-fcf575a7acd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64abe0-01eb-421c-8ade-fcf575a7acd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C69A152-622D-466A-8ACF-E372341E305B}">
  <ds:schemaRefs>
    <ds:schemaRef ds:uri="http://schemas.microsoft.com/sharepoint/v3/contenttype/forms"/>
  </ds:schemaRefs>
</ds:datastoreItem>
</file>

<file path=customXml/itemProps2.xml><?xml version="1.0" encoding="utf-8"?>
<ds:datastoreItem xmlns:ds="http://schemas.openxmlformats.org/officeDocument/2006/customXml" ds:itemID="{4FD2FA12-58EE-4539-A138-446D1C330672}">
  <ds:schemaRefs>
    <ds:schemaRef ds:uri="http://purl.org/dc/elements/1.1/"/>
    <ds:schemaRef ds:uri="http://schemas.microsoft.com/office/2006/metadata/properties"/>
    <ds:schemaRef ds:uri="c264abe0-01eb-421c-8ade-fcf575a7acdc"/>
    <ds:schemaRef ds:uri="http://purl.org/dc/dcmitype/"/>
    <ds:schemaRef ds:uri="http://www.w3.org/XML/1998/namespace"/>
    <ds:schemaRef ds:uri="http://schemas.openxmlformats.org/package/2006/metadata/core-properties"/>
    <ds:schemaRef ds:uri="http://purl.org/dc/terms/"/>
    <ds:schemaRef ds:uri="http://schemas.microsoft.com/office/2006/documentManagement/types"/>
    <ds:schemaRef ds:uri="http://schemas.microsoft.com/office/infopath/2007/PartnerControls"/>
  </ds:schemaRefs>
</ds:datastoreItem>
</file>

<file path=customXml/itemProps3.xml><?xml version="1.0" encoding="utf-8"?>
<ds:datastoreItem xmlns:ds="http://schemas.openxmlformats.org/officeDocument/2006/customXml" ds:itemID="{622D4CBE-6B05-4738-B0F9-CFCFD39BAA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64abe0-01eb-421c-8ade-fcf575a7acd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E437F6-E409-4529-B803-377C6D7F32D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1765</TotalTime>
  <Pages>26</Pages>
  <Words>7272</Words>
  <Characters>39269</Characters>
  <Application>Microsoft Office Word</Application>
  <DocSecurity>0</DocSecurity>
  <Lines>327</Lines>
  <Paragraphs>92</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46449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Cassio Sobocinski Castro</dc:creator>
  <cp:lastModifiedBy>Cassio Sobocinski Castro</cp:lastModifiedBy>
  <cp:revision>7</cp:revision>
  <dcterms:created xsi:type="dcterms:W3CDTF">2019-08-29T12:27:00Z</dcterms:created>
  <dcterms:modified xsi:type="dcterms:W3CDTF">2019-08-30T17:52:00Z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0x0101009DB57BC452B94F498F192D46C0CAAB9D</vt:lpwstr>
  </property>
</Properties>
</file>