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fntdata" ContentType="application/x-fontdata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2"/>
  </p:notesMasterIdLst>
  <p:sldIdLst>
    <p:sldId id="265" r:id="rId3"/>
    <p:sldId id="256" r:id="rId4"/>
    <p:sldId id="266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7" r:id="rId14"/>
    <p:sldId id="269" r:id="rId15"/>
    <p:sldId id="268" r:id="rId16"/>
  </p:sldIdLst>
  <p:sldSz cx="14630400" cy="8229600"/>
  <p:notesSz cx="8229600" cy="14630400"/>
  <p:embeddedFontLst>
    <p:embeddedFont>
      <p:font typeface="Open Sans" panose="020B0606030504020204" pitchFamily="34" charset="0"/>
      <p:regular r:id="rId18"/>
      <p:bold r:id="rId19"/>
      <p:italic r:id="rId20"/>
      <p:boldItalic r:id="rId21"/>
    </p:embeddedFont>
  </p:embeddedFontLst>
  <p:custDataLst>
    <p:tags r:id="rId17"/>
  </p:custData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8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tags" Target="tags/tag1.xml" /><Relationship Id="rId18" Type="http://schemas.openxmlformats.org/officeDocument/2006/relationships/font" Target="fonts/font1.fntdata" /><Relationship Id="rId19" Type="http://schemas.openxmlformats.org/officeDocument/2006/relationships/font" Target="fonts/font2.fntdata" /><Relationship Id="rId2" Type="http://schemas.openxmlformats.org/officeDocument/2006/relationships/notesMaster" Target="notesMasters/notesMaster1.xml" /><Relationship Id="rId20" Type="http://schemas.openxmlformats.org/officeDocument/2006/relationships/font" Target="fonts/font3.fntdata" /><Relationship Id="rId21" Type="http://schemas.openxmlformats.org/officeDocument/2006/relationships/font" Target="fonts/font4.fntdata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138265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7614-F4BA-BF38-B72B-6B170C0273A0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BCAC8-103E-B71C-000E-E85D99BF0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C6F317-805C-CD46-D6FC-66A78846C2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DA217-382E-F0F8-D392-0850BD678F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09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1EAC5-55A0-8E8D-7D55-AF0494270A8B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D9DEBB-AF62-990E-3AF5-EF05579978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DB626E-61C7-7F53-D2E7-822F58DBC6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EE0E9-0900-2C88-6CC5-E572F5179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28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matchingName="DEFAULT" type="tx">
  <p:cSld name="1_DEFAULT">
    <p:spTree>
      <p:nvGrpSpPr>
        <p:cNvPr id="1" name="Shape 9"/>
        <p:cNvGrpSpPr/>
        <p:nvPr/>
      </p:nvGrpSpPr>
      <p:grpSpPr>
        <a:xfrm>
          <a:off x="0" y="0"/>
          <a:ext cx="0" cy="0"/>
        </a:xfrm>
      </p:grpSpPr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071359" y="7408544"/>
            <a:ext cx="3413761" cy="438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lvl="1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lvl="2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lvl="3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lvl="4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lvl="5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lvl="6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lvl="7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lvl="8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buFont typeface="Helvetica Neue"/>
              <a:buNone/>
              <a:defRPr sz="12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56497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</p:spPr>
        <p:txBody>
          <a:bodyPr/>
          <a:lstStyle/>
          <a:p/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9.png" /><Relationship Id="rId4" Type="http://schemas.openxmlformats.org/officeDocument/2006/relationships/image" Target="../media/image2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21.jpeg" /><Relationship Id="rId4" Type="http://schemas.openxmlformats.org/officeDocument/2006/relationships/image" Target="../media/image22.jpeg" /><Relationship Id="rId5" Type="http://schemas.openxmlformats.org/officeDocument/2006/relationships/image" Target="../media/image23.jpeg" /><Relationship Id="rId6" Type="http://schemas.openxmlformats.org/officeDocument/2006/relationships/image" Target="../media/image24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25.jpeg" /><Relationship Id="rId4" Type="http://schemas.openxmlformats.org/officeDocument/2006/relationships/image" Target="../media/image26.jpeg" /><Relationship Id="rId5" Type="http://schemas.openxmlformats.org/officeDocument/2006/relationships/image" Target="../media/image27.jpeg" /><Relationship Id="rId6" Type="http://schemas.openxmlformats.org/officeDocument/2006/relationships/image" Target="../media/image28.jpeg" /><Relationship Id="rId7" Type="http://schemas.openxmlformats.org/officeDocument/2006/relationships/image" Target="../media/image29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 /><Relationship Id="rId2" Type="http://schemas.openxmlformats.org/officeDocument/2006/relationships/hyperlink" Target="https://www.redalyc.org/journal/777/77774732002/html/" TargetMode="External" /><Relationship Id="rId3" Type="http://schemas.openxmlformats.org/officeDocument/2006/relationships/hyperlink" Target="https://www.gov.br/mma/pt-br/noticias/201ccop30-sera-crucial-para-ajudar-a-redefinir-futuro-do-planeta201d-diz-marina-silva-na-india" TargetMode="External" /><Relationship Id="rId4" Type="http://schemas.openxmlformats.org/officeDocument/2006/relationships/hyperlink" Target="http://www.npc.gov.cn/" TargetMode="External" /><Relationship Id="rId5" Type="http://schemas.openxmlformats.org/officeDocument/2006/relationships/hyperlink" Target="https://repositorio.ufu.br/handle/123456789/35525" TargetMode="External" /><Relationship Id="rId6" Type="http://schemas.openxmlformats.org/officeDocument/2006/relationships/hyperlink" Target="https://www.sciencedirect.com/science/article/pii/S1470160X23007896" TargetMode="Externa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0.jpeg" /><Relationship Id="rId3" Type="http://schemas.openxmlformats.org/officeDocument/2006/relationships/image" Target="../media/image3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3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Relationship Id="rId6" Type="http://schemas.openxmlformats.org/officeDocument/2006/relationships/image" Target="../media/image9.png" /><Relationship Id="rId7" Type="http://schemas.openxmlformats.org/officeDocument/2006/relationships/image" Target="../media/image10.png" /><Relationship Id="rId8" Type="http://schemas.openxmlformats.org/officeDocument/2006/relationships/image" Target="../media/image11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12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3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4.png" /><Relationship Id="rId4" Type="http://schemas.openxmlformats.org/officeDocument/2006/relationships/image" Target="../media/image15.png" /><Relationship Id="rId5" Type="http://schemas.openxmlformats.org/officeDocument/2006/relationships/image" Target="../media/image16.png" /><Relationship Id="rId6" Type="http://schemas.openxmlformats.org/officeDocument/2006/relationships/image" Target="../media/image17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</a:xfrm>
      </p:grpSpPr>
      <p:sp>
        <p:nvSpPr>
          <p:cNvPr id="40" name="Google Shape;40;p9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73150" tIns="73150" rIns="73150" bIns="73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800"/>
              <a:buFont typeface="Calibri" panose="020f0502020204030204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9"/>
          <p:cNvSpPr txBox="1"/>
          <p:nvPr/>
        </p:nvSpPr>
        <p:spPr>
          <a:xfrm>
            <a:off x="1256975" y="3486423"/>
            <a:ext cx="9289500" cy="1885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ts val="4850"/>
              </a:lnSpc>
            </a:pPr>
            <a:r>
              <a:rPr lang="en-US" sz="4000" b="1">
                <a:solidFill>
                  <a:schemeClr val="bg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 Diplomacia Ambiental da China: </a:t>
            </a:r>
            <a:r>
              <a:rPr lang="en-US" sz="4000" b="1">
                <a:solidFill>
                  <a:schemeClr val="bg1"/>
                </a:solidFill>
                <a:latin typeface="Crimson Pro Bold" pitchFamily="34" charset="0"/>
                <a:ea typeface="Crimson Pro Bold" pitchFamily="34" charset="-122"/>
              </a:rPr>
              <a:t>Entre Industrialização e Civilização Ecológica</a:t>
            </a:r>
          </a:p>
          <a:p>
            <a:pPr>
              <a:lnSpc>
                <a:spcPts val="4850"/>
              </a:lnSpc>
            </a:pP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42" name="Google Shape;42;p9"/>
          <p:cNvSpPr txBox="1"/>
          <p:nvPr/>
        </p:nvSpPr>
        <p:spPr>
          <a:xfrm>
            <a:off x="1256975" y="5275579"/>
            <a:ext cx="8608500" cy="1440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150" tIns="73150" rIns="73150" bIns="731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800"/>
              <a:buFont typeface="Calibri" panose="020f0502020204030204"/>
              <a:buNone/>
            </a:pPr>
            <a:r>
              <a:rPr lang="pt-BR" sz="2800" b="0" i="0" u="none" strike="noStrike" cap="none">
                <a:solidFill>
                  <a:srgbClr val="FFFFFF"/>
                </a:solidFill>
                <a:latin typeface="Calibri" panose="020f0502020204030204"/>
                <a:ea typeface="Calibri"/>
                <a:cs typeface="Calibri"/>
                <a:sym typeface="Calibri" panose="020f0502020204030204"/>
              </a:rPr>
              <a:t>Nome: Honório Côrtes Neto (MPDG)  </a:t>
            </a:r>
          </a:p>
          <a:p>
            <a:pPr marL="0" marR="0" lvl="0" indent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800"/>
              <a:buFont typeface="Calibri" panose="020f0502020204030204"/>
              <a:buNone/>
            </a:pPr>
            <a:r>
              <a:rPr lang="pt-BR" sz="2800">
                <a:solidFill>
                  <a:srgbClr val="FFFFFF"/>
                </a:solidFill>
                <a:latin typeface="Calibri" panose="020f0502020204030204"/>
                <a:ea typeface="Calibri"/>
                <a:cs typeface="Calibri"/>
                <a:sym typeface="Calibri" panose="020f0502020204030204"/>
              </a:rPr>
              <a:t>             Magali Dantas (DPPP)</a:t>
            </a:r>
            <a:br>
              <a:rPr lang="pt-BR" sz="2800" b="0" i="0" u="none" strike="noStrike" cap="none">
                <a:solidFill>
                  <a:srgbClr val="FFFFFF"/>
                </a:solidFill>
                <a:latin typeface="Calibri" panose="020f0502020204030204"/>
                <a:ea typeface="Calibri"/>
                <a:cs typeface="Calibri"/>
                <a:sym typeface="Calibri" panose="020f0502020204030204"/>
              </a:rPr>
            </a:br>
            <a:endParaRPr sz="2800" b="0" i="0" u="none" strike="noStrike" cap="none">
              <a:solidFill>
                <a:srgbClr val="FFFFFF"/>
              </a:solidFill>
              <a:latin typeface="Calibri" panose="020f0502020204030204"/>
              <a:ea typeface="Calibri"/>
              <a:cs typeface="Calibri"/>
              <a:sym typeface="Calibri" panose="020f0502020204030204"/>
            </a:endParaRP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551259" y="378976"/>
            <a:ext cx="4626173" cy="43064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3350"/>
              </a:lnSpc>
              <a:buNone/>
            </a:pPr>
            <a:r>
              <a:rPr lang="en-US" sz="27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COP30: Janela de Oportunidade</a:t>
            </a:r>
            <a:endParaRPr lang="en-US" sz="2700"/>
          </a:p>
        </p:txBody>
      </p:sp>
      <p:sp>
        <p:nvSpPr>
          <p:cNvPr id="3" name="Text 1"/>
          <p:cNvSpPr/>
          <p:nvPr/>
        </p:nvSpPr>
        <p:spPr>
          <a:xfrm>
            <a:off x="551259" y="1085255"/>
            <a:ext cx="13527881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conferência em Belém do Pará simboliza momento crucial para redefinição dos laços estratégicos Brasil-China no campo ambiental, com potencial de irradiar influência global.</a:t>
            </a:r>
            <a:endParaRPr lang="en-US" sz="1050"/>
          </a:p>
        </p:txBody>
      </p:sp>
      <p:sp>
        <p:nvSpPr>
          <p:cNvPr id="4" name="Text 2"/>
          <p:cNvSpPr/>
          <p:nvPr/>
        </p:nvSpPr>
        <p:spPr>
          <a:xfrm>
            <a:off x="551259" y="1598533"/>
            <a:ext cx="2450544" cy="25848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6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Oportunidades para o Brasil</a:t>
            </a:r>
            <a:endParaRPr lang="en-US" sz="1600"/>
          </a:p>
        </p:txBody>
      </p:sp>
      <p:sp>
        <p:nvSpPr>
          <p:cNvPr id="5" name="Text 3"/>
          <p:cNvSpPr/>
          <p:nvPr/>
        </p:nvSpPr>
        <p:spPr>
          <a:xfrm>
            <a:off x="551259" y="1994773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Reforçar imagem como potência ambiental amazônica</a:t>
            </a:r>
            <a:endParaRPr lang="en-US" sz="1050"/>
          </a:p>
        </p:txBody>
      </p:sp>
      <p:sp>
        <p:nvSpPr>
          <p:cNvPr id="6" name="Text 4"/>
          <p:cNvSpPr/>
          <p:nvPr/>
        </p:nvSpPr>
        <p:spPr>
          <a:xfrm>
            <a:off x="551259" y="2263497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Acesso a investimentos chineses em tecnologia verde</a:t>
            </a:r>
            <a:endParaRPr lang="en-US" sz="1050"/>
          </a:p>
        </p:txBody>
      </p:sp>
      <p:sp>
        <p:nvSpPr>
          <p:cNvPr id="7" name="Text 5"/>
          <p:cNvSpPr/>
          <p:nvPr/>
        </p:nvSpPr>
        <p:spPr>
          <a:xfrm>
            <a:off x="551259" y="2532221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Apoio político em fóruns multilaterais</a:t>
            </a:r>
            <a:endParaRPr lang="en-US" sz="1050"/>
          </a:p>
        </p:txBody>
      </p:sp>
      <p:sp>
        <p:nvSpPr>
          <p:cNvPr id="8" name="Text 6"/>
          <p:cNvSpPr/>
          <p:nvPr/>
        </p:nvSpPr>
        <p:spPr>
          <a:xfrm>
            <a:off x="551259" y="2800945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Desenvolvimento de cadeias produtivas sustentáveis</a:t>
            </a:r>
            <a:endParaRPr lang="en-US" sz="1050"/>
          </a:p>
        </p:txBody>
      </p:sp>
      <p:sp>
        <p:nvSpPr>
          <p:cNvPr id="9" name="Text 7"/>
          <p:cNvSpPr/>
          <p:nvPr/>
        </p:nvSpPr>
        <p:spPr>
          <a:xfrm>
            <a:off x="551259" y="3159204"/>
            <a:ext cx="2067520" cy="25848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6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Estratégias Chinesas</a:t>
            </a:r>
            <a:endParaRPr lang="en-US" sz="1600"/>
          </a:p>
        </p:txBody>
      </p:sp>
      <p:sp>
        <p:nvSpPr>
          <p:cNvPr id="10" name="Text 8"/>
          <p:cNvSpPr/>
          <p:nvPr/>
        </p:nvSpPr>
        <p:spPr>
          <a:xfrm>
            <a:off x="551259" y="3555444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Ampliar presença diplomática na América Latina</a:t>
            </a:r>
            <a:endParaRPr lang="en-US" sz="1050"/>
          </a:p>
        </p:txBody>
      </p:sp>
      <p:sp>
        <p:nvSpPr>
          <p:cNvPr id="11" name="Text 9"/>
          <p:cNvSpPr/>
          <p:nvPr/>
        </p:nvSpPr>
        <p:spPr>
          <a:xfrm>
            <a:off x="551259" y="3824168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Estreitar cooperação em créditos de carbono</a:t>
            </a:r>
            <a:endParaRPr lang="en-US" sz="1050"/>
          </a:p>
        </p:txBody>
      </p:sp>
      <p:sp>
        <p:nvSpPr>
          <p:cNvPr id="12" name="Text 10"/>
          <p:cNvSpPr/>
          <p:nvPr/>
        </p:nvSpPr>
        <p:spPr>
          <a:xfrm>
            <a:off x="551259" y="4092893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Expandir mercados para tecnologias verdes</a:t>
            </a:r>
            <a:endParaRPr lang="en-US" sz="1050"/>
          </a:p>
        </p:txBody>
      </p:sp>
      <p:sp>
        <p:nvSpPr>
          <p:cNvPr id="13" name="Text 11"/>
          <p:cNvSpPr/>
          <p:nvPr/>
        </p:nvSpPr>
        <p:spPr>
          <a:xfrm>
            <a:off x="551259" y="4361617"/>
            <a:ext cx="7982188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00"/>
              </a:lnSpc>
              <a:buSzTx/>
              <a:buChar char="•"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Consolidar liderança no Sul Global</a:t>
            </a:r>
            <a:endParaRPr lang="en-US" sz="1050"/>
          </a:p>
        </p:txBody>
      </p:sp>
      <p:sp>
        <p:nvSpPr>
          <p:cNvPr id="15" name="Shape 12"/>
          <p:cNvSpPr/>
          <p:nvPr/>
        </p:nvSpPr>
        <p:spPr>
          <a:xfrm>
            <a:off x="9015055" y="6816268"/>
            <a:ext cx="5209342" cy="1026438"/>
          </a:xfrm>
          <a:prstGeom prst="roundRect">
            <a:avLst>
              <a:gd name="adj" fmla="val 5640"/>
            </a:avLst>
          </a:prstGeom>
          <a:solidFill>
            <a:srgbClr val="B6FCB8"/>
          </a:solidFill>
        </p:spPr>
        <p:txBody>
          <a:bodyPr/>
          <a:lstStyle/>
          <a:p>
            <a:endParaRPr lang="pt-B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5055" y="7191732"/>
            <a:ext cx="172283" cy="137755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9325094" y="7152323"/>
            <a:ext cx="4623792" cy="661511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b="1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Balanço Ético Global:</a:t>
            </a:r>
            <a:r>
              <a:rPr lang="en-US" sz="105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Iniciativa liderada pelo Brasil e Secretaria-Geral da ONU apresentada na Cúpula Mundial sobre Desenvolvimento Sustentável</a:t>
            </a:r>
            <a:endParaRPr lang="en-US" sz="1050"/>
          </a:p>
        </p:txBody>
      </p:sp>
      <p:sp>
        <p:nvSpPr>
          <p:cNvPr id="18" name="Text 14"/>
          <p:cNvSpPr/>
          <p:nvPr/>
        </p:nvSpPr>
        <p:spPr>
          <a:xfrm>
            <a:off x="551259" y="8316635"/>
            <a:ext cx="13527881" cy="2205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 contexto geopolítico fragmentado, com conflitos na Europa e Oriente Médio e retrocessos ambientais em grandes potências, amplifica a relevância da parceria Brasil-China.</a:t>
            </a:r>
            <a:endParaRPr lang="en-US" sz="1050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E730024C-E0B9-0DD7-4248-3C6AC8273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1612" y="2549478"/>
            <a:ext cx="7697274" cy="3410426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69131" y="701397"/>
            <a:ext cx="7190661" cy="52280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100"/>
              </a:lnSpc>
              <a:buNone/>
            </a:pPr>
            <a:r>
              <a:rPr lang="en-US" sz="32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Rumo a uma Nova Governança Climática</a:t>
            </a:r>
            <a:endParaRPr lang="en-US" sz="3250"/>
          </a:p>
        </p:txBody>
      </p:sp>
      <p:sp>
        <p:nvSpPr>
          <p:cNvPr id="4" name="Text 1"/>
          <p:cNvSpPr/>
          <p:nvPr/>
        </p:nvSpPr>
        <p:spPr>
          <a:xfrm>
            <a:off x="669131" y="1475065"/>
            <a:ext cx="7805738" cy="80295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3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diplomacia ambiental chinesa demonstra que novas formas de liderança climática estão emergindo, desafiando o monopólio discursivo das potências ocidentais na governança ambiental global.</a:t>
            </a:r>
            <a:endParaRPr lang="en-US" sz="130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31" y="2466142"/>
            <a:ext cx="836414" cy="1231583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672828" y="2633424"/>
            <a:ext cx="2091095" cy="261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16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Síntese Filosófica</a:t>
            </a:r>
            <a:endParaRPr lang="en-US" sz="1600"/>
          </a:p>
        </p:txBody>
      </p:sp>
      <p:sp>
        <p:nvSpPr>
          <p:cNvPr id="7" name="Text 3"/>
          <p:cNvSpPr/>
          <p:nvPr/>
        </p:nvSpPr>
        <p:spPr>
          <a:xfrm>
            <a:off x="1672828" y="2995136"/>
            <a:ext cx="6802041" cy="53530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3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Civilização Ecológica como racionalidade estratégica enraizada em tradições milenares, estruturando desenvolvimento sustentável e afirmação internacional.</a:t>
            </a:r>
            <a:endParaRPr lang="en-US" sz="130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131" y="3697724"/>
            <a:ext cx="836414" cy="1231583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672828" y="3865007"/>
            <a:ext cx="2355413" cy="261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16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Multipolaridade Climática</a:t>
            </a:r>
            <a:endParaRPr lang="en-US" sz="1600"/>
          </a:p>
        </p:txBody>
      </p:sp>
      <p:sp>
        <p:nvSpPr>
          <p:cNvPr id="10" name="Text 5"/>
          <p:cNvSpPr/>
          <p:nvPr/>
        </p:nvSpPr>
        <p:spPr>
          <a:xfrm>
            <a:off x="1672828" y="4226719"/>
            <a:ext cx="6802041" cy="53530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3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Construção ativa de alternativas normativas que valorizam diversidade de trajetórias nacionais e protagonismo dos países em desenvolvimento.</a:t>
            </a:r>
            <a:endParaRPr lang="en-US" sz="130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131" y="4929307"/>
            <a:ext cx="836414" cy="1231583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672828" y="5096589"/>
            <a:ext cx="2091095" cy="261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50"/>
              </a:lnSpc>
              <a:buNone/>
            </a:pPr>
            <a:r>
              <a:rPr lang="en-US" sz="16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Parceria Estratégica</a:t>
            </a:r>
            <a:endParaRPr lang="en-US" sz="1600"/>
          </a:p>
        </p:txBody>
      </p:sp>
      <p:sp>
        <p:nvSpPr>
          <p:cNvPr id="13" name="Text 7"/>
          <p:cNvSpPr/>
          <p:nvPr/>
        </p:nvSpPr>
        <p:spPr>
          <a:xfrm>
            <a:off x="1672828" y="5458301"/>
            <a:ext cx="6802041" cy="53530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3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Cooperação Brasil-China pode contribuir para ordem climática mais equitativa, plural e centrada no Sul Global, representando imperativo civilizacional.</a:t>
            </a:r>
            <a:endParaRPr lang="en-US" sz="1300"/>
          </a:p>
        </p:txBody>
      </p:sp>
      <p:sp>
        <p:nvSpPr>
          <p:cNvPr id="14" name="Text 8"/>
          <p:cNvSpPr/>
          <p:nvPr/>
        </p:nvSpPr>
        <p:spPr>
          <a:xfrm>
            <a:off x="919996" y="6537127"/>
            <a:ext cx="7554873" cy="80295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3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"Em tempos de fragmentação geopolítica e retrocessos ambientais, fortalecer pontes entre as potências emergentes representa não apenas uma estratégia diplomática, mas um imperativo civilizacional."</a:t>
            </a:r>
            <a:endParaRPr lang="en-US" sz="1300"/>
          </a:p>
        </p:txBody>
      </p:sp>
      <p:sp>
        <p:nvSpPr>
          <p:cNvPr id="15" name="Shape 9"/>
          <p:cNvSpPr/>
          <p:nvPr/>
        </p:nvSpPr>
        <p:spPr>
          <a:xfrm>
            <a:off x="669131" y="6349008"/>
            <a:ext cx="22860" cy="1179195"/>
          </a:xfrm>
          <a:prstGeom prst="rect">
            <a:avLst/>
          </a:prstGeom>
          <a:solidFill>
            <a:srgbClr val="835E54"/>
          </a:solid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50757-63B6-3BE6-379A-13BA5A87872F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3" name="Text 0">
            <a:extLst>
              <a:ext uri="{FF2B5EF4-FFF2-40B4-BE49-F238E27FC236}">
                <a16:creationId xmlns:a16="http://schemas.microsoft.com/office/drawing/2014/main" id="{0DAC8144-DA94-0770-052F-064A58751643}"/>
              </a:ext>
            </a:extLst>
          </p:cNvPr>
          <p:cNvSpPr/>
          <p:nvPr/>
        </p:nvSpPr>
        <p:spPr>
          <a:xfrm>
            <a:off x="402068" y="842367"/>
            <a:ext cx="5351978" cy="57007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Convergências Brasil-China e  instabilidade geopolítica</a:t>
            </a:r>
            <a:endParaRPr lang="en-US" sz="355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55118E1F-ABC6-7C1C-2A30-52403342C725}"/>
              </a:ext>
            </a:extLst>
          </p:cNvPr>
          <p:cNvSpPr/>
          <p:nvPr/>
        </p:nvSpPr>
        <p:spPr>
          <a:xfrm>
            <a:off x="402068" y="1751221"/>
            <a:ext cx="13171170" cy="58364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</a:rPr>
              <a:t>Reforço da parceria estratégica</a:t>
            </a:r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A353E374-6BC7-86D7-2A60-A3C8D0850B76}"/>
              </a:ext>
            </a:extLst>
          </p:cNvPr>
          <p:cNvSpPr/>
          <p:nvPr/>
        </p:nvSpPr>
        <p:spPr>
          <a:xfrm>
            <a:off x="5370790" y="4749998"/>
            <a:ext cx="2280285" cy="2849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endParaRPr lang="en-US" sz="175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116CD33F-5360-8FA9-FF2E-15A681F24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68" y="2443783"/>
            <a:ext cx="4201111" cy="1800476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FF340C87-691E-54C0-D07E-FDF68E18C6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179" y="2413786"/>
            <a:ext cx="7554379" cy="2495898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B2F257D6-3930-DA14-73C5-0EE048919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350" y="4386855"/>
            <a:ext cx="5351978" cy="3709704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FE7C3613-F8A6-7633-69A3-40430120C2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166" y="5983646"/>
            <a:ext cx="6839487" cy="1547103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2EF66169-5763-06C2-9ECF-A6BE266259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166" y="4916764"/>
            <a:ext cx="5843843" cy="95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33649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C41C835-B2D0-4D78-31D4-9D764276B112}"/>
              </a:ext>
            </a:extLst>
          </p:cNvPr>
          <p:cNvSpPr txBox="1"/>
          <p:nvPr/>
        </p:nvSpPr>
        <p:spPr>
          <a:xfrm>
            <a:off x="957431" y="403921"/>
            <a:ext cx="7315200" cy="622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1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Referências</a:t>
            </a:r>
            <a:endParaRPr lang="en-US" sz="180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C4DFC2E-A107-364B-7B86-C9C72168DD89}"/>
              </a:ext>
            </a:extLst>
          </p:cNvPr>
          <p:cNvSpPr txBox="1"/>
          <p:nvPr/>
        </p:nvSpPr>
        <p:spPr>
          <a:xfrm>
            <a:off x="580911" y="1424882"/>
            <a:ext cx="7315200" cy="6700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100"/>
              <a:t>BARBIERI, Mariana Delgado; DA COSTA FERREIRA, Leila. China e governança ambiental global: desafios rumo à liderança. Papel político, v. 24, n. 2, p. 1-20, 2019. Disponível em:&lt; </a:t>
            </a:r>
            <a:r>
              <a:rPr lang="pt-BR" sz="1100" u="sng">
                <a:hlinkClick r:id="rId2"/>
              </a:rPr>
              <a:t>https://www.redalyc.org/journal/777/77774732002/html/</a:t>
            </a:r>
            <a:r>
              <a:rPr lang="pt-BR" sz="1100" u="sng"/>
              <a:t>&gt;</a:t>
            </a:r>
            <a:r>
              <a:rPr lang="pt-BR" sz="1100"/>
              <a:t>. Acesso em: 27 de abr. 2025.</a:t>
            </a:r>
          </a:p>
          <a:p>
            <a:endParaRPr lang="pt-BR" sz="1100"/>
          </a:p>
          <a:p>
            <a:r>
              <a:rPr lang="pt-BR" sz="1100"/>
              <a:t>BRASIL. Ministério do Meio Ambiente e Mudança do Clima. “COP30 será crucial para ajudar a redefinir futuro do planeta”, diz Marina Silva na Índia. Notícias. 07/03/2025. Disponível em: </a:t>
            </a:r>
            <a:r>
              <a:rPr lang="pt-BR" sz="1100" u="sng">
                <a:hlinkClick r:id="rId3"/>
              </a:rPr>
              <a:t>https://www.gov.br/mma/pt-br/noticias/201ccop30-sera-crucial-para-ajudar-a-redefinir-futuro-do-planeta201d-diz-marina-silva-na-india</a:t>
            </a:r>
            <a:r>
              <a:rPr lang="pt-BR" sz="1100" u="sng"/>
              <a:t>. </a:t>
            </a:r>
            <a:r>
              <a:rPr lang="pt-BR" sz="1100"/>
              <a:t>Acesso em: 27 de abr. 2025.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1100"/>
              <a:t>DE MENDONÇA, Marco Aurélio Alves et al. Iniciativa Cinturão e Rota (BRI) e a cooperação internacional para o desenvolvimento da China na América Latina: entre adesões e hesitações. Revista Tempo do Mundo, n. 29, p. 165-206, 2022.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1100"/>
              <a:t>DEBASTIANI, Luiz Henrique; CANZI, Idir. Governança socioambiental na China: balanços e perspectivas para o 14º Plano Quinquenal. Revista Direito Ambiental e Sociedade, v. 13, n. 2, 2023.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1100"/>
              <a:t>REPÚBLICA POPULAR DA CHINA. Constituição da República Popular da China. Emenda Constitucional de 2018. Disponível em: </a:t>
            </a:r>
            <a:r>
              <a:rPr lang="pt-BR" sz="110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http://www.npc.gov.cn</a:t>
            </a:r>
            <a:r>
              <a:rPr lang="pt-BR" sz="1100"/>
              <a:t>. Acesso em: 15 abr. 2025.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1100"/>
              <a:t>VANCIM, Lucca Giranda. Diplomacia Ambiental a partir de 2019: A Amazônia e os desafios para o Desenvolvimento Sustentável. Universidade Federal de Uberlândia, Uberlândia, 2022. Disponível em: &lt;</a:t>
            </a:r>
            <a:r>
              <a:rPr lang="pt-BR" sz="11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https://repositorio.ufu.br/handle/123456789/35525</a:t>
            </a:r>
            <a:r>
              <a:rPr lang="pt-BR" sz="1100"/>
              <a:t>&gt;. Acesso em: 25 abr. 2025.</a:t>
            </a:r>
          </a:p>
          <a:p>
            <a:r>
              <a:rPr lang="pt-BR" sz="1100"/>
              <a:t>ZHANG, Li. China’s ecological civilization and global climate governance. Environmental Policy and Governance, v. 33, n. 1, p. 45–56, 2023.</a:t>
            </a:r>
          </a:p>
          <a:p>
            <a:endParaRPr lang="pt-BR" sz="1100"/>
          </a:p>
          <a:p>
            <a:r>
              <a:rPr lang="en-US" sz="1100"/>
              <a:t>ZHANG, Rui; WANG, Chengli; XIONG, Yachao. Ecological security assessment of China based on the Pressure-State-Response framework. Ecological Indicators, v. 154, 2023. Disponível em: </a:t>
            </a:r>
            <a:r>
              <a:rPr lang="en-US" sz="110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https://www.sciencedirect.com/science/article/pii/S1470160X23007896</a:t>
            </a:r>
            <a:r>
              <a:rPr lang="en-US" sz="1100"/>
              <a:t>. Acesso em: 26 abr. 2025.</a:t>
            </a:r>
            <a:endParaRPr lang="pt-BR" sz="1100"/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pt-BR" sz="1100">
              <a:latin typeface="Times New Roman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pt-BR" sz="1100">
              <a:effectLst/>
              <a:latin typeface="Times New Roman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>
              <a:effectLst/>
              <a:latin typeface="Aptos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88830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E070CB4-3565-7556-365E-CABD4B540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302" y="440744"/>
            <a:ext cx="4582164" cy="457263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FE11B3A-C817-CC80-B222-ED87DB7F064A}"/>
              </a:ext>
            </a:extLst>
          </p:cNvPr>
          <p:cNvSpPr txBox="1"/>
          <p:nvPr/>
        </p:nvSpPr>
        <p:spPr>
          <a:xfrm>
            <a:off x="8111266" y="5013382"/>
            <a:ext cx="7315200" cy="2173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  <a:buNone/>
            </a:pPr>
            <a:r>
              <a:rPr lang="pt-BR" b="0" i="0">
                <a:effectLst/>
                <a:latin typeface="YAD1aU3sLnI_0"/>
              </a:rPr>
              <a:t>@magalidantas</a:t>
            </a:r>
            <a:endParaRPr lang="pt-BR">
              <a:effectLst/>
              <a:latin typeface="YAD1aU3sLnI_0"/>
            </a:endParaRPr>
          </a:p>
          <a:p>
            <a:pPr>
              <a:lnSpc>
                <a:spcPts val="4200"/>
              </a:lnSpc>
              <a:buNone/>
            </a:pPr>
            <a:r>
              <a:rPr lang="pt-BR" b="0" i="0">
                <a:effectLst/>
                <a:latin typeface="YAD1aU3sLnI_0"/>
              </a:rPr>
              <a:t>@maga_grata_dantas</a:t>
            </a:r>
            <a:endParaRPr lang="pt-BR">
              <a:effectLst/>
              <a:latin typeface="YAD1aU3sLnI_0"/>
            </a:endParaRPr>
          </a:p>
          <a:p>
            <a:pPr>
              <a:lnSpc>
                <a:spcPts val="4200"/>
              </a:lnSpc>
              <a:buNone/>
            </a:pPr>
            <a:r>
              <a:rPr lang="pt-BR" b="0" i="0">
                <a:effectLst/>
                <a:latin typeface="YAD1aU3sLnI_0"/>
              </a:rPr>
              <a:t>magalidantas@gmail.com</a:t>
            </a:r>
            <a:endParaRPr lang="pt-BR">
              <a:effectLst/>
              <a:latin typeface="YAD1aU3sLnI_0"/>
            </a:endParaRPr>
          </a:p>
          <a:p>
            <a:pPr>
              <a:lnSpc>
                <a:spcPts val="4200"/>
              </a:lnSpc>
              <a:buNone/>
            </a:pPr>
            <a:r>
              <a:rPr lang="pt-BR" b="0" i="0">
                <a:effectLst/>
                <a:latin typeface="YAD1aU3sLnI_0"/>
              </a:rPr>
              <a:t>rodrigosiq_bsb@yahoo.com.br</a:t>
            </a:r>
            <a:endParaRPr lang="pt-BR">
              <a:effectLst/>
              <a:latin typeface="YAD1aU3sLnI_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A638071-0D40-3CBC-B9BD-591CC1FCDD8A}"/>
              </a:ext>
            </a:extLst>
          </p:cNvPr>
          <p:cNvSpPr txBox="1"/>
          <p:nvPr/>
        </p:nvSpPr>
        <p:spPr>
          <a:xfrm>
            <a:off x="710302" y="5542693"/>
            <a:ext cx="7711806" cy="557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  <a:buNone/>
            </a:pPr>
            <a:r>
              <a:rPr lang="pt-BR" b="0" i="0">
                <a:effectLst/>
                <a:latin typeface="YAD1aU3sLnI_0"/>
              </a:rPr>
              <a:t>hcortesneto@gmail.com</a:t>
            </a:r>
            <a:endParaRPr lang="pt-BR">
              <a:effectLst/>
              <a:latin typeface="YAD1aU3sLnI_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EFFC51E-870A-660E-9E07-4FB7C6376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3659" y="440744"/>
            <a:ext cx="4673872" cy="456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0196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961785"/>
            <a:ext cx="7086005" cy="62007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 Diplomacia Ambiental da China</a:t>
            </a:r>
            <a:endParaRPr lang="en-US" sz="3900"/>
          </a:p>
        </p:txBody>
      </p:sp>
      <p:sp>
        <p:nvSpPr>
          <p:cNvPr id="4" name="Text 1"/>
          <p:cNvSpPr/>
          <p:nvPr/>
        </p:nvSpPr>
        <p:spPr>
          <a:xfrm>
            <a:off x="6280190" y="3952161"/>
            <a:ext cx="4778573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Entre Industrialização e Civilização Ecológica</a:t>
            </a:r>
            <a:endParaRPr lang="en-US" sz="1950"/>
          </a:p>
        </p:txBody>
      </p:sp>
      <p:sp>
        <p:nvSpPr>
          <p:cNvPr id="5" name="Text 2"/>
          <p:cNvSpPr/>
          <p:nvPr/>
        </p:nvSpPr>
        <p:spPr>
          <a:xfrm>
            <a:off x="6280190" y="4559975"/>
            <a:ext cx="7556421" cy="63507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Trajetórias, contradições e diálogos com o Brasil na construção de uma nova governança climática global</a:t>
            </a:r>
            <a:endParaRPr lang="en-US" sz="1550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07CBD-FA91-03B8-502B-908083BE27C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3" name="Text 0">
            <a:extLst>
              <a:ext uri="{FF2B5EF4-FFF2-40B4-BE49-F238E27FC236}">
                <a16:creationId xmlns:a16="http://schemas.microsoft.com/office/drawing/2014/main" id="{51214C84-BFCE-1C35-421A-2EE9F9335D81}"/>
              </a:ext>
            </a:extLst>
          </p:cNvPr>
          <p:cNvSpPr/>
          <p:nvPr/>
        </p:nvSpPr>
        <p:spPr>
          <a:xfrm>
            <a:off x="6280190" y="3034427"/>
            <a:ext cx="7086005" cy="62007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 Diplomacia Ambiental da China</a:t>
            </a:r>
            <a:endParaRPr lang="en-US" sz="390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F461710C-34F0-E403-B215-7A7A6C12155F}"/>
              </a:ext>
            </a:extLst>
          </p:cNvPr>
          <p:cNvSpPr/>
          <p:nvPr/>
        </p:nvSpPr>
        <p:spPr>
          <a:xfrm>
            <a:off x="6280190" y="3952161"/>
            <a:ext cx="4778573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Entre Industrialização e Civilização Ecológica</a:t>
            </a:r>
            <a:endParaRPr lang="en-US" sz="195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C2CE0472-8ED0-E916-3DE4-45766BFB608F}"/>
              </a:ext>
            </a:extLst>
          </p:cNvPr>
          <p:cNvSpPr/>
          <p:nvPr/>
        </p:nvSpPr>
        <p:spPr>
          <a:xfrm>
            <a:off x="6280190" y="4559975"/>
            <a:ext cx="7556421" cy="63507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Trajetórias, contradições e diálogos com o Brasil na construção de uma nova governança climática global</a:t>
            </a:r>
            <a:endParaRPr lang="en-US" sz="155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0DB16AA-F349-5C5C-A6B2-A3E3761F4F8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14630400" cy="864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4590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6C4118A-B523-45D9-B427-8E05B2DEA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4626741" cy="822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94FEDEDB-3D16-6EA7-FEA0-70DF82885C80}"/>
              </a:ext>
            </a:extLst>
          </p:cNvPr>
          <p:cNvSpPr/>
          <p:nvPr/>
        </p:nvSpPr>
        <p:spPr>
          <a:xfrm>
            <a:off x="718175" y="1746799"/>
            <a:ext cx="6460547" cy="401628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200" b="1">
                <a:latin typeface="+mj-lt"/>
                <a:ea typeface="+mj-ea"/>
                <a:cs typeface="+mj-cs"/>
              </a:rPr>
              <a:t>Curso de extensão </a:t>
            </a:r>
          </a:p>
          <a:p>
            <a:endParaRPr lang="pt-BR" sz="2000" b="1">
              <a:solidFill>
                <a:srgbClr val="443728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r>
              <a:rPr lang="pt-BR" sz="2000" b="1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Objetivos</a:t>
            </a:r>
          </a:p>
          <a:p>
            <a:endParaRPr lang="pt-BR" sz="2000">
              <a:solidFill>
                <a:srgbClr val="443728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r>
              <a:rPr lang="pt-BR" sz="20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Compreensão geral sobre os sistemas políticos na China;</a:t>
            </a:r>
            <a:br>
              <a:rPr lang="pt-BR" sz="20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</a:br>
            <a:endParaRPr lang="pt-BR" sz="2000">
              <a:solidFill>
                <a:srgbClr val="443728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r>
              <a:rPr lang="pt-BR" sz="20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Entendimento das relações Estado-sociedade na China;</a:t>
            </a:r>
            <a:br>
              <a:rPr lang="pt-BR" sz="20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</a:br>
            <a:endParaRPr lang="pt-BR" sz="2000">
              <a:solidFill>
                <a:srgbClr val="443728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r>
              <a:rPr lang="pt-BR" sz="20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Conhecimento sobre a evolução das relações Estado-sociedade na China por meio de políticas públicas específicas.</a:t>
            </a:r>
          </a:p>
          <a:p>
            <a:endParaRPr lang="pt-BR" sz="2000">
              <a:solidFill>
                <a:srgbClr val="443728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000" b="1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000">
              <a:latin typeface="+mj-lt"/>
              <a:ea typeface="+mj-ea"/>
              <a:cs typeface="+mj-cs"/>
            </a:endParaRPr>
          </a:p>
        </p:txBody>
      </p:sp>
      <p:pic>
        <p:nvPicPr>
          <p:cNvPr id="4" name="Imagem 3" descr="Interface gráfica do usuário, Site&#10;&#10;O conteúdo gerado por IA pode estar incorreto.">
            <a:extLst>
              <a:ext uri="{FF2B5EF4-FFF2-40B4-BE49-F238E27FC236}">
                <a16:creationId xmlns:a16="http://schemas.microsoft.com/office/drawing/2014/main" id="{148FBA5D-00E6-D814-156B-72EE9E3953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04" r="-1" b="7803"/>
          <a:stretch>
            <a:fillRect/>
          </a:stretch>
        </p:blipFill>
        <p:spPr>
          <a:xfrm>
            <a:off x="7315198" y="10"/>
            <a:ext cx="7326786" cy="822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4310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778669" y="535305"/>
            <a:ext cx="9713238" cy="60840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750"/>
              </a:lnSpc>
              <a:buNone/>
            </a:pPr>
            <a:r>
              <a:rPr lang="en-US" sz="3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Civilização Ecológica: Fundamentos Filosóficos</a:t>
            </a:r>
            <a:endParaRPr lang="en-US" sz="3800"/>
          </a:p>
        </p:txBody>
      </p:sp>
      <p:sp>
        <p:nvSpPr>
          <p:cNvPr id="3" name="Text 1"/>
          <p:cNvSpPr/>
          <p:nvPr/>
        </p:nvSpPr>
        <p:spPr>
          <a:xfrm>
            <a:off x="778669" y="1533049"/>
            <a:ext cx="13073062" cy="62293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Civilização Ecológica emerge como principal base normativa da política ambiental chinesa, combinando três tradições filosóficas milenares em uma síntese contemporânea única.</a:t>
            </a:r>
            <a:endParaRPr lang="en-US" sz="1500"/>
          </a:p>
        </p:txBody>
      </p:sp>
      <p:sp>
        <p:nvSpPr>
          <p:cNvPr id="4" name="Text 2"/>
          <p:cNvSpPr/>
          <p:nvPr/>
        </p:nvSpPr>
        <p:spPr>
          <a:xfrm>
            <a:off x="2204561" y="3673554"/>
            <a:ext cx="2433518" cy="304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r">
              <a:lnSpc>
                <a:spcPts val="2350"/>
              </a:lnSpc>
              <a:buNone/>
            </a:pPr>
            <a:r>
              <a:rPr lang="en-US" sz="1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Confucionismo</a:t>
            </a:r>
            <a:endParaRPr lang="en-US" sz="1900"/>
          </a:p>
        </p:txBody>
      </p:sp>
      <p:sp>
        <p:nvSpPr>
          <p:cNvPr id="5" name="Text 3"/>
          <p:cNvSpPr/>
          <p:nvPr/>
        </p:nvSpPr>
        <p:spPr>
          <a:xfrm>
            <a:off x="778669" y="4094559"/>
            <a:ext cx="3859411" cy="155733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r">
              <a:lnSpc>
                <a:spcPts val="2450"/>
              </a:lnSpc>
              <a:buNone/>
            </a:pPr>
            <a:r>
              <a:rPr lang="en-US" sz="15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Responsabilidade do Estado pela harmonia social e bem-estar coletivo. O governante virtuoso guia pela retidão moral, legitimando o aparato estatal como guardião da sustentabilidade.</a:t>
            </a:r>
            <a:endParaRPr lang="en-US" sz="150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414" y="2374940"/>
            <a:ext cx="4575572" cy="4575572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8017" y="4480620"/>
            <a:ext cx="291227" cy="36409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894927" y="2456617"/>
            <a:ext cx="2433518" cy="304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Taoísmo</a:t>
            </a:r>
            <a:endParaRPr lang="en-US" sz="1900"/>
          </a:p>
        </p:txBody>
      </p:sp>
      <p:sp>
        <p:nvSpPr>
          <p:cNvPr id="9" name="Text 5"/>
          <p:cNvSpPr/>
          <p:nvPr/>
        </p:nvSpPr>
        <p:spPr>
          <a:xfrm>
            <a:off x="9894927" y="2877622"/>
            <a:ext cx="3956804" cy="155733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Harmonização com os ritmos naturais através do Wu Wei. Inspira políticas de transição gradual, respeitando o fluxo natural e evitando intervenções disruptivas.</a:t>
            </a:r>
            <a:endParaRPr lang="en-US" sz="150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7414" y="2374940"/>
            <a:ext cx="4575572" cy="4575572"/>
          </a:xfrm>
          <a:prstGeom prst="rect">
            <a:avLst/>
          </a:prstGeom>
        </p:spPr>
      </p:pic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0222" y="3093660"/>
            <a:ext cx="291227" cy="364093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9894927" y="4890373"/>
            <a:ext cx="2433518" cy="304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Legalismo</a:t>
            </a:r>
            <a:endParaRPr lang="en-US" sz="1900"/>
          </a:p>
        </p:txBody>
      </p:sp>
      <p:sp>
        <p:nvSpPr>
          <p:cNvPr id="13" name="Text 7"/>
          <p:cNvSpPr/>
          <p:nvPr/>
        </p:nvSpPr>
        <p:spPr>
          <a:xfrm>
            <a:off x="9894927" y="5311378"/>
            <a:ext cx="3956804" cy="155733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Base institucional para atuação estatal forte e centralizada. Traduz-se em regulação rigorosa, metas obrigatórias e arcabouço jurídico robusto para proteção ambiental.</a:t>
            </a:r>
            <a:endParaRPr lang="en-US" sz="150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7414" y="2374940"/>
            <a:ext cx="4575572" cy="4575572"/>
          </a:xfrm>
          <a:prstGeom prst="rect">
            <a:avLst/>
          </a:prstGeom>
        </p:spPr>
      </p:pic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70222" y="5867460"/>
            <a:ext cx="291227" cy="364093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778669" y="7169468"/>
            <a:ext cx="13073062" cy="62293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Em 2018, a Constituição chinesa foi emendada para incluir expressamente o compromisso de construção da civilização ecológica, elevando a sustentabilidade a princípio constitucional.</a:t>
            </a:r>
            <a:endParaRPr lang="en-US" sz="1500"/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 0"/>
          <p:cNvSpPr/>
          <p:nvPr/>
        </p:nvSpPr>
        <p:spPr>
          <a:xfrm>
            <a:off x="700326" y="2669857"/>
            <a:ext cx="8103870" cy="5470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300"/>
              </a:lnSpc>
              <a:buNone/>
            </a:pPr>
            <a:r>
              <a:rPr lang="en-US" sz="34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Três Fases da Diplomacia Climática Chinesa</a:t>
            </a:r>
            <a:endParaRPr lang="en-US" sz="3400"/>
          </a:p>
        </p:txBody>
      </p:sp>
      <p:sp>
        <p:nvSpPr>
          <p:cNvPr id="4" name="Text 1"/>
          <p:cNvSpPr/>
          <p:nvPr/>
        </p:nvSpPr>
        <p:spPr>
          <a:xfrm>
            <a:off x="700326" y="3479483"/>
            <a:ext cx="13229749" cy="5603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3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evolução da política ambiental chinesa expressa uma transformação institucional dinâmica, marcada pela progressiva elevação das questões ecológicas ao centro das estratégias nacionais.</a:t>
            </a:r>
            <a:endParaRPr lang="en-US" sz="1350"/>
          </a:p>
        </p:txBody>
      </p:sp>
      <p:sp>
        <p:nvSpPr>
          <p:cNvPr id="5" name="Shape 2"/>
          <p:cNvSpPr/>
          <p:nvPr/>
        </p:nvSpPr>
        <p:spPr>
          <a:xfrm>
            <a:off x="7303770" y="4236720"/>
            <a:ext cx="22860" cy="3515201"/>
          </a:xfrm>
          <a:prstGeom prst="roundRect">
            <a:avLst>
              <a:gd name="adj" fmla="val 321676"/>
            </a:avLst>
          </a:prstGeom>
          <a:solidFill>
            <a:srgbClr val="D1C8C6"/>
          </a:solidFill>
        </p:spPr>
        <p:txBody>
          <a:bodyPr/>
          <a:lstStyle/>
          <a:p>
            <a:endParaRPr lang="pt-BR"/>
          </a:p>
        </p:txBody>
      </p:sp>
      <p:sp>
        <p:nvSpPr>
          <p:cNvPr id="6" name="Shape 3"/>
          <p:cNvSpPr/>
          <p:nvPr/>
        </p:nvSpPr>
        <p:spPr>
          <a:xfrm>
            <a:off x="6615946" y="4422219"/>
            <a:ext cx="525185" cy="22860"/>
          </a:xfrm>
          <a:prstGeom prst="roundRect">
            <a:avLst>
              <a:gd name="adj" fmla="val 321676"/>
            </a:avLst>
          </a:prstGeom>
          <a:solidFill>
            <a:srgbClr val="D1C8C6"/>
          </a:solidFill>
        </p:spPr>
        <p:txBody>
          <a:bodyPr/>
          <a:lstStyle/>
          <a:p>
            <a:endParaRPr lang="pt-BR"/>
          </a:p>
        </p:txBody>
      </p:sp>
      <p:sp>
        <p:nvSpPr>
          <p:cNvPr id="7" name="Shape 4"/>
          <p:cNvSpPr/>
          <p:nvPr/>
        </p:nvSpPr>
        <p:spPr>
          <a:xfrm>
            <a:off x="7118271" y="4236720"/>
            <a:ext cx="393859" cy="393859"/>
          </a:xfrm>
          <a:prstGeom prst="roundRect">
            <a:avLst>
              <a:gd name="adj" fmla="val 1867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5"/>
          <p:cNvSpPr/>
          <p:nvPr/>
        </p:nvSpPr>
        <p:spPr>
          <a:xfrm>
            <a:off x="7183934" y="4269522"/>
            <a:ext cx="262533" cy="3282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20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</a:t>
            </a:r>
            <a:endParaRPr lang="en-US" sz="2050"/>
          </a:p>
        </p:txBody>
      </p:sp>
      <p:sp>
        <p:nvSpPr>
          <p:cNvPr id="9" name="Text 6"/>
          <p:cNvSpPr/>
          <p:nvPr/>
        </p:nvSpPr>
        <p:spPr>
          <a:xfrm>
            <a:off x="3449360" y="4296847"/>
            <a:ext cx="2990493" cy="27348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r">
              <a:lnSpc>
                <a:spcPts val="2150"/>
              </a:lnSpc>
              <a:buNone/>
            </a:pPr>
            <a:r>
              <a:rPr lang="en-US" sz="17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1992-2002: Integração Marginal</a:t>
            </a:r>
            <a:endParaRPr lang="en-US" sz="1700"/>
          </a:p>
        </p:txBody>
      </p:sp>
      <p:sp>
        <p:nvSpPr>
          <p:cNvPr id="10" name="Text 7"/>
          <p:cNvSpPr/>
          <p:nvPr/>
        </p:nvSpPr>
        <p:spPr>
          <a:xfrm>
            <a:off x="700326" y="4675346"/>
            <a:ext cx="5739527" cy="112061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r">
              <a:lnSpc>
                <a:spcPts val="2200"/>
              </a:lnSpc>
              <a:buNone/>
            </a:pPr>
            <a:r>
              <a:rPr lang="en-US" sz="13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Postura defensiva priorizando "responsabilidades comuns porém diferenciadas". Política ambiental como complemento ao desenvolvimento econômico acelerado. Ênfase na soberania nacional sobre recursos.</a:t>
            </a:r>
            <a:endParaRPr lang="en-US" sz="1350"/>
          </a:p>
        </p:txBody>
      </p:sp>
      <p:sp>
        <p:nvSpPr>
          <p:cNvPr id="11" name="Shape 8"/>
          <p:cNvSpPr/>
          <p:nvPr/>
        </p:nvSpPr>
        <p:spPr>
          <a:xfrm>
            <a:off x="7489269" y="5472708"/>
            <a:ext cx="525185" cy="22860"/>
          </a:xfrm>
          <a:prstGeom prst="roundRect">
            <a:avLst>
              <a:gd name="adj" fmla="val 321676"/>
            </a:avLst>
          </a:prstGeom>
          <a:solidFill>
            <a:srgbClr val="D1C8C6"/>
          </a:solidFill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7118271" y="5287208"/>
            <a:ext cx="393859" cy="393859"/>
          </a:xfrm>
          <a:prstGeom prst="roundRect">
            <a:avLst>
              <a:gd name="adj" fmla="val 1867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0"/>
          <p:cNvSpPr/>
          <p:nvPr/>
        </p:nvSpPr>
        <p:spPr>
          <a:xfrm>
            <a:off x="7183934" y="5320010"/>
            <a:ext cx="262533" cy="3282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20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</a:t>
            </a:r>
            <a:endParaRPr lang="en-US" sz="2050"/>
          </a:p>
        </p:txBody>
      </p:sp>
      <p:sp>
        <p:nvSpPr>
          <p:cNvPr id="14" name="Text 11"/>
          <p:cNvSpPr/>
          <p:nvPr/>
        </p:nvSpPr>
        <p:spPr>
          <a:xfrm>
            <a:off x="8190548" y="5347335"/>
            <a:ext cx="3477339" cy="27348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2002-2015: Consolidação Regulatória</a:t>
            </a:r>
            <a:endParaRPr lang="en-US" sz="1700"/>
          </a:p>
        </p:txBody>
      </p:sp>
      <p:sp>
        <p:nvSpPr>
          <p:cNvPr id="15" name="Text 12"/>
          <p:cNvSpPr/>
          <p:nvPr/>
        </p:nvSpPr>
        <p:spPr>
          <a:xfrm>
            <a:off x="8190548" y="5725835"/>
            <a:ext cx="5739527" cy="112061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3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Estratégia de Desenvolvimento Científico (2003) reconhece custos do crescimento extensivo. Elevação do Ministério da Proteção Ambiental. Compromissos voluntários em Copenhague: redução de 40-45% na intensidade de carbono.</a:t>
            </a:r>
            <a:endParaRPr lang="en-US" sz="1350"/>
          </a:p>
        </p:txBody>
      </p:sp>
      <p:sp>
        <p:nvSpPr>
          <p:cNvPr id="16" name="Shape 13"/>
          <p:cNvSpPr/>
          <p:nvPr/>
        </p:nvSpPr>
        <p:spPr>
          <a:xfrm>
            <a:off x="6615946" y="6427351"/>
            <a:ext cx="525185" cy="22860"/>
          </a:xfrm>
          <a:prstGeom prst="roundRect">
            <a:avLst>
              <a:gd name="adj" fmla="val 321676"/>
            </a:avLst>
          </a:prstGeom>
          <a:solidFill>
            <a:srgbClr val="D1C8C6"/>
          </a:solidFill>
        </p:spPr>
        <p:txBody>
          <a:bodyPr/>
          <a:lstStyle/>
          <a:p>
            <a:endParaRPr lang="pt-BR"/>
          </a:p>
        </p:txBody>
      </p:sp>
      <p:sp>
        <p:nvSpPr>
          <p:cNvPr id="17" name="Shape 14"/>
          <p:cNvSpPr/>
          <p:nvPr/>
        </p:nvSpPr>
        <p:spPr>
          <a:xfrm>
            <a:off x="7118271" y="6241852"/>
            <a:ext cx="393859" cy="393859"/>
          </a:xfrm>
          <a:prstGeom prst="roundRect">
            <a:avLst>
              <a:gd name="adj" fmla="val 1867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Text 15"/>
          <p:cNvSpPr/>
          <p:nvPr/>
        </p:nvSpPr>
        <p:spPr>
          <a:xfrm>
            <a:off x="7183934" y="6274653"/>
            <a:ext cx="262533" cy="3282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20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3</a:t>
            </a:r>
            <a:endParaRPr lang="en-US" sz="2050"/>
          </a:p>
        </p:txBody>
      </p:sp>
      <p:sp>
        <p:nvSpPr>
          <p:cNvPr id="19" name="Text 16"/>
          <p:cNvSpPr/>
          <p:nvPr/>
        </p:nvSpPr>
        <p:spPr>
          <a:xfrm>
            <a:off x="3403402" y="6301978"/>
            <a:ext cx="3036451" cy="27348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r">
              <a:lnSpc>
                <a:spcPts val="2150"/>
              </a:lnSpc>
              <a:buNone/>
            </a:pPr>
            <a:r>
              <a:rPr lang="en-US" sz="17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2015-2025: Liderança Normativa</a:t>
            </a:r>
            <a:endParaRPr lang="en-US" sz="1700"/>
          </a:p>
        </p:txBody>
      </p:sp>
      <p:sp>
        <p:nvSpPr>
          <p:cNvPr id="20" name="Text 17"/>
          <p:cNvSpPr/>
          <p:nvPr/>
        </p:nvSpPr>
        <p:spPr>
          <a:xfrm>
            <a:off x="700326" y="6680478"/>
            <a:ext cx="5739527" cy="84046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r">
              <a:lnSpc>
                <a:spcPts val="2200"/>
              </a:lnSpc>
              <a:buNone/>
            </a:pPr>
            <a:r>
              <a:rPr lang="en-US" sz="13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Acordo de Paris e constitucionalização da Civilização Ecológica. Metas de pico de emissões antes de 2030 e neutralidade de carbono até 2060. Sistema Nacional de Comércio de Emissões operacional.</a:t>
            </a:r>
            <a:endParaRPr lang="en-US" sz="1350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3B775342-43FD-4AF2-BF03-800601FB449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0" y="51067"/>
            <a:ext cx="14630398" cy="2586288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66844" y="320873"/>
            <a:ext cx="4892040" cy="36468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4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</a:rPr>
              <a:t>Instrumentos da </a:t>
            </a:r>
            <a:r>
              <a:rPr lang="en-US" sz="4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Diplomacia</a:t>
            </a:r>
            <a:r>
              <a:rPr lang="en-US" sz="2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r>
              <a:rPr lang="en-US" sz="48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</a:rPr>
              <a:t>Ambiental</a:t>
            </a:r>
          </a:p>
        </p:txBody>
      </p:sp>
      <p:sp>
        <p:nvSpPr>
          <p:cNvPr id="3" name="Text 1"/>
          <p:cNvSpPr/>
          <p:nvPr/>
        </p:nvSpPr>
        <p:spPr>
          <a:xfrm>
            <a:off x="466844" y="918924"/>
            <a:ext cx="13696711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450"/>
              </a:lnSpc>
              <a:buNone/>
            </a:pPr>
            <a:r>
              <a:rPr lang="en-US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diplomacia ambiental chinesa integra-se à estratégia de "ascensão pacífica" e construção de uma </a:t>
            </a:r>
          </a:p>
          <a:p>
            <a:pPr marL="0" indent="0" algn="l">
              <a:lnSpc>
                <a:spcPts val="1450"/>
              </a:lnSpc>
              <a:buNone/>
            </a:pPr>
            <a:r>
              <a:rPr lang="en-US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"comunidade de futuro compartilhado para a humanidade", combinando exportação normativa e difusão pragmática.</a:t>
            </a:r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66844" y="1353503"/>
            <a:ext cx="1750695" cy="21871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Exportação Normativa</a:t>
            </a:r>
            <a:endParaRPr lang="en-US" sz="1350"/>
          </a:p>
        </p:txBody>
      </p:sp>
      <p:sp>
        <p:nvSpPr>
          <p:cNvPr id="5" name="Text 3"/>
          <p:cNvSpPr/>
          <p:nvPr/>
        </p:nvSpPr>
        <p:spPr>
          <a:xfrm>
            <a:off x="466844" y="1688902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Promoção da Civilização Ecológica como alternativa à modernização ocidental</a:t>
            </a:r>
          </a:p>
        </p:txBody>
      </p:sp>
      <p:sp>
        <p:nvSpPr>
          <p:cNvPr id="6" name="Text 4"/>
          <p:cNvSpPr/>
          <p:nvPr/>
        </p:nvSpPr>
        <p:spPr>
          <a:xfrm>
            <a:off x="466844" y="1916430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Narrativa de "comunidade de futuro compartilhado"</a:t>
            </a:r>
          </a:p>
        </p:txBody>
      </p:sp>
      <p:sp>
        <p:nvSpPr>
          <p:cNvPr id="7" name="Text 5"/>
          <p:cNvSpPr/>
          <p:nvPr/>
        </p:nvSpPr>
        <p:spPr>
          <a:xfrm>
            <a:off x="466844" y="2143958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Valores de harmonia entre ser humano e natureza</a:t>
            </a:r>
          </a:p>
        </p:txBody>
      </p:sp>
      <p:sp>
        <p:nvSpPr>
          <p:cNvPr id="8" name="Text 6"/>
          <p:cNvSpPr/>
          <p:nvPr/>
        </p:nvSpPr>
        <p:spPr>
          <a:xfrm>
            <a:off x="466844" y="2371487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Desenvolvimento de baixo carbono culturalmente situado</a:t>
            </a:r>
            <a:endParaRPr lang="en-US" sz="1600"/>
          </a:p>
        </p:txBody>
      </p:sp>
      <p:sp>
        <p:nvSpPr>
          <p:cNvPr id="10" name="Text 7"/>
          <p:cNvSpPr/>
          <p:nvPr/>
        </p:nvSpPr>
        <p:spPr>
          <a:xfrm>
            <a:off x="9484969" y="3207497"/>
            <a:ext cx="1750695" cy="21871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Difusão Pragmática</a:t>
            </a:r>
            <a:endParaRPr lang="en-US" sz="1350"/>
          </a:p>
        </p:txBody>
      </p:sp>
      <p:sp>
        <p:nvSpPr>
          <p:cNvPr id="11" name="Text 8"/>
          <p:cNvSpPr/>
          <p:nvPr/>
        </p:nvSpPr>
        <p:spPr>
          <a:xfrm>
            <a:off x="8467415" y="4293659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Green Belt and Road Initiative (Green BRI)</a:t>
            </a:r>
          </a:p>
        </p:txBody>
      </p:sp>
      <p:sp>
        <p:nvSpPr>
          <p:cNvPr id="12" name="Text 9"/>
          <p:cNvSpPr/>
          <p:nvPr/>
        </p:nvSpPr>
        <p:spPr>
          <a:xfrm>
            <a:off x="8904143" y="4584324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16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Fundo de Cooperação Sul-Sul para o Clima</a:t>
            </a:r>
          </a:p>
        </p:txBody>
      </p:sp>
      <p:sp>
        <p:nvSpPr>
          <p:cNvPr id="13" name="Text 10"/>
          <p:cNvSpPr/>
          <p:nvPr/>
        </p:nvSpPr>
        <p:spPr>
          <a:xfrm>
            <a:off x="9026973" y="5089705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9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Transferência de tecnologias verdes</a:t>
            </a:r>
            <a:endParaRPr lang="en-US" sz="900"/>
          </a:p>
        </p:txBody>
      </p:sp>
      <p:sp>
        <p:nvSpPr>
          <p:cNvPr id="14" name="Text 11"/>
          <p:cNvSpPr/>
          <p:nvPr/>
        </p:nvSpPr>
        <p:spPr>
          <a:xfrm>
            <a:off x="8794961" y="5882185"/>
            <a:ext cx="6706076" cy="1866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450"/>
              </a:lnSpc>
              <a:buSzTx/>
              <a:buChar char="•"/>
            </a:pPr>
            <a:r>
              <a:rPr lang="en-US" sz="9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Padrões técnicos de financiamento verde</a:t>
            </a:r>
            <a:endParaRPr lang="en-US" sz="90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EB5C5F7-44B9-BAFC-73BF-493A28C14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776" y="4114800"/>
            <a:ext cx="7544853" cy="4058216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793790" y="1320403"/>
            <a:ext cx="8382000" cy="62007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Estratégias Multifacetadas de Liderança</a:t>
            </a:r>
            <a:endParaRPr lang="en-US" sz="3900"/>
          </a:p>
        </p:txBody>
      </p:sp>
      <p:sp>
        <p:nvSpPr>
          <p:cNvPr id="3" name="Text 1"/>
          <p:cNvSpPr/>
          <p:nvPr/>
        </p:nvSpPr>
        <p:spPr>
          <a:xfrm>
            <a:off x="793790" y="2337316"/>
            <a:ext cx="13042821" cy="63507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China mobiliza instrumentos econômicos, institucionais e simbólico-discursivos em sinergia com os princípios da Civilização Ecológica e interesses geoestratégicos.</a:t>
            </a:r>
            <a:endParaRPr lang="en-US" sz="155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3195638"/>
            <a:ext cx="496133" cy="49613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537930" y="3313390"/>
            <a:ext cx="3143726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Green Belt and Road Initiative</a:t>
            </a:r>
            <a:endParaRPr lang="en-US" sz="1950"/>
          </a:p>
        </p:txBody>
      </p:sp>
      <p:sp>
        <p:nvSpPr>
          <p:cNvPr id="6" name="Text 3"/>
          <p:cNvSpPr/>
          <p:nvPr/>
        </p:nvSpPr>
        <p:spPr>
          <a:xfrm>
            <a:off x="1537930" y="3742611"/>
            <a:ext cx="5653207" cy="127015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Reconfiguração da BRI com critérios ambientais desde 2017. Incorpora avaliação de impacto ambiental, tecnologias limpas e priorização de energia renovável em projetos de infraestrutura.</a:t>
            </a:r>
            <a:endParaRPr lang="en-US" sz="155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144" y="3195638"/>
            <a:ext cx="496133" cy="49613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183285" y="3313390"/>
            <a:ext cx="2636877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Acordos Bilaterais Verdes</a:t>
            </a:r>
            <a:endParaRPr lang="en-US" sz="1950"/>
          </a:p>
        </p:txBody>
      </p:sp>
      <p:sp>
        <p:nvSpPr>
          <p:cNvPr id="9" name="Text 5"/>
          <p:cNvSpPr/>
          <p:nvPr/>
        </p:nvSpPr>
        <p:spPr>
          <a:xfrm>
            <a:off x="8183285" y="3742611"/>
            <a:ext cx="5653326" cy="95261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Memorandos de cooperação em energia solar, eólica, mobilidade elétrica e agricultura sustentável com países da Ásia, África e América Latina desde 2018.</a:t>
            </a:r>
            <a:endParaRPr lang="en-US" sz="155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3790" y="5409605"/>
            <a:ext cx="496133" cy="496133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537930" y="5527357"/>
            <a:ext cx="2935248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Multilateralismo Ambiental</a:t>
            </a:r>
            <a:endParaRPr lang="en-US" sz="1950"/>
          </a:p>
        </p:txBody>
      </p:sp>
      <p:sp>
        <p:nvSpPr>
          <p:cNvPr id="12" name="Text 7"/>
          <p:cNvSpPr/>
          <p:nvPr/>
        </p:nvSpPr>
        <p:spPr>
          <a:xfrm>
            <a:off x="1537930" y="5956578"/>
            <a:ext cx="5653207" cy="95261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Liderança no Asian Infrastructure Investment Bank (AIIB) com critérios ESG. Influência em UNFCCC, CBD e PNUMA defendendo financiamento climático para o Sul Global.</a:t>
            </a:r>
            <a:endParaRPr lang="en-US" sz="155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9144" y="5409605"/>
            <a:ext cx="496133" cy="496133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183285" y="5527357"/>
            <a:ext cx="2627590" cy="31015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Diplomacia Digital Verde</a:t>
            </a:r>
            <a:endParaRPr lang="en-US" sz="1950"/>
          </a:p>
        </p:txBody>
      </p:sp>
      <p:sp>
        <p:nvSpPr>
          <p:cNvPr id="15" name="Text 9"/>
          <p:cNvSpPr/>
          <p:nvPr/>
        </p:nvSpPr>
        <p:spPr>
          <a:xfrm>
            <a:off x="8183285" y="5956578"/>
            <a:ext cx="5653326" cy="95261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Regulação de dados ambientais, sistemas de IA e blockchain para monitoramento climático. Big data ambiental como instrumento de governança responsiva e modelo global.</a:t>
            </a:r>
            <a:endParaRPr lang="en-US" sz="1550"/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 0"/>
          <p:cNvSpPr/>
          <p:nvPr/>
        </p:nvSpPr>
        <p:spPr>
          <a:xfrm>
            <a:off x="729615" y="2927509"/>
            <a:ext cx="5351978" cy="57007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Convergências Brasil-China</a:t>
            </a:r>
            <a:endParaRPr lang="en-US" sz="3550"/>
          </a:p>
        </p:txBody>
      </p:sp>
      <p:sp>
        <p:nvSpPr>
          <p:cNvPr id="4" name="Text 1"/>
          <p:cNvSpPr/>
          <p:nvPr/>
        </p:nvSpPr>
        <p:spPr>
          <a:xfrm>
            <a:off x="729615" y="3771186"/>
            <a:ext cx="13171170" cy="58364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 diálogo entre as duas potências emergentes configura eixo relevante para alternativas à governança climática dominada pelos países do Norte, apesar de diferenças estruturais significativas.</a:t>
            </a:r>
            <a:endParaRPr lang="en-US" sz="1400"/>
          </a:p>
        </p:txBody>
      </p:sp>
      <p:sp>
        <p:nvSpPr>
          <p:cNvPr id="5" name="Shape 2"/>
          <p:cNvSpPr/>
          <p:nvPr/>
        </p:nvSpPr>
        <p:spPr>
          <a:xfrm>
            <a:off x="729615" y="4559975"/>
            <a:ext cx="4268748" cy="2233493"/>
          </a:xfrm>
          <a:prstGeom prst="roundRect">
            <a:avLst>
              <a:gd name="adj" fmla="val 343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919639" y="4749998"/>
            <a:ext cx="2280285" cy="2849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Interesses Comuns</a:t>
            </a:r>
            <a:endParaRPr lang="en-US" sz="1750"/>
          </a:p>
        </p:txBody>
      </p:sp>
      <p:sp>
        <p:nvSpPr>
          <p:cNvPr id="7" name="Text 4"/>
          <p:cNvSpPr/>
          <p:nvPr/>
        </p:nvSpPr>
        <p:spPr>
          <a:xfrm>
            <a:off x="919639" y="5144333"/>
            <a:ext cx="3888700" cy="1459111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Defesa das "responsabilidades comuns porém diferenciadas". Busca por maior equidade no financiamento climático. Valorização da soberania nacional sobre estratégias de desenvolvimento sustentável.</a:t>
            </a:r>
            <a:endParaRPr lang="en-US" sz="1400"/>
          </a:p>
        </p:txBody>
      </p:sp>
      <p:sp>
        <p:nvSpPr>
          <p:cNvPr id="8" name="Shape 5"/>
          <p:cNvSpPr/>
          <p:nvPr/>
        </p:nvSpPr>
        <p:spPr>
          <a:xfrm>
            <a:off x="5180767" y="4559975"/>
            <a:ext cx="4268748" cy="2233493"/>
          </a:xfrm>
          <a:prstGeom prst="roundRect">
            <a:avLst>
              <a:gd name="adj" fmla="val 343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370790" y="4749998"/>
            <a:ext cx="2280285" cy="2849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Áreas de Cooperação</a:t>
            </a:r>
            <a:endParaRPr lang="en-US" sz="1750"/>
          </a:p>
        </p:txBody>
      </p:sp>
      <p:sp>
        <p:nvSpPr>
          <p:cNvPr id="10" name="Text 7"/>
          <p:cNvSpPr/>
          <p:nvPr/>
        </p:nvSpPr>
        <p:spPr>
          <a:xfrm>
            <a:off x="5370790" y="5144333"/>
            <a:ext cx="3888700" cy="116728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Energia renovável e bioeconomia amazônica. Investimentos chineses em infraestrutura sustentável brasileira. Parcerias em pesquisa sobre biodiversidade e tecnologias verdes.</a:t>
            </a:r>
            <a:endParaRPr lang="en-US" sz="1400"/>
          </a:p>
        </p:txBody>
      </p:sp>
      <p:sp>
        <p:nvSpPr>
          <p:cNvPr id="11" name="Shape 8"/>
          <p:cNvSpPr/>
          <p:nvPr/>
        </p:nvSpPr>
        <p:spPr>
          <a:xfrm>
            <a:off x="9631918" y="4559975"/>
            <a:ext cx="4268748" cy="2233493"/>
          </a:xfrm>
          <a:prstGeom prst="roundRect">
            <a:avLst>
              <a:gd name="adj" fmla="val 3430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9"/>
          <p:cNvSpPr/>
          <p:nvPr/>
        </p:nvSpPr>
        <p:spPr>
          <a:xfrm>
            <a:off x="9821942" y="4749998"/>
            <a:ext cx="2280285" cy="2849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Desafios Brasileiros</a:t>
            </a:r>
            <a:endParaRPr lang="en-US" sz="1750"/>
          </a:p>
        </p:txBody>
      </p:sp>
      <p:sp>
        <p:nvSpPr>
          <p:cNvPr id="13" name="Text 10"/>
          <p:cNvSpPr/>
          <p:nvPr/>
        </p:nvSpPr>
        <p:spPr>
          <a:xfrm>
            <a:off x="9821942" y="5144333"/>
            <a:ext cx="3888700" cy="116728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Volatilidade política e fragmentação institucional. Influência da bancada ruralista nas políticas ambientais. Desindustrialização e predomínio do setor primário.</a:t>
            </a:r>
            <a:endParaRPr lang="en-US" sz="1400"/>
          </a:p>
        </p:txBody>
      </p:sp>
      <p:sp>
        <p:nvSpPr>
          <p:cNvPr id="14" name="Text 11"/>
          <p:cNvSpPr/>
          <p:nvPr/>
        </p:nvSpPr>
        <p:spPr>
          <a:xfrm>
            <a:off x="729615" y="6998613"/>
            <a:ext cx="13171170" cy="58364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realização da COP30 em Belém representa oportunidade única para fortalecer diálogos estratégicos em bioeconomia, infraestrutura verde e mercados de carbono.</a:t>
            </a:r>
            <a:endParaRPr lang="en-US" sz="1400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03B6CD9F-FC82-C5D0-DA50-59F00A55E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301" y="281638"/>
            <a:ext cx="9416956" cy="2591162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Personalizar</PresentationFormat>
  <Paragraphs>105</Paragraphs>
  <Slides>14</Slides>
  <Notes>11</Notes>
  <TotalTime>342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baseType="lpstr" size="25">
      <vt:lpstr>Arial</vt:lpstr>
      <vt:lpstr>Calibri Light</vt:lpstr>
      <vt:lpstr>Calibri</vt:lpstr>
      <vt:lpstr>Helvetica Neue</vt:lpstr>
      <vt:lpstr>Aptos Display</vt:lpstr>
      <vt:lpstr>Aptos</vt:lpstr>
      <vt:lpstr>Crimson Pro Bold</vt:lpstr>
      <vt:lpstr>Open Sans</vt:lpstr>
      <vt:lpstr>Times New Roman</vt:lpstr>
      <vt:lpstr>YAD1aU3sLnI_0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Magali Dantas</dc:creator>
  <cp:lastModifiedBy>Magali Zilca de Oliveira Dantas</cp:lastModifiedBy>
  <cp:revision>3</cp:revision>
  <dcterms:created xsi:type="dcterms:W3CDTF">2025-09-15T20:44:49Z</dcterms:created>
  <dcterms:modified xsi:type="dcterms:W3CDTF">2025-11-03T13:14:45Z</dcterms:modified>
</cp:coreProperties>
</file>