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98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402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87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8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841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27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0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3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9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9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7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93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sz="4400" dirty="0"/>
              <a:t>Quando o </a:t>
            </a:r>
            <a:r>
              <a:rPr sz="4400" dirty="0" err="1"/>
              <a:t>jogo</a:t>
            </a:r>
            <a:r>
              <a:rPr sz="4400" dirty="0"/>
              <a:t> é </a:t>
            </a:r>
            <a:r>
              <a:rPr sz="4400" dirty="0" err="1"/>
              <a:t>público</a:t>
            </a:r>
            <a:r>
              <a:rPr sz="4400" dirty="0"/>
              <a:t>: </a:t>
            </a:r>
            <a:br>
              <a:rPr lang="pt-BR" sz="4400" dirty="0"/>
            </a:br>
            <a:r>
              <a:rPr lang="pt-BR" sz="4400" dirty="0"/>
              <a:t>A</a:t>
            </a:r>
            <a:r>
              <a:rPr sz="4400" dirty="0"/>
              <a:t> </a:t>
            </a:r>
            <a:r>
              <a:rPr sz="4400" dirty="0" err="1"/>
              <a:t>ausência</a:t>
            </a:r>
            <a:r>
              <a:rPr sz="4400" dirty="0"/>
              <a:t> de </a:t>
            </a:r>
            <a:r>
              <a:rPr sz="4400" dirty="0" err="1"/>
              <a:t>vítimas</a:t>
            </a:r>
            <a:r>
              <a:rPr sz="4400" dirty="0"/>
              <a:t> </a:t>
            </a:r>
            <a:r>
              <a:rPr sz="4400" dirty="0" err="1"/>
              <a:t>na</a:t>
            </a:r>
            <a:r>
              <a:rPr sz="4400" dirty="0"/>
              <a:t> </a:t>
            </a:r>
            <a:r>
              <a:rPr sz="4400" dirty="0" err="1"/>
              <a:t>regulação</a:t>
            </a:r>
            <a:r>
              <a:rPr sz="4400" dirty="0"/>
              <a:t> das </a:t>
            </a:r>
            <a:r>
              <a:rPr sz="4400" dirty="0" err="1"/>
              <a:t>apostas</a:t>
            </a:r>
            <a:r>
              <a:rPr sz="4400" dirty="0"/>
              <a:t> no </a:t>
            </a:r>
            <a:r>
              <a:rPr sz="4400" dirty="0" err="1"/>
              <a:t>Brasil</a:t>
            </a:r>
            <a:br>
              <a:rPr lang="pt-BR" sz="4400" dirty="0"/>
            </a:br>
            <a:br>
              <a:rPr lang="pt-BR" sz="4400" dirty="0"/>
            </a:br>
            <a:r>
              <a:rPr lang="pt-BR" sz="4400" b="1" dirty="0"/>
              <a:t>Mesa temática:</a:t>
            </a:r>
            <a:r>
              <a:rPr lang="pt-BR" sz="4400" dirty="0"/>
              <a:t> </a:t>
            </a:r>
            <a:r>
              <a:rPr lang="pt-BR" sz="4400" i="1" dirty="0"/>
              <a:t>Desafios e Estratégias de Políticas Públicas em Saúde e Regulação</a:t>
            </a:r>
            <a:endParaRPr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Gabriel Rocha Lima Amaral – </a:t>
            </a:r>
            <a:r>
              <a:rPr dirty="0" err="1"/>
              <a:t>Doutorando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Administração</a:t>
            </a:r>
            <a:r>
              <a:rPr dirty="0"/>
              <a:t> Pública (</a:t>
            </a:r>
            <a:r>
              <a:rPr lang="pt-BR" dirty="0"/>
              <a:t>IDP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Conclusão impactante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O Estado legalizou, mas não protegeu.</a:t>
            </a:r>
          </a:p>
          <a:p>
            <a:r>
              <a:t>O apostador permanece invisível.</a:t>
            </a:r>
          </a:p>
          <a:p>
            <a:r>
              <a:t>Sem um novo arranjo, a regulação seguirá como projeto fiscal, não civilizatório.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fenômeno das apostas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Crescimento exponencial no Brasil (digital, esportivo, midiático)</a:t>
            </a:r>
          </a:p>
          <a:p>
            <a:r>
              <a:t>Legalização tardia (Lei 13.756/2018 → autorização; Lei 14.790/2023 → regulação)</a:t>
            </a:r>
          </a:p>
          <a:p>
            <a:r>
              <a:t>Consolidação de mercado sem proteção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enredo institucional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Projeto de Lei nº 3.626/2023</a:t>
            </a:r>
          </a:p>
          <a:p>
            <a:r>
              <a:t>Pareceres da Câmara e do Senado</a:t>
            </a:r>
          </a:p>
          <a:p>
            <a:r>
              <a:t>Veto presidencial nº 749/2023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Referencial analítico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Narrative Policy Framework (NPF): personagens, enredo, silêncios</a:t>
            </a:r>
          </a:p>
          <a:p>
            <a:r>
              <a:t>Implementação e governança (Pressman &amp; Wildavsky; Lotta)</a:t>
            </a:r>
          </a:p>
          <a:p>
            <a:r>
              <a:t>Risco e captura regulatória (Stigler)</a:t>
            </a:r>
          </a:p>
          <a:p>
            <a:r>
              <a:t>Accountability (Bovens)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narrativa dominante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Estado = herói arrecadador</a:t>
            </a:r>
          </a:p>
          <a:p>
            <a:r>
              <a:t>Operadores = parceiros legítimos</a:t>
            </a:r>
          </a:p>
          <a:p>
            <a:r>
              <a:t>Apostadores = invisíveis</a:t>
            </a:r>
          </a:p>
          <a:p>
            <a:r>
              <a:t>Sociedade civil = silenciada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Fragilidades estruturais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Centralização no Ministério da Fazenda</a:t>
            </a:r>
          </a:p>
          <a:p>
            <a:r>
              <a:t>Ausência de agência reguladora autônoma</a:t>
            </a:r>
          </a:p>
          <a:p>
            <a:r>
              <a:t>Falta de articulação federativa/intersetorial</a:t>
            </a:r>
          </a:p>
          <a:p>
            <a:r>
              <a:t>Promessa de proteção x mecanismos frágeis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Contradições e captura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Discurso de proteção social ≠ prática fiscalista</a:t>
            </a:r>
          </a:p>
          <a:p>
            <a:r>
              <a:t>Transparência reduzida a burocracia</a:t>
            </a:r>
          </a:p>
          <a:p>
            <a:r>
              <a:t>Captura regulatória simbólica → operadores moldam a regulação</a:t>
            </a:r>
          </a:p>
          <a:p>
            <a:r>
              <a:t>Accountability deliberativa inexistente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Olhando para fora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Espanha: integração com saúde e monitoramento em tempo real</a:t>
            </a:r>
          </a:p>
          <a:p>
            <a:r>
              <a:t>Itália: revisão após explosão da ludopatia</a:t>
            </a:r>
          </a:p>
          <a:p>
            <a:r>
              <a:t>América Latina: tendência de fiscalismo frágil</a:t>
            </a:r>
          </a:p>
          <a:p>
            <a:r>
              <a:t>Brasil: legaliza sem responsabilizar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Recomendações para um novo paradigma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Criar agência reguladora independente</a:t>
            </a:r>
          </a:p>
          <a:p>
            <a:r>
              <a:t>Integrar com políticas de saúde e educação</a:t>
            </a:r>
          </a:p>
          <a:p>
            <a:r>
              <a:t>Prever canais de accountability social</a:t>
            </a:r>
          </a:p>
          <a:p>
            <a:r>
              <a:t>Destinar recursos para mitigação de danos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</TotalTime>
  <Words>285</Words>
  <Application>Microsoft Office PowerPoint</Application>
  <PresentationFormat>Apresentação na tela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Retrospectiva</vt:lpstr>
      <vt:lpstr>Quando o jogo é público:  A ausência de vítimas na regulação das apostas no Brasil  Mesa temática: Desafios e Estratégias de Políticas Públicas em Saúde e Regulação</vt:lpstr>
      <vt:lpstr>O fenômeno das apostas</vt:lpstr>
      <vt:lpstr>O enredo institucional</vt:lpstr>
      <vt:lpstr>Referencial analítico</vt:lpstr>
      <vt:lpstr>A narrativa dominante</vt:lpstr>
      <vt:lpstr>Fragilidades estruturais</vt:lpstr>
      <vt:lpstr>Contradições e captura</vt:lpstr>
      <vt:lpstr>Olhando para fora</vt:lpstr>
      <vt:lpstr>Recomendações para um novo paradigma</vt:lpstr>
      <vt:lpstr>Conclusão impactante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Gabriel Amaral | Malta Advogados</dc:creator>
  <cp:keywords/>
  <dc:description>generated using python-pptx</dc:description>
  <cp:lastModifiedBy>Gabriel Amaral | Malta Advogados</cp:lastModifiedBy>
  <cp:revision>2</cp:revision>
  <dcterms:created xsi:type="dcterms:W3CDTF">2013-01-27T09:14:16Z</dcterms:created>
  <dcterms:modified xsi:type="dcterms:W3CDTF">2025-09-15T18:15:49Z</dcterms:modified>
  <cp:category/>
</cp:coreProperties>
</file>