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59" r:id="rId5"/>
    <p:sldId id="265" r:id="rId6"/>
    <p:sldId id="266" r:id="rId7"/>
    <p:sldId id="267" r:id="rId8"/>
    <p:sldId id="260" r:id="rId9"/>
    <p:sldId id="279" r:id="rId10"/>
    <p:sldId id="280" r:id="rId11"/>
    <p:sldId id="270" r:id="rId12"/>
    <p:sldId id="271" r:id="rId13"/>
    <p:sldId id="281" r:id="rId14"/>
    <p:sldId id="282" r:id="rId15"/>
    <p:sldId id="273" r:id="rId16"/>
    <p:sldId id="261" r:id="rId17"/>
    <p:sldId id="274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D8F3F-5B6B-4228-BA8C-B3033662C952}" v="32" dt="2024-04-29T12:43:15.103"/>
    <p1510:client id="{B710BE80-BA12-4BB7-A7E0-3024CF71FE4C}" v="36" dt="2024-04-29T17:24:11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982742"/>
          </a:xfrm>
        </p:spPr>
        <p:txBody>
          <a:bodyPr>
            <a:normAutofit fontScale="90000"/>
          </a:bodyPr>
          <a:lstStyle/>
          <a:p>
            <a:r>
              <a:rPr lang="pt-BR"/>
              <a:t>AVALIAÇÃO AXIOLÓGICA  DO PROGRAMA melhorias sanitárias domiciliares – </a:t>
            </a:r>
            <a:r>
              <a:rPr lang="pt-BR" err="1"/>
              <a:t>funasa</a:t>
            </a:r>
            <a:r>
              <a:rPr lang="pt-BR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4501343"/>
            <a:ext cx="8689976" cy="1371599"/>
          </a:xfrm>
        </p:spPr>
        <p:txBody>
          <a:bodyPr>
            <a:normAutofit/>
          </a:bodyPr>
          <a:lstStyle/>
          <a:p>
            <a:pPr algn="r"/>
            <a:r>
              <a:rPr lang="pt-BR" cap="none" dirty="0"/>
              <a:t>Juliana Poeta Mangrich</a:t>
            </a:r>
          </a:p>
          <a:p>
            <a:pPr algn="r"/>
            <a:r>
              <a:rPr lang="pt-BR" cap="none" dirty="0"/>
              <a:t>Orientadora: Rosana de Freitas </a:t>
            </a:r>
            <a:r>
              <a:rPr lang="pt-BR" cap="none" dirty="0" err="1"/>
              <a:t>Boullosa</a:t>
            </a: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150263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108" y="122556"/>
            <a:ext cx="10364451" cy="1596177"/>
          </a:xfrm>
        </p:spPr>
        <p:txBody>
          <a:bodyPr>
            <a:normAutofit/>
          </a:bodyPr>
          <a:lstStyle/>
          <a:p>
            <a:r>
              <a:rPr lang="pt-BR" sz="2800"/>
              <a:t>CRITÉRIOS AVALIATIVOS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9108" y="1588023"/>
            <a:ext cx="10364986" cy="4934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400"/>
              <a:t>3– </a:t>
            </a:r>
            <a:r>
              <a:rPr lang="pt-BR" sz="2400">
                <a:latin typeface="Tw Cen MT"/>
              </a:rPr>
              <a:t>O </a:t>
            </a:r>
            <a:r>
              <a:rPr lang="pt-BR" sz="2400">
                <a:latin typeface="TW Cen MT"/>
              </a:rPr>
              <a:t>PROGRAMA DE MSD SERÁ </a:t>
            </a:r>
            <a:r>
              <a:rPr lang="pt-BR" sz="2400" b="1">
                <a:latin typeface="TW Cen MT"/>
              </a:rPr>
              <a:t>INTERPRETADO COMO</a:t>
            </a:r>
            <a:r>
              <a:rPr lang="pt-BR" sz="2400">
                <a:latin typeface="TW Cen MT"/>
              </a:rPr>
              <a:t> E </a:t>
            </a:r>
            <a:r>
              <a:rPr lang="pt-BR" sz="2400" b="1">
                <a:latin typeface="TW Cen MT"/>
              </a:rPr>
              <a:t>AVALIADO COMO</a:t>
            </a:r>
            <a:r>
              <a:rPr lang="pt-BR" sz="2400">
                <a:latin typeface="TW Cen MT"/>
              </a:rPr>
              <a:t> UM INSTRUMENTO DE POLÍTICAS PÚBLICAS QUE DEVERIA EXPLORAR SEUS POTENCIAIS DE </a:t>
            </a:r>
            <a:r>
              <a:rPr lang="pt-BR" sz="2400" b="1">
                <a:latin typeface="TW Cen MT"/>
              </a:rPr>
              <a:t>DESENVOLVIMENTO SOCIAL</a:t>
            </a:r>
            <a:r>
              <a:rPr lang="pt-BR" sz="2400">
                <a:latin typeface="TW Cen MT"/>
              </a:rPr>
              <a:t>:</a:t>
            </a:r>
            <a:endParaRPr lang="pt-BR" sz="2400"/>
          </a:p>
          <a:p>
            <a:pPr marL="0" indent="0">
              <a:buNone/>
            </a:pPr>
            <a:endParaRPr lang="pt-BR" sz="24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pt-BR" sz="1900" dirty="0">
                <a:latin typeface="TW Cen MT"/>
              </a:rPr>
              <a:t>PROCESSO DE AVALIAR O DESENVOLVIMENTO REQUER QUE SEJAM CONSIDERADAS AS POSSIBILIDADES DE EXPANSÃO DAS LIBERDADES HUMANAS;</a:t>
            </a:r>
          </a:p>
          <a:p>
            <a:pPr>
              <a:buClr>
                <a:srgbClr val="000000"/>
              </a:buClr>
            </a:pPr>
            <a:r>
              <a:rPr lang="pt-BR" sz="1900" dirty="0">
                <a:latin typeface="TW Cen MT"/>
              </a:rPr>
              <a:t>A FALTA DE ACESSO À ÁGUA E AO SANEAMENTO BÁSICO, À MORADIA ADEQUADA CONFIGURA COMO FORMA DE PRIVAÇÃO DA LIBERDADE INDIVIDUAL;</a:t>
            </a:r>
            <a:endParaRPr lang="en-US" sz="1900" dirty="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pt-BR" sz="1900" dirty="0">
                <a:latin typeface="TW Cen MT"/>
              </a:rPr>
              <a:t>A LIBERDADE SUBSTANTIVA POTENCIALIZA OUTRAS CAPACIDADES QUE CONVERGEM PARA O DESENVOLVIMENTO INDIVIDUAL E COLETIVO, TAIS COMO A LIBERDADE DE EXPRESSÃO, A PARTICIPAÇÃO SOCIAL E POLÍTICA</a:t>
            </a:r>
          </a:p>
          <a:p>
            <a:pPr>
              <a:buClr>
                <a:srgbClr val="000000"/>
              </a:buClr>
            </a:pPr>
            <a:endParaRPr lang="pt-BR" dirty="0">
              <a:latin typeface="TW Cen MT"/>
            </a:endParaRPr>
          </a:p>
          <a:p>
            <a:pPr>
              <a:buClr>
                <a:srgbClr val="000000"/>
              </a:buClr>
            </a:pPr>
            <a:endParaRPr lang="pt-BR" sz="3600">
              <a:latin typeface="TW Cen MT"/>
            </a:endParaRPr>
          </a:p>
          <a:p>
            <a:pPr>
              <a:buClr>
                <a:srgbClr val="000000"/>
              </a:buClr>
            </a:pP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17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EACAC-385D-B15A-4D36-F6ECE944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síntese da matriz INDUTIVO-VALORATIVA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EB27E64-C9E0-9133-7E67-1926ACA451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59" y="1791181"/>
            <a:ext cx="7653482" cy="430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56B9F-CDC0-6776-ADA7-FFE47CBE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07860"/>
            <a:ext cx="10364451" cy="1596177"/>
          </a:xfrm>
        </p:spPr>
        <p:txBody>
          <a:bodyPr>
            <a:normAutofit/>
          </a:bodyPr>
          <a:lstStyle/>
          <a:p>
            <a:r>
              <a:rPr lang="pt-BR" sz="960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449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56B9F-CDC0-6776-ADA7-FFE47CBE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47" y="2132079"/>
            <a:ext cx="10896806" cy="2316423"/>
          </a:xfrm>
        </p:spPr>
        <p:txBody>
          <a:bodyPr>
            <a:normAutofit/>
          </a:bodyPr>
          <a:lstStyle/>
          <a:p>
            <a:r>
              <a:rPr lang="pt-BR"/>
              <a:t>EM QUE MEDIDA O PROGRAMA DE MSD É PRATICADO COMO INSTRUMENTO DE POLÍTICAS PÚBLICAS E NÃO COMO SIMPLES FERRAMENTA TÉCNICA?</a:t>
            </a:r>
          </a:p>
        </p:txBody>
      </p:sp>
    </p:spTree>
    <p:extLst>
      <p:ext uri="{BB962C8B-B14F-4D97-AF65-F5344CB8AC3E}">
        <p14:creationId xmlns:p14="http://schemas.microsoft.com/office/powerpoint/2010/main" val="32410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0B40C-944A-0A80-2EC4-1FF2EEAC58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445" y="1166681"/>
            <a:ext cx="10363826" cy="50942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Clr>
                <a:srgbClr val="000000"/>
              </a:buClr>
            </a:pPr>
            <a:r>
              <a:rPr lang="pt-BR" dirty="0"/>
              <a:t>DIAGNÓSTICOS REALIZADOS POR FERRAMENTAS ESTRITAMENTE TÉCNICAS;</a:t>
            </a:r>
          </a:p>
          <a:p>
            <a:pPr>
              <a:buClr>
                <a:srgbClr val="000000"/>
              </a:buClr>
            </a:pPr>
            <a:endParaRPr lang="pt-BR" dirty="0"/>
          </a:p>
          <a:p>
            <a:pPr>
              <a:buClr>
                <a:srgbClr val="000000"/>
              </a:buClr>
            </a:pPr>
            <a:r>
              <a:rPr lang="pt-BR" dirty="0"/>
              <a:t>DISSOCIAÇÃO ENTRE A FORMA COMO É DESENHADO E A FORMA COM QUE É PRATICADO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7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2CC4950E-B0FB-F57A-658C-952F649A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2" y="146136"/>
            <a:ext cx="9420550" cy="67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660CE18-064B-D792-A22D-FA0E9F3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47" y="2132079"/>
            <a:ext cx="10896806" cy="2316423"/>
          </a:xfrm>
        </p:spPr>
        <p:txBody>
          <a:bodyPr>
            <a:normAutofit/>
          </a:bodyPr>
          <a:lstStyle/>
          <a:p>
            <a:r>
              <a:rPr lang="pt-BR"/>
              <a:t>EM QUE MEDIDA O PROGRAMA DE MSD É PRATICADO COMO INSTRUMENTO DE POLÍTICAS PÚBLICAS QUE INTERSECCIONA SEUS PÚBLICOS-ALVO?</a:t>
            </a:r>
          </a:p>
        </p:txBody>
      </p:sp>
    </p:spTree>
    <p:extLst>
      <p:ext uri="{BB962C8B-B14F-4D97-AF65-F5344CB8AC3E}">
        <p14:creationId xmlns:p14="http://schemas.microsoft.com/office/powerpoint/2010/main" val="382480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8936137-A02E-F120-D068-F9F0F9CA17AF}"/>
              </a:ext>
            </a:extLst>
          </p:cNvPr>
          <p:cNvSpPr txBox="1">
            <a:spLocks/>
          </p:cNvSpPr>
          <p:nvPr/>
        </p:nvSpPr>
        <p:spPr>
          <a:xfrm>
            <a:off x="715445" y="1166681"/>
            <a:ext cx="10363826" cy="5094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O PROGRAMA INTERSECCIONA DE FORMA NÃO PLANEJADA;</a:t>
            </a:r>
          </a:p>
          <a:p>
            <a:r>
              <a:rPr lang="pt-BR"/>
              <a:t>PREDOMINAM QUESTÕES DE GÊNERO, FAIXA ETÁRIA E CAPACIDADES FÍSICAS;</a:t>
            </a:r>
          </a:p>
          <a:p>
            <a:r>
              <a:rPr lang="pt-BR"/>
              <a:t>AS MULHERES SÃO AS MAIS AFETADAS PELA FALTA DE BANHEIROS E SANEAMENTO ADEQUADO;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pt-BR"/>
              <a:t>QUESTÕES DE SEGURANÇA;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pt-BR"/>
              <a:t>PAPEL DE CUIDADORAS;</a:t>
            </a:r>
          </a:p>
          <a:p>
            <a:pPr lvl="1">
              <a:buClr>
                <a:srgbClr val="000000"/>
              </a:buClr>
              <a:buFont typeface="Courier New" panose="020B0604020202020204" pitchFamily="34" charset="0"/>
              <a:buChar char="o"/>
            </a:pPr>
            <a:r>
              <a:rPr lang="pt-BR"/>
              <a:t>CORRELAÇÃO COM A POBREZA MENSTRUAL</a:t>
            </a:r>
          </a:p>
          <a:p>
            <a:pPr>
              <a:buClr>
                <a:srgbClr val="000000"/>
              </a:buClr>
            </a:pPr>
            <a:r>
              <a:rPr lang="pt-BR"/>
              <a:t>BANHEIROS ADAPTADOS PARA PESSOAS IDOSAS E PCD – CADEIRANTES;</a:t>
            </a:r>
          </a:p>
          <a:p>
            <a:pPr>
              <a:buClr>
                <a:srgbClr val="000000"/>
              </a:buClr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9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objeto, pequeno, longo&#10;&#10;Descrição gerada automaticamente">
            <a:extLst>
              <a:ext uri="{FF2B5EF4-FFF2-40B4-BE49-F238E27FC236}">
                <a16:creationId xmlns:a16="http://schemas.microsoft.com/office/drawing/2014/main" id="{126A292D-BC0B-C6D2-26B6-E9C389E4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77" y="438411"/>
            <a:ext cx="4256240" cy="59916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6A61E6-8129-CDE3-A46C-9EADAB7A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80" y="438411"/>
            <a:ext cx="4496322" cy="59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660CE18-064B-D792-A22D-FA0E9F3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47" y="2132079"/>
            <a:ext cx="10896806" cy="2316423"/>
          </a:xfrm>
        </p:spPr>
        <p:txBody>
          <a:bodyPr>
            <a:normAutofit/>
          </a:bodyPr>
          <a:lstStyle/>
          <a:p>
            <a:r>
              <a:rPr lang="pt-BR"/>
              <a:t>EM QUE MEDIDA O PROGRAMA DE MSD É PRATICADO COMO INSTRUMENTO DE POLÍTICAS PÚBLICAS QUE EMPODERA SEUS PÚBLICOS-ALVO E ESTIMULA A APRENDIZAGEM SOCIAL?</a:t>
            </a:r>
          </a:p>
        </p:txBody>
      </p:sp>
    </p:spTree>
    <p:extLst>
      <p:ext uri="{BB962C8B-B14F-4D97-AF65-F5344CB8AC3E}">
        <p14:creationId xmlns:p14="http://schemas.microsoft.com/office/powerpoint/2010/main" val="22877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B95CCAF-B4C9-4847-8D97-7A670806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6" y="393231"/>
            <a:ext cx="10185639" cy="1038005"/>
          </a:xfrm>
        </p:spPr>
        <p:txBody>
          <a:bodyPr>
            <a:normAutofit/>
          </a:bodyPr>
          <a:lstStyle/>
          <a:p>
            <a:r>
              <a:rPr lang="pt-BR"/>
              <a:t>PORQUE AVALIAR O PROGRAMA DE MSD?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8F64F0C-F5C6-4E25-AD64-E6431B69F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0600" y="1482411"/>
            <a:ext cx="8970133" cy="1345456"/>
          </a:xfrm>
        </p:spPr>
        <p:txBody>
          <a:bodyPr>
            <a:normAutofit lnSpcReduction="10000"/>
          </a:bodyPr>
          <a:lstStyle/>
          <a:p>
            <a:r>
              <a:rPr lang="pt-BR" sz="2200"/>
              <a:t>A FALTA DE BANHEIROS COMO RELEVANTE PROBLEMA PÚBLICO</a:t>
            </a:r>
          </a:p>
          <a:p>
            <a:r>
              <a:rPr lang="pt-BR" sz="2200"/>
              <a:t>Aproximadamente 6 milhões de brasileiros não têm acesso a banheiro – dados </a:t>
            </a:r>
            <a:r>
              <a:rPr lang="pt-BR" sz="2200" err="1"/>
              <a:t>ibge</a:t>
            </a:r>
            <a:endParaRPr lang="pt-BR" sz="2200"/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/>
          </a:p>
        </p:txBody>
      </p:sp>
      <p:sp>
        <p:nvSpPr>
          <p:cNvPr id="9" name="AutoShape 8" descr="Cerca de 24 mil residências da Paraíba são de taipa e 57 mil não possuem banheiro, segundo IBGE — Foto: Reprodução/TV Paraíba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Cerca de 24 mil residências da Paraíba são de taipa e 57 mil não possuem banheiro, segundo IBGE — Foto: Reprodução/TV Paraí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1" y="3058577"/>
            <a:ext cx="5088958" cy="28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06ED34-1D86-EBB2-77CD-DB43DD2A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67" y="2573173"/>
            <a:ext cx="4444138" cy="33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9CE00D-D74C-B6A5-DBE0-83D05C721984}"/>
              </a:ext>
            </a:extLst>
          </p:cNvPr>
          <p:cNvSpPr txBox="1">
            <a:spLocks/>
          </p:cNvSpPr>
          <p:nvPr/>
        </p:nvSpPr>
        <p:spPr>
          <a:xfrm>
            <a:off x="736322" y="1291941"/>
            <a:ext cx="10363826" cy="4280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"O PROGRAMA PERMITE QUE O BENEFICIÁRIO PERCEBA NOVOS VALORES SOCIAIS, DE PARTICIPAÇÃO";</a:t>
            </a:r>
          </a:p>
          <a:p>
            <a:pPr>
              <a:buClr>
                <a:srgbClr val="000000"/>
              </a:buClr>
            </a:pPr>
            <a:r>
              <a:rPr lang="pt-BR" dirty="0"/>
              <a:t>"CIDADANIA E PERTENCIMENTO SOCIAL", "OUTRO PATAMAR DE DIGNIDADE";</a:t>
            </a:r>
          </a:p>
          <a:p>
            <a:pPr>
              <a:buClr>
                <a:prstClr val="black"/>
              </a:buClr>
            </a:pPr>
            <a:r>
              <a:rPr lang="pt-BR" dirty="0"/>
              <a:t>A DESCONTINUIDADE DAS OFICINAS DE SANEAMENTO E </a:t>
            </a:r>
            <a:r>
              <a:rPr lang="pt-BR" sz="2100" dirty="0">
                <a:latin typeface="TW Cen MT"/>
              </a:rPr>
              <a:t>A DESOBRIGATORIEDADE DE AÇÕES DE PESMS</a:t>
            </a:r>
            <a:r>
              <a:rPr lang="pt-BR" dirty="0"/>
              <a:t> TROUXERAM PREJUÍZOS EM RELAÇÃO À APRENDIZAGEM E PARTICIPAÇÃO SOCIAL;</a:t>
            </a:r>
            <a:endParaRPr lang="en-US" sz="2100" dirty="0">
              <a:latin typeface="TW Cen MT"/>
            </a:endParaRPr>
          </a:p>
          <a:p>
            <a:pPr>
              <a:buClr>
                <a:prstClr val="black"/>
              </a:buClr>
            </a:pPr>
            <a:r>
              <a:rPr lang="pt-BR" dirty="0"/>
              <a:t>RECURSOS ORIUNDOS DE EMENDAS SERVEM COMO INSTRUMENTO DE CAPTAÇÃO POLÍTICA, SENTIMENTO DE GRATIDÃO, DE SUBSERVIÊNCIA - NÃO PERTENCEDOR E NÃO PERTENCENTE AO OBJETO;</a:t>
            </a:r>
          </a:p>
          <a:p>
            <a:pPr marL="457200" lvl="1" indent="0">
              <a:buClr>
                <a:srgbClr val="000000"/>
              </a:buClr>
              <a:buNone/>
            </a:pPr>
            <a:endParaRPr lang="pt-BR"/>
          </a:p>
          <a:p>
            <a:pPr>
              <a:buClr>
                <a:srgbClr val="000000"/>
              </a:buClr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5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353A37-6ACC-A31E-8D91-748E58F4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1" y="1790178"/>
            <a:ext cx="2476499" cy="44049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429B36-E10A-025F-70AA-19A82E2F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95" y="472336"/>
            <a:ext cx="2686571" cy="35855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BCD3EB-E179-A7DC-82A5-D634BBFDC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29" y="2840929"/>
            <a:ext cx="2688398" cy="35874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17A310-5B9A-33C9-7856-9E7253B5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367" y="549971"/>
            <a:ext cx="26479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68DACDE-6A2D-8930-7C0E-4EC06AF130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7249" y="1083174"/>
            <a:ext cx="5029809" cy="3424107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1375A3-3293-F75C-FCEF-1A6E213B7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88" y="572870"/>
            <a:ext cx="4281814" cy="57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8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75E3DA-2A45-61A6-5524-A459AB03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92" y="699370"/>
            <a:ext cx="3880459" cy="5146109"/>
          </a:xfrm>
          <a:prstGeom prst="rect">
            <a:avLst/>
          </a:prstGeom>
        </p:spPr>
      </p:pic>
      <p:pic>
        <p:nvPicPr>
          <p:cNvPr id="5" name="Imagem 4" descr="Uma imagem contendo edifício, sujo, velho, quebrado&#10;&#10;Descrição gerada automaticamente">
            <a:extLst>
              <a:ext uri="{FF2B5EF4-FFF2-40B4-BE49-F238E27FC236}">
                <a16:creationId xmlns:a16="http://schemas.microsoft.com/office/drawing/2014/main" id="{574F0A40-8E17-B079-B87A-EA867357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99" y="699370"/>
            <a:ext cx="3880459" cy="5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660CE18-064B-D792-A22D-FA0E9F3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47" y="2132079"/>
            <a:ext cx="10896806" cy="2316423"/>
          </a:xfrm>
        </p:spPr>
        <p:txBody>
          <a:bodyPr>
            <a:normAutofit/>
          </a:bodyPr>
          <a:lstStyle/>
          <a:p>
            <a:r>
              <a:rPr lang="pt-BR"/>
              <a:t>EM QUE MEDIDA O PROGRAMA DE MSD É PRATICADO COMO INSTRUMENTO DE POLÍTICAS PÚBLICAS QUE PROMOVE O DESENVOLVIMENTO SOCIAL DE SEUS PÚBLICOS-ALVO?</a:t>
            </a:r>
          </a:p>
        </p:txBody>
      </p:sp>
    </p:spTree>
    <p:extLst>
      <p:ext uri="{BB962C8B-B14F-4D97-AF65-F5344CB8AC3E}">
        <p14:creationId xmlns:p14="http://schemas.microsoft.com/office/powerpoint/2010/main" val="30103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B9CE00D-D74C-B6A5-DBE0-83D05C721984}"/>
              </a:ext>
            </a:extLst>
          </p:cNvPr>
          <p:cNvSpPr txBox="1">
            <a:spLocks/>
          </p:cNvSpPr>
          <p:nvPr/>
        </p:nvSpPr>
        <p:spPr>
          <a:xfrm>
            <a:off x="736322" y="1291941"/>
            <a:ext cx="10363826" cy="4280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falta de banheiro como elemento de exclusão social - afetações negativas;</a:t>
            </a:r>
          </a:p>
          <a:p>
            <a:pPr>
              <a:buClr>
                <a:srgbClr val="000000"/>
              </a:buClr>
            </a:pPr>
            <a:r>
              <a:rPr lang="pt-BR" dirty="0"/>
              <a:t>sem banheiro os cuidados com saúde e higiene demandam mais tempo, especialmente de mães (&lt;saneamento x &gt;TMI);</a:t>
            </a:r>
          </a:p>
          <a:p>
            <a:pPr>
              <a:buClr>
                <a:srgbClr val="000000"/>
              </a:buClr>
            </a:pPr>
            <a:r>
              <a:rPr lang="pt-BR" dirty="0"/>
              <a:t>Superação destas dificuldades relacionadas a outras oportunidades;</a:t>
            </a:r>
          </a:p>
          <a:p>
            <a:pPr>
              <a:buClr>
                <a:srgbClr val="000000"/>
              </a:buClr>
            </a:pPr>
            <a:r>
              <a:rPr lang="pt-BR" dirty="0"/>
              <a:t>Impactos não somente em termos de saneamento e saúde pública: "liberdade de fazer outras escolhas e direcionar esforços para outras buscas";</a:t>
            </a:r>
          </a:p>
          <a:p>
            <a:r>
              <a:rPr lang="pt-BR" dirty="0"/>
              <a:t>A instalação sanitária mínima como ferramenta de expansão de liberdades básicas (local para higiene mínima).</a:t>
            </a:r>
          </a:p>
          <a:p>
            <a:pPr marL="457200" lvl="1" indent="0">
              <a:buClr>
                <a:srgbClr val="000000"/>
              </a:buClr>
              <a:buNone/>
            </a:pPr>
            <a:endParaRPr lang="pt-BR"/>
          </a:p>
          <a:p>
            <a:pPr>
              <a:buClr>
                <a:srgbClr val="000000"/>
              </a:buClr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F37A876-57C6-2833-9AAA-7480C4CF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801" y="2486983"/>
            <a:ext cx="9696397" cy="1230835"/>
          </a:xfrm>
        </p:spPr>
        <p:txBody>
          <a:bodyPr>
            <a:normAutofit fontScale="90000"/>
          </a:bodyPr>
          <a:lstStyle/>
          <a:p>
            <a:r>
              <a:rPr lang="pt-BR" sz="9600" dirty="0"/>
              <a:t>SÍNTESE AVALIATIVA</a:t>
            </a:r>
          </a:p>
        </p:txBody>
      </p:sp>
    </p:spTree>
    <p:extLst>
      <p:ext uri="{BB962C8B-B14F-4D97-AF65-F5344CB8AC3E}">
        <p14:creationId xmlns:p14="http://schemas.microsoft.com/office/powerpoint/2010/main" val="253650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ADBF2-BBF8-C277-6EEB-491413676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7199" y="1709476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PROGRAMA MOSTRA-SE "TRAVADO", NÃO ASSUMINDO SUA PRÓPRIA COMPLEXIDADE, NÃO SE VALENDO DA TRANSVERSALIDADE E DA INTERDISCIPLINARIDADE;</a:t>
            </a:r>
          </a:p>
          <a:p>
            <a:pPr>
              <a:buClr>
                <a:srgbClr val="000000"/>
              </a:buClr>
            </a:pPr>
            <a:r>
              <a:rPr lang="pt-BR" dirty="0"/>
              <a:t>NÃO REALIZAÇÃO DE SUAS POTENCIALIDADES EM TERMOS DE ENFRENTAMENTO INTERSECCIONAL E EM TERMOS DE TRANSFORMAÇÃO SOCIAL - FRUSTRAÇÃO DAS POTENCIALIDADES APREENDIDAS;</a:t>
            </a:r>
          </a:p>
          <a:p>
            <a:pPr>
              <a:buClr>
                <a:srgbClr val="000000"/>
              </a:buClr>
            </a:pPr>
            <a:r>
              <a:rPr lang="pt-BR" dirty="0"/>
              <a:t>MELHORES RESULTADOS ENCONTRADOS QUANDO PRATICADO POR TÉCNICOS QUE O ENXERGAM DE FORMA MAIS COMPREENSIVA E COMPLEXA – PLANO DA IMPLEMENTAÇÃO;</a:t>
            </a:r>
          </a:p>
          <a:p>
            <a:pPr>
              <a:buClr>
                <a:srgbClr val="000000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693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1167C-29ED-388E-4448-39BD1D8F8C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7199" y="1521586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DISSOCIAÇÃO E DESCOMPASSO ENTRE A FORMA TÉCNICA COMO SE APRESENTA POR ALGUNS ATORES E COMO ELE É PRATICADO E VISTO POR OUTROS ATORES;</a:t>
            </a:r>
          </a:p>
          <a:p>
            <a:pPr>
              <a:buClr>
                <a:srgbClr val="000000"/>
              </a:buClr>
            </a:pPr>
            <a:r>
              <a:rPr lang="pt-BR" dirty="0"/>
              <a:t>O PROGRAMA É REFÉM DA PRÓPRIA ESTRUTURA INSTITUCIONAL QUE PROMOVE JÁ INTERNAMENTE A DISSOCIAÇÃO;</a:t>
            </a:r>
          </a:p>
          <a:p>
            <a:pPr>
              <a:buClr>
                <a:srgbClr val="000000"/>
              </a:buClr>
            </a:pPr>
            <a:r>
              <a:rPr lang="pt-BR" dirty="0"/>
              <a:t>QUANDO O PROGRAMA SE APRESENTA COMO TÉCNICO-SANITÁRIO, VALORATIVAMENTE NEUTRO EM SUA FORMULAÇÃO, PODE SER MELHOR APROPRIADO PELOS OPERADORES POLÍTICOS;</a:t>
            </a:r>
          </a:p>
        </p:txBody>
      </p:sp>
    </p:spTree>
    <p:extLst>
      <p:ext uri="{BB962C8B-B14F-4D97-AF65-F5344CB8AC3E}">
        <p14:creationId xmlns:p14="http://schemas.microsoft.com/office/powerpoint/2010/main" val="293949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76612" y="3429000"/>
            <a:ext cx="8689976" cy="1982742"/>
          </a:xfrm>
        </p:spPr>
        <p:txBody>
          <a:bodyPr>
            <a:normAutofit/>
          </a:bodyPr>
          <a:lstStyle/>
          <a:p>
            <a:r>
              <a:rPr lang="pt-BR" sz="5400"/>
              <a:t>Obrigada!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CA74F4-3011-05B8-935E-2781EC7E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00" y="757766"/>
            <a:ext cx="4353901" cy="53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SOBRE O </a:t>
            </a:r>
            <a:r>
              <a:rPr lang="pt-BR" err="1"/>
              <a:t>mÉtodo</a:t>
            </a:r>
            <a:r>
              <a:rPr lang="pt-BR"/>
              <a:t> AVALIATIVO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caminho avaliativo por meio de ferramentas axiológicas (problemas públicos x soluções);</a:t>
            </a:r>
          </a:p>
          <a:p>
            <a:pPr algn="just"/>
            <a:r>
              <a:rPr lang="pt-BR" dirty="0"/>
              <a:t>avaliação enquanto momento de reflexão e aprendizagem sobre o objeto de estudo =&gt; reconstrução de significados</a:t>
            </a:r>
          </a:p>
          <a:p>
            <a:pPr algn="just"/>
            <a:r>
              <a:rPr lang="pt-BR" dirty="0"/>
              <a:t>Produção de argumentos avaliativos relacionados à experiência (RELAÇÃO CONTINUADA ENTRE ATORES + OBJETO). </a:t>
            </a:r>
          </a:p>
        </p:txBody>
      </p:sp>
    </p:spTree>
    <p:extLst>
      <p:ext uri="{BB962C8B-B14F-4D97-AF65-F5344CB8AC3E}">
        <p14:creationId xmlns:p14="http://schemas.microsoft.com/office/powerpoint/2010/main" val="14826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 POSICIONALIDADE EPISTÊMICA CRÍTICA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2214649"/>
            <a:ext cx="10363826" cy="3872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Os estudos críticos assumem a não neutralidade dos instrumentos de pp, </a:t>
            </a:r>
            <a:r>
              <a:rPr lang="pt-BR" dirty="0" err="1"/>
              <a:t>indissociação</a:t>
            </a:r>
            <a:r>
              <a:rPr lang="pt-BR" dirty="0"/>
              <a:t> de POLÍTICA E POLÍTICAS PÚBLICAS, sujeito e objeto, múltiplas racionalidades;</a:t>
            </a:r>
          </a:p>
          <a:p>
            <a:pPr algn="just">
              <a:buClr>
                <a:srgbClr val="000000"/>
              </a:buClr>
            </a:pPr>
            <a:endParaRPr lang="pt-BR" dirty="0"/>
          </a:p>
          <a:p>
            <a:pPr algn="just"/>
            <a:r>
              <a:rPr lang="pt-BR" dirty="0"/>
              <a:t>Exercício reflexivo e de aproximação com os atores – Potencializa o surgimento da pluralidade nas arenas públicas e estimula o posicionamento dos mais invisibilizados</a:t>
            </a:r>
          </a:p>
        </p:txBody>
      </p:sp>
    </p:spTree>
    <p:extLst>
      <p:ext uri="{BB962C8B-B14F-4D97-AF65-F5344CB8AC3E}">
        <p14:creationId xmlns:p14="http://schemas.microsoft.com/office/powerpoint/2010/main" val="272370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D4BBE-FEE9-999C-817C-078D01CA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 AVALIAÇÃO DISCURSIVO-METODOLÓGICA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95C5AC-E2B3-6F58-66C7-212D697B8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956545"/>
            <a:ext cx="10363826" cy="41923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argumentos e valores como ferramentas analíticas, centralidade na linguagem, </a:t>
            </a:r>
            <a:r>
              <a:rPr lang="pt-BR" dirty="0" err="1"/>
              <a:t>interpretativismo</a:t>
            </a:r>
            <a:r>
              <a:rPr lang="pt-BR" dirty="0"/>
              <a:t> como metodologia, CENTRADA NO PLANO EPISTEMOLÓGICO;</a:t>
            </a:r>
          </a:p>
          <a:p>
            <a:r>
              <a:rPr lang="pt-BR" dirty="0"/>
              <a:t>PROCESSO AVALIATIVO DESENVOLVIDO A PARTIR DA CORRELAÇÃO ENTRE DUAS </a:t>
            </a:r>
            <a:r>
              <a:rPr lang="pt-BR" dirty="0" err="1"/>
              <a:t>matrizES</a:t>
            </a:r>
            <a:r>
              <a:rPr lang="pt-BR" dirty="0"/>
              <a:t> valorativas;</a:t>
            </a:r>
          </a:p>
          <a:p>
            <a:r>
              <a:rPr lang="pt-BR" dirty="0"/>
              <a:t>CORRELAÇÃO DAS MATRIZES: CRITÉRIOS AVALIATIVOS QUE ESTRUTURAM A SÍNTESE AVALIATIVA;</a:t>
            </a:r>
          </a:p>
          <a:p>
            <a:r>
              <a:rPr lang="pt-BR" dirty="0"/>
              <a:t>CAMINHO AVALIATIVO: CONSTRUÇÃO DAS MATRIZES, IDENTIFICAÇÃO DA MULTIATORIALIDADE E Estruturação da teoria do programa</a:t>
            </a:r>
          </a:p>
        </p:txBody>
      </p:sp>
    </p:spTree>
    <p:extLst>
      <p:ext uri="{BB962C8B-B14F-4D97-AF65-F5344CB8AC3E}">
        <p14:creationId xmlns:p14="http://schemas.microsoft.com/office/powerpoint/2010/main" val="335982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B8918E-5FCA-3C24-CCFC-422D390B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14" y="1220682"/>
            <a:ext cx="10002808" cy="510460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E99A793-2FAC-5CCD-0E38-AF7588DE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14" y="368240"/>
            <a:ext cx="10364451" cy="1012692"/>
          </a:xfrm>
        </p:spPr>
        <p:txBody>
          <a:bodyPr/>
          <a:lstStyle/>
          <a:p>
            <a:r>
              <a:rPr lang="pt-BR"/>
              <a:t>MODELO DE AVALIAÇÃO DISCURSIVO-AXIOLÓGICO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96D266-5C5E-8CDD-B296-0CFC211FEA9F}"/>
              </a:ext>
            </a:extLst>
          </p:cNvPr>
          <p:cNvSpPr txBox="1"/>
          <p:nvPr/>
        </p:nvSpPr>
        <p:spPr>
          <a:xfrm>
            <a:off x="836214" y="6325290"/>
            <a:ext cx="258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Fonte: BOULLOSA, 2024</a:t>
            </a:r>
          </a:p>
        </p:txBody>
      </p:sp>
    </p:spTree>
    <p:extLst>
      <p:ext uri="{BB962C8B-B14F-4D97-AF65-F5344CB8AC3E}">
        <p14:creationId xmlns:p14="http://schemas.microsoft.com/office/powerpoint/2010/main" val="219786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E8CDD-D5CB-D93B-3BBD-75951B65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4083"/>
          </a:xfrm>
        </p:spPr>
        <p:txBody>
          <a:bodyPr>
            <a:normAutofit/>
          </a:bodyPr>
          <a:lstStyle/>
          <a:p>
            <a:r>
              <a:rPr lang="pt-BR" sz="3200"/>
              <a:t>APRESENTAÇÃO DO MODELO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88C474-CE43-1798-B13B-6CDFF043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2284694"/>
            <a:ext cx="11607282" cy="34318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3A6726-6F92-3D8F-CD36-C3A738A03CB0}"/>
              </a:ext>
            </a:extLst>
          </p:cNvPr>
          <p:cNvSpPr txBox="1"/>
          <p:nvPr/>
        </p:nvSpPr>
        <p:spPr>
          <a:xfrm>
            <a:off x="597158" y="5716569"/>
            <a:ext cx="258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Fonte: BOULLOSA, 2024</a:t>
            </a:r>
          </a:p>
        </p:txBody>
      </p:sp>
    </p:spTree>
    <p:extLst>
      <p:ext uri="{BB962C8B-B14F-4D97-AF65-F5344CB8AC3E}">
        <p14:creationId xmlns:p14="http://schemas.microsoft.com/office/powerpoint/2010/main" val="32317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108" y="-2705"/>
            <a:ext cx="10364451" cy="1596177"/>
          </a:xfrm>
        </p:spPr>
        <p:txBody>
          <a:bodyPr>
            <a:normAutofit/>
          </a:bodyPr>
          <a:lstStyle/>
          <a:p>
            <a:r>
              <a:rPr lang="pt-BR" sz="2800"/>
              <a:t>CRITÉRIOS AVALIATIVOS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9108" y="1504516"/>
            <a:ext cx="10490245" cy="4694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400"/>
              <a:t>1 – o PROGRAMA DE </a:t>
            </a:r>
            <a:r>
              <a:rPr lang="pt-BR" sz="2400" err="1"/>
              <a:t>msd</a:t>
            </a:r>
            <a:r>
              <a:rPr lang="pt-BR" sz="2400"/>
              <a:t> SERÁ </a:t>
            </a:r>
            <a:r>
              <a:rPr lang="pt-BR" sz="2400" b="1"/>
              <a:t>INTERPRETADO COMO</a:t>
            </a:r>
            <a:r>
              <a:rPr lang="pt-BR" sz="2400"/>
              <a:t> E </a:t>
            </a:r>
            <a:r>
              <a:rPr lang="pt-BR" sz="2400" b="1"/>
              <a:t>AVALIADO COMO</a:t>
            </a:r>
            <a:r>
              <a:rPr lang="pt-BR" sz="2400"/>
              <a:t> UM INSTRUMENTO DE POLÍTICAS PÚBLICAS QUE DEVERIA EXPLORAR SEUS POTENCIAIS DE </a:t>
            </a:r>
            <a:r>
              <a:rPr lang="pt-BR" sz="2400" b="1" err="1"/>
              <a:t>IntersecÇÃO</a:t>
            </a:r>
            <a:r>
              <a:rPr lang="pt-BR" sz="2400"/>
              <a:t> EM SEUS PÚBLICOS-ALVO:</a:t>
            </a:r>
            <a:endParaRPr lang="pt-BR" sz="1600"/>
          </a:p>
          <a:p>
            <a:pPr marL="0" indent="0">
              <a:buNone/>
            </a:pPr>
            <a:endParaRPr lang="pt-BR" sz="2400"/>
          </a:p>
          <a:p>
            <a:r>
              <a:rPr lang="pt-BR"/>
              <a:t>Os problemas vivenciados pelo indivíduo não são SIMPLESMENTE </a:t>
            </a:r>
            <a:r>
              <a:rPr lang="pt-BR" err="1"/>
              <a:t>sobrepOSTOS</a:t>
            </a:r>
            <a:r>
              <a:rPr lang="pt-BR"/>
              <a:t>, MAS VIVENCIADOS DE FORMA INTERSECCIONADA;</a:t>
            </a:r>
          </a:p>
          <a:p>
            <a:pPr>
              <a:buClr>
                <a:srgbClr val="000000"/>
              </a:buClr>
            </a:pPr>
            <a:r>
              <a:rPr lang="pt-BR"/>
              <a:t>AS SOLUÇÕES, DA MESMA FORMA, DEVERIAM TOCAR AS INTERSECCIONALIDADES.</a:t>
            </a:r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53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108" y="122556"/>
            <a:ext cx="10364451" cy="1596177"/>
          </a:xfrm>
        </p:spPr>
        <p:txBody>
          <a:bodyPr>
            <a:normAutofit/>
          </a:bodyPr>
          <a:lstStyle/>
          <a:p>
            <a:r>
              <a:rPr lang="pt-BR" sz="2800"/>
              <a:t>CRITÉRIOS AVALIATIVOS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9108" y="1588023"/>
            <a:ext cx="10364986" cy="4934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400"/>
              <a:t>2 – </a:t>
            </a:r>
            <a:r>
              <a:rPr lang="pt-BR" sz="2400">
                <a:latin typeface="Tw Cen MT"/>
              </a:rPr>
              <a:t>O </a:t>
            </a:r>
            <a:r>
              <a:rPr lang="pt-BR" sz="2400">
                <a:latin typeface="TW Cen MT"/>
              </a:rPr>
              <a:t>PROGRAMA DE MSD SERÁ </a:t>
            </a:r>
            <a:r>
              <a:rPr lang="pt-BR" sz="2400" b="1">
                <a:latin typeface="TW Cen MT"/>
              </a:rPr>
              <a:t>INTERPRETADO COMO</a:t>
            </a:r>
            <a:r>
              <a:rPr lang="pt-BR" sz="2400">
                <a:latin typeface="TW Cen MT"/>
              </a:rPr>
              <a:t> E </a:t>
            </a:r>
            <a:r>
              <a:rPr lang="pt-BR" sz="2400" b="1">
                <a:latin typeface="TW Cen MT"/>
              </a:rPr>
              <a:t>AVALIADO COMO</a:t>
            </a:r>
            <a:r>
              <a:rPr lang="pt-BR" sz="2400">
                <a:latin typeface="TW Cen MT"/>
              </a:rPr>
              <a:t> UM INSTRUMENTO DE POLÍTICAS PÚBLICAS QUE DEVERIA EXPLORAR SEUS POTENCIAIS DE </a:t>
            </a:r>
            <a:r>
              <a:rPr lang="pt-BR" sz="2400" b="1">
                <a:latin typeface="TW Cen MT"/>
              </a:rPr>
              <a:t>EMPODERAMENTO</a:t>
            </a:r>
            <a:r>
              <a:rPr lang="pt-BR" sz="2400">
                <a:latin typeface="TW Cen MT"/>
              </a:rPr>
              <a:t> DE SEUS PÚBLICOS-ALVO:</a:t>
            </a:r>
            <a:endParaRPr lang="pt-BR" sz="2400"/>
          </a:p>
          <a:p>
            <a:pPr marL="0" indent="0">
              <a:buNone/>
            </a:pPr>
            <a:endParaRPr lang="pt-BR" sz="24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pt-BR">
                <a:latin typeface="TW Cen MT"/>
              </a:rPr>
              <a:t>O EMPODERAMENTO E A APRENDIZAGEM SOCIAL PODEM SER OBSERVADOS POR OUTROS ASPECTOS, UMA VEZ QUE O PROGRAMA PODE AFETAR A DIMENSÃO COLETIVA DO INDIVÍDUO;</a:t>
            </a:r>
            <a:endParaRPr lang="en-US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pt-BR">
                <a:latin typeface="TW Cen MT"/>
              </a:rPr>
              <a:t>SENTIMENTO DE PERTENCIMENTO A UM GRUPO - INDIVÍDUO DETENTOR DE DIREITOS.</a:t>
            </a:r>
          </a:p>
          <a:p>
            <a:pPr>
              <a:buClr>
                <a:srgbClr val="000000"/>
              </a:buClr>
            </a:pPr>
            <a:endParaRPr lang="pt-BR" sz="3600">
              <a:latin typeface="TW Cen MT"/>
            </a:endParaRPr>
          </a:p>
          <a:p>
            <a:pPr>
              <a:buClr>
                <a:srgbClr val="000000"/>
              </a:buClr>
            </a:pP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05194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0</TotalTime>
  <Words>905</Words>
  <Application>Microsoft Office PowerPoint</Application>
  <PresentationFormat>Widescreen</PresentationFormat>
  <Paragraphs>82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TW Cen MT</vt:lpstr>
      <vt:lpstr>TW Cen MT</vt:lpstr>
      <vt:lpstr>Gotícula</vt:lpstr>
      <vt:lpstr>AVALIAÇÃO AXIOLÓGICA  DO PROGRAMA melhorias sanitárias domiciliares – funasa </vt:lpstr>
      <vt:lpstr>PORQUE AVALIAR O PROGRAMA DE MSD?</vt:lpstr>
      <vt:lpstr>SOBRE O mÉtodo AVALIATIVO</vt:lpstr>
      <vt:lpstr>DA POSICIONALIDADE EPISTÊMICA CRÍTICA</vt:lpstr>
      <vt:lpstr>DA AVALIAÇÃO DISCURSIVO-METODOLÓGICA</vt:lpstr>
      <vt:lpstr>MODELO DE AVALIAÇÃO DISCURSIVO-AXIOLÓGICO</vt:lpstr>
      <vt:lpstr>APRESENTAÇÃO DO MODELO</vt:lpstr>
      <vt:lpstr>CRITÉRIOS AVALIATIVOS</vt:lpstr>
      <vt:lpstr>CRITÉRIOS AVALIATIVOS</vt:lpstr>
      <vt:lpstr>CRITÉRIOS AVALIATIVOS</vt:lpstr>
      <vt:lpstr>síntese da matriz INDUTIVO-VALORATIVA</vt:lpstr>
      <vt:lpstr>RESULTADOS</vt:lpstr>
      <vt:lpstr>EM QUE MEDIDA O PROGRAMA DE MSD É PRATICADO COMO INSTRUMENTO DE POLÍTICAS PÚBLICAS E NÃO COMO SIMPLES FERRAMENTA TÉCNICA?</vt:lpstr>
      <vt:lpstr>Apresentação do PowerPoint</vt:lpstr>
      <vt:lpstr>Apresentação do PowerPoint</vt:lpstr>
      <vt:lpstr>EM QUE MEDIDA O PROGRAMA DE MSD É PRATICADO COMO INSTRUMENTO DE POLÍTICAS PÚBLICAS QUE INTERSECCIONA SEUS PÚBLICOS-ALVO?</vt:lpstr>
      <vt:lpstr>Apresentação do PowerPoint</vt:lpstr>
      <vt:lpstr>Apresentação do PowerPoint</vt:lpstr>
      <vt:lpstr>EM QUE MEDIDA O PROGRAMA DE MSD É PRATICADO COMO INSTRUMENTO DE POLÍTICAS PÚBLICAS QUE EMPODERA SEUS PÚBLICOS-ALVO E ESTIMULA A APRENDIZAGEM SOCIAL?</vt:lpstr>
      <vt:lpstr>Apresentação do PowerPoint</vt:lpstr>
      <vt:lpstr>Apresentação do PowerPoint</vt:lpstr>
      <vt:lpstr>Apresentação do PowerPoint</vt:lpstr>
      <vt:lpstr>Apresentação do PowerPoint</vt:lpstr>
      <vt:lpstr>EM QUE MEDIDA O PROGRAMA DE MSD É PRATICADO COMO INSTRUMENTO DE POLÍTICAS PÚBLICAS QUE PROMOVE O DESENVOLVIMENTO SOCIAL DE SEUS PÚBLICOS-ALVO?</vt:lpstr>
      <vt:lpstr>Apresentação do PowerPoint</vt:lpstr>
      <vt:lpstr>SÍNTESE AVALIATIVA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melhorias sanitárias domiciliares - funasa</dc:title>
  <dc:creator>Juliana Poeta Mangrich</dc:creator>
  <cp:lastModifiedBy>Juliana Poeta Mangrich</cp:lastModifiedBy>
  <cp:revision>143</cp:revision>
  <cp:lastPrinted>2023-04-15T20:47:31Z</cp:lastPrinted>
  <dcterms:created xsi:type="dcterms:W3CDTF">2021-06-30T18:48:57Z</dcterms:created>
  <dcterms:modified xsi:type="dcterms:W3CDTF">2025-09-17T16:59:34Z</dcterms:modified>
</cp:coreProperties>
</file>