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notesMasterIdLst>
    <p:notesMasterId r:id="rId2"/>
  </p:notesMasterIdLst>
  <p:sldIdLst>
    <p:sldId id="283" r:id="rId3"/>
    <p:sldId id="264" r:id="rId4"/>
    <p:sldId id="266" r:id="rId5"/>
    <p:sldId id="268" r:id="rId6"/>
    <p:sldId id="265" r:id="rId7"/>
    <p:sldId id="280" r:id="rId8"/>
    <p:sldId id="269" r:id="rId9"/>
    <p:sldId id="281" r:id="rId10"/>
    <p:sldId id="282" r:id="rId11"/>
    <p:sldId id="271" r:id="rId12"/>
    <p:sldId id="270" r:id="rId13"/>
    <p:sldId id="273" r:id="rId14"/>
    <p:sldId id="263" r:id="rId15"/>
    <p:sldId id="259" r:id="rId16"/>
    <p:sldId id="260" r:id="rId17"/>
    <p:sldId id="261" r:id="rId18"/>
    <p:sldId id="262" r:id="rId19"/>
    <p:sldId id="276" r:id="rId20"/>
    <p:sldId id="277" r:id="rId21"/>
    <p:sldId id="278" r:id="rId22"/>
    <p:sldId id="284" r:id="rId23"/>
  </p:sldIdLst>
  <p:sldSz cx="18288000" cy="10287000"/>
  <p:notesSz cx="6858000" cy="9144000"/>
  <p:embeddedFontLst>
    <p:embeddedFont>
      <p:font typeface="DM Sans Bold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Bahnschrift" pitchFamily="34" charset="0"/>
      <p:regular r:id="rId30"/>
      <p:bold r:id="rId31"/>
    </p:embeddedFont>
    <p:embeddedFont>
      <p:font typeface="DM Sans" charset="0"/>
      <p:regular r:id="rId32"/>
    </p:embeddedFont>
    <p:embeddedFont>
      <p:font typeface="DM Sans Bold Italics" charset="0"/>
      <p:regular r:id="rId3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6" autoAdjust="0"/>
    <p:restoredTop sz="94662" autoAdjust="0"/>
  </p:normalViewPr>
  <p:slideViewPr>
    <p:cSldViewPr>
      <p:cViewPr varScale="1">
        <p:scale>
          <a:sx n="46" d="100"/>
          <a:sy n="46" d="100"/>
        </p:scale>
        <p:origin x="-3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tags" Target="tags/tag1.xml" /><Relationship Id="rId25" Type="http://schemas.openxmlformats.org/officeDocument/2006/relationships/font" Target="fonts/font1.fntdata" /><Relationship Id="rId26" Type="http://schemas.openxmlformats.org/officeDocument/2006/relationships/font" Target="fonts/font2.fntdata" /><Relationship Id="rId27" Type="http://schemas.openxmlformats.org/officeDocument/2006/relationships/font" Target="fonts/font3.fntdata" /><Relationship Id="rId28" Type="http://schemas.openxmlformats.org/officeDocument/2006/relationships/font" Target="fonts/font4.fntdata" /><Relationship Id="rId29" Type="http://schemas.openxmlformats.org/officeDocument/2006/relationships/font" Target="fonts/font5.fntdata" /><Relationship Id="rId3" Type="http://schemas.openxmlformats.org/officeDocument/2006/relationships/slide" Target="slides/slide1.xml" /><Relationship Id="rId30" Type="http://schemas.openxmlformats.org/officeDocument/2006/relationships/font" Target="fonts/font6.fntdata" /><Relationship Id="rId31" Type="http://schemas.openxmlformats.org/officeDocument/2006/relationships/font" Target="fonts/font7.fntdata" /><Relationship Id="rId32" Type="http://schemas.openxmlformats.org/officeDocument/2006/relationships/font" Target="fonts/font8.fntdata" /><Relationship Id="rId33" Type="http://schemas.openxmlformats.org/officeDocument/2006/relationships/font" Target="fonts/font9.fntdata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65727-D04F-4E28-A75E-62DBEA5D9E5B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21B72-0BFB-42E7-9958-2CE285E185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1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21B72-0BFB-42E7-9958-2CE285E1852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41680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Relationship Id="rId3" Type="http://schemas.openxmlformats.org/officeDocument/2006/relationships/image" Target="../media/image18.svg" /><Relationship Id="rId4" Type="http://schemas.openxmlformats.org/officeDocument/2006/relationships/image" Target="../media/image19.png" /><Relationship Id="rId5" Type="http://schemas.openxmlformats.org/officeDocument/2006/relationships/image" Target="../media/image20.svg" /><Relationship Id="rId6" Type="http://schemas.openxmlformats.org/officeDocument/2006/relationships/image" Target="../media/image2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Relationship Id="rId3" Type="http://schemas.openxmlformats.org/officeDocument/2006/relationships/image" Target="../media/image23.png" /><Relationship Id="rId4" Type="http://schemas.openxmlformats.org/officeDocument/2006/relationships/hyperlink" Target="https://www.weforum.org/publications/global-gender-gap-report-2024/digest/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image" Target="../media/image25.sv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png" /><Relationship Id="rId4" Type="http://schemas.openxmlformats.org/officeDocument/2006/relationships/image" Target="../media/image29.svg" /><Relationship Id="rId5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1.png" /><Relationship Id="rId4" Type="http://schemas.openxmlformats.org/officeDocument/2006/relationships/image" Target="../media/image32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image" Target="../media/image34.svg" /><Relationship Id="rId4" Type="http://schemas.openxmlformats.org/officeDocument/2006/relationships/image" Target="../media/image35.png" /><Relationship Id="rId5" Type="http://schemas.openxmlformats.org/officeDocument/2006/relationships/image" Target="../media/image36.sv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hyperlink" Target="https://www.gov.br/mulheres/pt-br/observatorio-brasil-da-igualdade-de-genero/painel/autonomia-economica-e-igualdade-no-mundo-do-trabalho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svg" /><Relationship Id="rId4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hyperlink" Target="https://www.gov.br/mulheres/pt-br/observatorio-brasil-da-igualdade-de-genero/raseam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hyperlink" Target="https://www.gov.br/mulheres/pt-br/observatorio-brasil-da-igualdade-de-genero/raseam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openxmlformats.org/officeDocument/2006/relationships/image" Target="../media/image14.sv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72044" cy="7050903"/>
            <a:chExt cx="3205806" cy="18570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5806" cy="1857028"/>
            </a:xfrm>
            <a:custGeom>
              <a:rect l="l" t="t" r="r" b="b"/>
              <a:pathLst>
                <a:path w="3205806" h="1857028">
                  <a:moveTo>
                    <a:pt x="0" y="0"/>
                  </a:moveTo>
                  <a:lnTo>
                    <a:pt x="3205806" y="0"/>
                  </a:lnTo>
                  <a:lnTo>
                    <a:pt x="3205806" y="1857028"/>
                  </a:lnTo>
                  <a:lnTo>
                    <a:pt x="0" y="1857028"/>
                  </a:lnTo>
                  <a:close/>
                </a:path>
              </a:pathLst>
            </a:custGeom>
            <a:solidFill>
              <a:srgbClr val="FFDC73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05806" cy="1904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279111"/>
            <a:ext cx="8177780" cy="4007889"/>
            <a:chExt cx="2185081" cy="14482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5081" cy="1448258"/>
            </a:xfrm>
            <a:custGeom>
              <a:rect l="l" t="t" r="r" b="b"/>
              <a:pathLst>
                <a:path w="2185081" h="1448258">
                  <a:moveTo>
                    <a:pt x="0" y="0"/>
                  </a:moveTo>
                  <a:lnTo>
                    <a:pt x="2185081" y="0"/>
                  </a:lnTo>
                  <a:lnTo>
                    <a:pt x="2185081" y="1448258"/>
                  </a:lnTo>
                  <a:lnTo>
                    <a:pt x="0" y="1448258"/>
                  </a:lnTo>
                  <a:close/>
                </a:path>
              </a:pathLst>
            </a:custGeom>
            <a:solidFill>
              <a:srgbClr val="E68BFD"/>
            </a:solidFill>
            <a:ln cap="sq">
              <a:noFill/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85081" cy="149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" y="428446"/>
            <a:ext cx="11991109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999"/>
              </a:lnSpc>
            </a:pPr>
            <a:r>
              <a:rPr lang="pt-BR" sz="8800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Proposta: Reservar de 30% de Vagas de cadeiras no Legislativo para Mulheres</a:t>
            </a:r>
            <a:endParaRPr lang="pt-BR" sz="8800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87000" y="1943101"/>
            <a:ext cx="7820445" cy="8321284"/>
          </a:xfrm>
          <a:custGeom>
            <a:rect l="l" t="t" r="r" b="b"/>
            <a:pathLst>
              <a:path w="7668045" h="8234141">
                <a:moveTo>
                  <a:pt x="0" y="0"/>
                </a:moveTo>
                <a:lnTo>
                  <a:pt x="7668045" y="0"/>
                </a:lnTo>
                <a:lnTo>
                  <a:pt x="7668045" y="8234142"/>
                </a:lnTo>
                <a:lnTo>
                  <a:pt x="0" y="8234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457200" y="7050903"/>
            <a:ext cx="6577580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Análise de Impacto Legislativo da Emenda 102, que altera o $ 2º do Art. 154, do PLP 112/2021 usando o método de estudo proposto por Menenguin (2017). </a:t>
            </a:r>
            <a:endParaRPr lang="pt-BR" sz="3600" b="1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07788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-121557" y="6161132"/>
            <a:ext cx="18288000" cy="4186059"/>
            <a:chExt cx="4816593" cy="1102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2501"/>
            </a:xfrm>
            <a:custGeom>
              <a:rect l="l" t="t" r="r" b="b"/>
              <a:pathLst>
                <a:path w="4816592" h="1102501">
                  <a:moveTo>
                    <a:pt x="0" y="0"/>
                  </a:moveTo>
                  <a:lnTo>
                    <a:pt x="4816592" y="0"/>
                  </a:lnTo>
                  <a:lnTo>
                    <a:pt x="4816592" y="1102501"/>
                  </a:lnTo>
                  <a:lnTo>
                    <a:pt x="0" y="1102501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50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8600" y="532567"/>
            <a:ext cx="12493007" cy="9274621"/>
          </a:xfrm>
          <a:custGeom>
            <a:rect l="l" t="t" r="r" b="b"/>
            <a:pathLst>
              <a:path w="11553977" h="9274621">
                <a:moveTo>
                  <a:pt x="0" y="0"/>
                </a:moveTo>
                <a:lnTo>
                  <a:pt x="11553977" y="0"/>
                </a:lnTo>
                <a:lnTo>
                  <a:pt x="11553977" y="9274620"/>
                </a:lnTo>
                <a:lnTo>
                  <a:pt x="0" y="9274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2368302" y="698322"/>
            <a:ext cx="6161314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023"/>
              </a:lnSpc>
              <a:spcBef>
                <a:spcPct val="0"/>
              </a:spcBef>
            </a:pPr>
            <a:r>
              <a:rPr lang="pt-BR" sz="6600" b="1">
                <a:solidFill>
                  <a:srgbClr val="FF0000"/>
                </a:solidFill>
                <a:latin typeface="Bahnschrift" pitchFamily="34" charset="0"/>
                <a:ea typeface="Gliker"/>
                <a:cs typeface="Gliker"/>
                <a:sym typeface="Gliker"/>
              </a:rPr>
              <a:t>Eleições </a:t>
            </a:r>
            <a:r>
              <a:rPr lang="pt-BR" sz="6600" b="1" smtClean="0">
                <a:solidFill>
                  <a:srgbClr val="FF0000"/>
                </a:solidFill>
                <a:latin typeface="Bahnschrift" pitchFamily="34" charset="0"/>
              </a:rPr>
              <a:t>Municípios</a:t>
            </a:r>
            <a:r>
              <a:rPr lang="pt-BR" sz="6600">
                <a:solidFill>
                  <a:srgbClr val="FF0000"/>
                </a:solidFill>
                <a:latin typeface="Bahnschrift" pitchFamily="34" charset="0"/>
              </a:rPr>
              <a:t>:</a:t>
            </a:r>
            <a:r>
              <a:rPr lang="pt-BR" sz="6600">
                <a:latin typeface="Bahnschrift" pitchFamily="34" charset="0"/>
              </a:rPr>
              <a:t> cadeiras ainda distantes da </a:t>
            </a:r>
            <a:r>
              <a:rPr lang="pt-BR" sz="6600" smtClean="0">
                <a:latin typeface="Bahnschrift" pitchFamily="34" charset="0"/>
              </a:rPr>
              <a:t>paridade</a:t>
            </a:r>
            <a:endParaRPr lang="pt-BR" sz="6384">
              <a:solidFill>
                <a:srgbClr val="501D23"/>
              </a:solidFill>
              <a:latin typeface="Bahnschrift" pitchFamily="34" charset="0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5903" y="7560019"/>
            <a:ext cx="514611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pt-BR" sz="2000"/>
              <a:t>Fonte: Justiça Eleitoral (TSE), eleições municipais</a:t>
            </a:r>
            <a:endParaRPr lang="en-US" sz="20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6100941"/>
            <a:ext cx="18288000" cy="4186059"/>
            <a:chExt cx="4816593" cy="1102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02501"/>
            </a:xfrm>
            <a:custGeom>
              <a:rect l="l" t="t" r="r" b="b"/>
              <a:pathLst>
                <a:path w="4816592" h="1102501">
                  <a:moveTo>
                    <a:pt x="0" y="0"/>
                  </a:moveTo>
                  <a:lnTo>
                    <a:pt x="4816592" y="0"/>
                  </a:lnTo>
                  <a:lnTo>
                    <a:pt x="4816592" y="1102501"/>
                  </a:lnTo>
                  <a:lnTo>
                    <a:pt x="0" y="1102501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1150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178942"/>
            <a:ext cx="12085355" cy="9929115"/>
          </a:xfrm>
          <a:custGeom>
            <a:rect l="l" t="t" r="r" b="b"/>
            <a:pathLst>
              <a:path w="11754468" h="9929115">
                <a:moveTo>
                  <a:pt x="0" y="0"/>
                </a:moveTo>
                <a:lnTo>
                  <a:pt x="11754468" y="0"/>
                </a:lnTo>
                <a:lnTo>
                  <a:pt x="11754468" y="9929116"/>
                </a:lnTo>
                <a:lnTo>
                  <a:pt x="0" y="99291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2085355" y="1826170"/>
            <a:ext cx="6161314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023"/>
              </a:lnSpc>
              <a:spcBef>
                <a:spcPct val="0"/>
              </a:spcBef>
            </a:pPr>
            <a:endParaRPr lang="pt-BR" sz="6600" b="1" smtClean="0"/>
          </a:p>
          <a:p>
            <a:pPr lvl="0" algn="ctr">
              <a:lnSpc>
                <a:spcPts val="7023"/>
              </a:lnSpc>
              <a:spcBef>
                <a:spcPct val="0"/>
              </a:spcBef>
            </a:pPr>
            <a:r>
              <a:rPr lang="pt-BR" sz="6600" b="1" smtClean="0"/>
              <a:t>De </a:t>
            </a:r>
            <a:r>
              <a:rPr lang="pt-BR" sz="6600" b="1"/>
              <a:t>eleição em eleição, a mesma lacuna</a:t>
            </a:r>
            <a:endParaRPr lang="en-US" sz="6384" b="1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475935" y="7520737"/>
            <a:ext cx="5391783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pt-BR" sz="2400"/>
              <a:t>Fonte: Justiça Eleitoral (TSE), eleições municipais/estaduais/federais</a:t>
            </a:r>
            <a:endParaRPr lang="en-US" sz="24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TextBox 8"/>
          <p:cNvSpPr txBox="1"/>
          <p:nvPr/>
        </p:nvSpPr>
        <p:spPr>
          <a:xfrm rot="-189293">
            <a:off x="12497304" y="804922"/>
            <a:ext cx="53300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600"/>
              </a:lnSpc>
              <a:spcBef>
                <a:spcPct val="0"/>
              </a:spcBef>
            </a:pPr>
            <a:r>
              <a:rPr lang="pt-BR" sz="3200" b="1">
                <a:solidFill>
                  <a:srgbClr val="FF0000"/>
                </a:solidFill>
              </a:rPr>
              <a:t>O problema não é pontual: é padrão</a:t>
            </a:r>
            <a:endParaRPr lang="en-US" sz="30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-34636" y="5725452"/>
            <a:ext cx="18184498" cy="4615432"/>
            <a:chExt cx="4789333" cy="12155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9333" cy="1215587"/>
            </a:xfrm>
            <a:custGeom>
              <a:rect l="l" t="t" r="r" b="b"/>
              <a:pathLst>
                <a:path w="4789333" h="1215587">
                  <a:moveTo>
                    <a:pt x="0" y="0"/>
                  </a:moveTo>
                  <a:lnTo>
                    <a:pt x="4789333" y="0"/>
                  </a:lnTo>
                  <a:lnTo>
                    <a:pt x="4789333" y="1215587"/>
                  </a:lnTo>
                  <a:lnTo>
                    <a:pt x="0" y="1215587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789333" cy="126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744199" y="5758310"/>
            <a:ext cx="6286171" cy="4368889"/>
          </a:xfrm>
          <a:custGeom>
            <a:rect l="l" t="t" r="r" b="b"/>
            <a:pathLst>
              <a:path w="6286171" h="4368889">
                <a:moveTo>
                  <a:pt x="0" y="0"/>
                </a:moveTo>
                <a:lnTo>
                  <a:pt x="6286170" y="0"/>
                </a:lnTo>
                <a:lnTo>
                  <a:pt x="6286170" y="4368888"/>
                </a:lnTo>
                <a:lnTo>
                  <a:pt x="0" y="436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TextBox 7"/>
          <p:cNvSpPr txBox="1"/>
          <p:nvPr/>
        </p:nvSpPr>
        <p:spPr>
          <a:xfrm>
            <a:off x="12064341" y="1535998"/>
            <a:ext cx="6161314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7023"/>
              </a:lnSpc>
              <a:spcBef>
                <a:spcPct val="0"/>
              </a:spcBef>
            </a:pPr>
            <a:r>
              <a:rPr lang="pt-BR" sz="6600" b="1">
                <a:solidFill>
                  <a:srgbClr val="FF0000"/>
                </a:solidFill>
              </a:rPr>
              <a:t>Depois da </a:t>
            </a:r>
            <a:r>
              <a:rPr lang="pt-BR" sz="6600" b="1" smtClean="0">
                <a:solidFill>
                  <a:srgbClr val="FF0000"/>
                </a:solidFill>
              </a:rPr>
              <a:t>URNA: </a:t>
            </a:r>
            <a:r>
              <a:rPr lang="pt-BR" sz="6600" b="1">
                <a:solidFill>
                  <a:srgbClr val="FF0000"/>
                </a:solidFill>
              </a:rPr>
              <a:t>cadeiras continuam masculinas</a:t>
            </a:r>
            <a:endParaRPr lang="en-US" sz="6384" b="1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9094" y="5955852"/>
            <a:ext cx="9037306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Resultado das Eleições 2022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: </a:t>
            </a:r>
          </a:p>
          <a:p>
            <a:pPr algn="ctr">
              <a:lnSpc>
                <a:spcPts val="3840"/>
              </a:lnSpc>
            </a:pPr>
            <a:endParaRPr lang="pt-BR" sz="36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71500" indent="-571500">
              <a:lnSpc>
                <a:spcPts val="3840"/>
              </a:lnSpc>
              <a:buFont typeface="Arial" pitchFamily="34" charset="0"/>
              <a:buChar char="•"/>
            </a:pP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Apenas 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18,2%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das cadeiras das Assembleias Legislativas estaduais foram preenchidas por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mulheres.</a:t>
            </a:r>
          </a:p>
          <a:p>
            <a:pPr marL="571500" indent="-571500">
              <a:lnSpc>
                <a:spcPts val="3840"/>
              </a:lnSpc>
              <a:buFont typeface="Arial" pitchFamily="34" charset="0"/>
              <a:buChar char="•"/>
            </a:pPr>
            <a:endParaRPr lang="pt-BR" sz="3600" b="1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571500" indent="-571500">
              <a:lnSpc>
                <a:spcPts val="3840"/>
              </a:lnSpc>
              <a:buFont typeface="Arial" pitchFamily="34" charset="0"/>
              <a:buChar char="•"/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Câmara dos Deputados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– 91 mulheres de 513 vagas (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17,7%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  <a:p>
            <a:pPr marL="345441" lvl="1">
              <a:lnSpc>
                <a:spcPts val="3840"/>
              </a:lnSpc>
              <a:spcBef>
                <a:spcPct val="0"/>
              </a:spcBef>
            </a:pPr>
            <a:r>
              <a:rPr lang="pt-BR" sz="2000" smtClean="0"/>
              <a:t>Fonte</a:t>
            </a:r>
            <a:r>
              <a:rPr lang="pt-BR" sz="2000"/>
              <a:t>: Justiça Eleitoral (TSE), Eleições 2022</a:t>
            </a:r>
            <a:endParaRPr lang="pt-BR" sz="20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" name="Freeform 6"/>
          <p:cNvSpPr/>
          <p:nvPr/>
        </p:nvSpPr>
        <p:spPr>
          <a:xfrm>
            <a:off x="7993000" y="1273962"/>
            <a:ext cx="4182770" cy="4114800"/>
          </a:xfrm>
          <a:custGeom>
            <a:rect l="l" t="t" r="r" b="b"/>
            <a:pathLst>
              <a:path w="4182770" h="4114800">
                <a:moveTo>
                  <a:pt x="0" y="0"/>
                </a:moveTo>
                <a:lnTo>
                  <a:pt x="4182770" y="0"/>
                </a:lnTo>
                <a:lnTo>
                  <a:pt x="41827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6" y="832393"/>
            <a:ext cx="7931061" cy="47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099988" y="3463"/>
            <a:ext cx="139782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b="1"/>
              <a:t>Eleições 2022: resultado abaixo de 20%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9564239" y="0"/>
            <a:ext cx="8723761" cy="10287000"/>
            <a:chExt cx="229761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97616" cy="2709333"/>
            </a:xfrm>
            <a:custGeom>
              <a:rect l="l" t="t" r="r" b="b"/>
              <a:pathLst>
                <a:path w="2297616" h="2709333">
                  <a:moveTo>
                    <a:pt x="0" y="0"/>
                  </a:moveTo>
                  <a:lnTo>
                    <a:pt x="2297616" y="0"/>
                  </a:lnTo>
                  <a:lnTo>
                    <a:pt x="229761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9761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76708" y="187479"/>
            <a:ext cx="7961761" cy="8021786"/>
            <a:chExt cx="2096925" cy="21127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6925" cy="2112734"/>
            </a:xfrm>
            <a:custGeom>
              <a:rect l="l" t="t" r="r" b="b"/>
              <a:pathLst>
                <a:path w="2096925" h="2112734">
                  <a:moveTo>
                    <a:pt x="0" y="0"/>
                  </a:moveTo>
                  <a:lnTo>
                    <a:pt x="2096925" y="0"/>
                  </a:lnTo>
                  <a:lnTo>
                    <a:pt x="2096925" y="2112734"/>
                  </a:lnTo>
                  <a:lnTo>
                    <a:pt x="0" y="2112734"/>
                  </a:lnTo>
                  <a:close/>
                </a:path>
              </a:pathLst>
            </a:custGeom>
            <a:solidFill>
              <a:srgbClr val="FFDC73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96925" cy="21603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326239" y="6303676"/>
            <a:ext cx="7812230" cy="4023298"/>
          </a:xfrm>
          <a:custGeom>
            <a:rect l="l" t="t" r="r" b="b"/>
            <a:pathLst>
              <a:path w="7812230" h="4023298">
                <a:moveTo>
                  <a:pt x="0" y="0"/>
                </a:moveTo>
                <a:lnTo>
                  <a:pt x="7812229" y="0"/>
                </a:lnTo>
                <a:lnTo>
                  <a:pt x="7812229" y="4023298"/>
                </a:lnTo>
                <a:lnTo>
                  <a:pt x="0" y="4023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Freeform 9"/>
          <p:cNvSpPr/>
          <p:nvPr/>
        </p:nvSpPr>
        <p:spPr>
          <a:xfrm>
            <a:off x="6052175" y="8778872"/>
            <a:ext cx="1692150" cy="1508128"/>
          </a:xfrm>
          <a:custGeom>
            <a:rect l="l" t="t" r="r" b="b"/>
            <a:pathLst>
              <a:path w="1692150" h="1508128">
                <a:moveTo>
                  <a:pt x="0" y="0"/>
                </a:moveTo>
                <a:lnTo>
                  <a:pt x="1692150" y="0"/>
                </a:lnTo>
                <a:lnTo>
                  <a:pt x="1692150" y="1508128"/>
                </a:lnTo>
                <a:lnTo>
                  <a:pt x="0" y="1508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498764" y="495300"/>
            <a:ext cx="8866618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480"/>
              </a:lnSpc>
              <a:spcBef>
                <a:spcPct val="0"/>
              </a:spcBef>
            </a:pPr>
            <a:r>
              <a:rPr lang="pt-BR" sz="7200" b="1">
                <a:solidFill>
                  <a:srgbClr val="FF0000"/>
                </a:solidFill>
              </a:rPr>
              <a:t>Um século (e mais) até a </a:t>
            </a:r>
            <a:r>
              <a:rPr lang="pt-BR" sz="7200" b="1" smtClean="0">
                <a:solidFill>
                  <a:srgbClr val="FF0000"/>
                </a:solidFill>
              </a:rPr>
              <a:t>igualdade entre </a:t>
            </a:r>
            <a:r>
              <a:rPr lang="en-US" sz="6800" b="1" err="1" smtClean="0">
                <a:solidFill>
                  <a:srgbClr val="FF0000"/>
                </a:solidFill>
                <a:latin typeface="Gliker"/>
                <a:ea typeface="Gliker"/>
                <a:cs typeface="Gliker"/>
                <a:sym typeface="Gliker"/>
              </a:rPr>
              <a:t>homens </a:t>
            </a:r>
            <a:r>
              <a:rPr lang="en-US" sz="6800" b="1">
                <a:solidFill>
                  <a:srgbClr val="FF0000"/>
                </a:solidFill>
                <a:latin typeface="Gliker"/>
                <a:ea typeface="Gliker"/>
                <a:cs typeface="Gliker"/>
                <a:sym typeface="Gliker"/>
              </a:rPr>
              <a:t>e </a:t>
            </a:r>
            <a:r>
              <a:rPr lang="en-US" sz="6800" b="1" err="1" smtClean="0">
                <a:solidFill>
                  <a:srgbClr val="FF0000"/>
                </a:solidFill>
                <a:latin typeface="Gliker"/>
                <a:ea typeface="Gliker"/>
                <a:cs typeface="Gliker"/>
                <a:sym typeface="Gliker"/>
              </a:rPr>
              <a:t>mulheres.</a:t>
            </a:r>
            <a:endParaRPr lang="en-US" sz="6800" b="1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5467" y="3924300"/>
            <a:ext cx="9099915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pt-BR" sz="32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Rel</a:t>
            </a:r>
            <a:r>
              <a:rPr lang="pt-BR" sz="3200" b="1" u="none" strike="noStrike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atório Global de Desigualdade de Gênero do Fórum Econômico Mundial. </a:t>
            </a: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pt-BR" sz="3200" u="sng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4" tooltip="https://www.weforum.org/publications/global-gender-gap-report-2024/digest/"/>
              </a:rPr>
              <a:t>Global Gender Gap Report 2025 | World Economic Forum</a:t>
            </a:r>
            <a:r>
              <a:rPr lang="pt-BR" sz="32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pt-BR" sz="27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(Participação e Oportunidade Econômica, Nível Educacional, Saúde e Sobrevivência e Empoderamento Político)</a:t>
            </a:r>
            <a:endParaRPr lang="pt-BR" sz="2700" u="none" strike="noStrike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15600" y="495300"/>
            <a:ext cx="7622869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19"/>
              </a:lnSpc>
            </a:pPr>
            <a:r>
              <a:rPr lang="pt-BR" sz="5719" b="1" i="1" u="none" strike="noStrike" smtClean="0">
                <a:solidFill>
                  <a:srgbClr val="501D2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“Estudos atuais (GGGR, 2025), serão necessários - </a:t>
            </a:r>
            <a:r>
              <a:rPr lang="pt-BR" sz="5719" b="1" i="1" u="none" strike="noStrike" smtClean="0">
                <a:solidFill>
                  <a:srgbClr val="AB1BC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123 anos</a:t>
            </a:r>
            <a:r>
              <a:rPr lang="pt-BR" sz="5719" b="1" i="1" u="none" strike="noStrike" smtClean="0">
                <a:solidFill>
                  <a:srgbClr val="501D2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pt-BR" sz="5719" b="1" i="1" u="none" strike="noStrike" smtClean="0">
                <a:solidFill>
                  <a:srgbClr val="AB1BCF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para atingir a paridade plena</a:t>
            </a:r>
            <a:r>
              <a:rPr lang="pt-BR" sz="5719" b="1" i="1" u="none" strike="noStrike" smtClean="0">
                <a:solidFill>
                  <a:srgbClr val="501D2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– cerca de 5 gerações</a:t>
            </a:r>
            <a:r>
              <a:rPr lang="en-US" sz="5719" b="1" i="1" smtClean="0">
                <a:solidFill>
                  <a:srgbClr val="501D2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.</a:t>
            </a:r>
          </a:p>
          <a:p>
            <a:pPr marL="0" lvl="0" indent="0" algn="ctr">
              <a:lnSpc>
                <a:spcPts val="5719"/>
              </a:lnSpc>
            </a:pPr>
            <a:r>
              <a:rPr lang="en-US" sz="2000" err="1" smtClean="0">
                <a:latin typeface="DM Sans"/>
              </a:rPr>
              <a:t>Fonte</a:t>
            </a:r>
            <a:r>
              <a:rPr lang="en-US" sz="2000">
                <a:latin typeface="DM Sans"/>
              </a:rPr>
              <a:t>: World Economic Forum, </a:t>
            </a:r>
            <a:r>
              <a:rPr lang="en-US" sz="2000" i="1">
                <a:latin typeface="DM Sans"/>
              </a:rPr>
              <a:t>Global Gender Gap Report </a:t>
            </a:r>
            <a:r>
              <a:rPr lang="en-US" sz="2000" i="1" smtClean="0">
                <a:latin typeface="DM Sans"/>
              </a:rPr>
              <a:t>2025</a:t>
            </a:r>
            <a:r>
              <a:rPr lang="en-US" sz="2000" smtClean="0">
                <a:latin typeface="DM Sans"/>
              </a:rPr>
              <a:t>.</a:t>
            </a:r>
            <a:endParaRPr lang="en-US" sz="2000" b="1" i="1" u="none" strike="noStrike" smtClean="0">
              <a:solidFill>
                <a:srgbClr val="501D23"/>
              </a:solidFill>
              <a:latin typeface="DM Sans"/>
              <a:ea typeface="DM Sans Bold Italics"/>
              <a:cs typeface="DM Sans Bold Italics"/>
              <a:sym typeface="DM Sans Bold Italics"/>
            </a:endParaRPr>
          </a:p>
          <a:p>
            <a:pPr marL="0" lvl="0" indent="0" algn="ctr">
              <a:lnSpc>
                <a:spcPts val="5719"/>
              </a:lnSpc>
            </a:pPr>
            <a:endParaRPr lang="en-US" sz="2000" b="1" i="1" u="none" strike="noStrike">
              <a:solidFill>
                <a:srgbClr val="501D23"/>
              </a:solidFill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19293" y="7108248"/>
            <a:ext cx="4425955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71"/>
              </a:lnSpc>
            </a:pPr>
            <a:r>
              <a:rPr lang="en-US" sz="3809" b="1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Brasil: </a:t>
            </a:r>
          </a:p>
          <a:p>
            <a:pPr marL="0" lvl="0" indent="0" algn="l">
              <a:lnSpc>
                <a:spcPts val="4571"/>
              </a:lnSpc>
              <a:spcBef>
                <a:spcPct val="0"/>
              </a:spcBef>
            </a:pPr>
            <a:r>
              <a:rPr lang="en-US" sz="3809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2024</a:t>
            </a:r>
            <a:r>
              <a:rPr lang="en-US" sz="3809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: 70 (0,716</a:t>
            </a:r>
            <a:r>
              <a:rPr lang="en-US" sz="3809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)</a:t>
            </a:r>
          </a:p>
          <a:p>
            <a:pPr marL="0" lvl="0" indent="0" algn="l">
              <a:lnSpc>
                <a:spcPts val="4571"/>
              </a:lnSpc>
              <a:spcBef>
                <a:spcPct val="0"/>
              </a:spcBef>
            </a:pPr>
            <a:r>
              <a:rPr lang="en-US" sz="3809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2025: 72  (0,720)</a:t>
            </a:r>
            <a:endParaRPr lang="en-US" sz="3809" b="1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-18771" y="0"/>
            <a:ext cx="10420850" cy="10287000"/>
            <a:chExt cx="27445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C73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14226" y="7613948"/>
            <a:ext cx="8473774" cy="2673052"/>
            <a:chExt cx="2231776" cy="704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1776" cy="704014"/>
            </a:xfrm>
            <a:custGeom>
              <a:rect l="l" t="t" r="r" b="b"/>
              <a:pathLst>
                <a:path w="2231776" h="704014">
                  <a:moveTo>
                    <a:pt x="0" y="0"/>
                  </a:moveTo>
                  <a:lnTo>
                    <a:pt x="2231776" y="0"/>
                  </a:lnTo>
                  <a:lnTo>
                    <a:pt x="2231776" y="704014"/>
                  </a:lnTo>
                  <a:lnTo>
                    <a:pt x="0" y="704014"/>
                  </a:lnTo>
                  <a:close/>
                </a:path>
              </a:pathLst>
            </a:custGeom>
            <a:solidFill>
              <a:srgbClr val="E68BFD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31776" cy="751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830730"/>
            <a:ext cx="16230600" cy="82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80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Projeto de Lei Complementar n° 112, de 2021</a:t>
            </a:r>
          </a:p>
        </p:txBody>
      </p:sp>
      <p:sp>
        <p:nvSpPr>
          <p:cNvPr id="9" name="TextBox 9"/>
          <p:cNvSpPr txBox="1"/>
          <p:nvPr/>
        </p:nvSpPr>
        <p:spPr>
          <a:xfrm rot="-189293">
            <a:off x="6478738" y="1146450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Código Eleitoral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6168" y="3962400"/>
            <a:ext cx="4304745" cy="583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 b="1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Autoria: </a:t>
            </a:r>
            <a:r>
              <a:rPr lang="en-US" sz="3200" err="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Dep</a:t>
            </a:r>
            <a:r>
              <a:rPr lang="en-US" sz="3200" u="none" strike="noStrike" err="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utada Federal Soraya Santos (PL/RJ) e outros </a:t>
            </a: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endParaRPr lang="en-US" sz="3200" u="none" strike="noStrike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 b="1" u="none" strike="noStrike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Origem: </a:t>
            </a:r>
            <a:r>
              <a:rPr lang="en-US" sz="3200" u="none" strike="noStrike" err="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Câmara dos Deputados </a:t>
            </a: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endParaRPr lang="en-US" sz="3200" u="none" strike="noStrike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 b="1" u="none" strike="noStrike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Ementa: </a:t>
            </a:r>
            <a:r>
              <a:rPr lang="en-US" sz="3200" u="none" strike="noStrike" err="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Dispõe sobre as normas eleitorais e as normas processuais eleitorais brasileiras.</a:t>
            </a:r>
            <a:r>
              <a:rPr lang="en-US" sz="3200" b="1" u="none" strike="noStrike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04653" y="3630370"/>
            <a:ext cx="5211281" cy="375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8"/>
              </a:lnSpc>
              <a:spcBef>
                <a:spcPct val="0"/>
              </a:spcBef>
            </a:pPr>
            <a:r>
              <a:rPr lang="pt-BR" sz="2377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 projeto propõe estabelecer normas eleitorais e processuais eleitorais no Brasil, visando assegurar o funcionamento da democracia representativa e participativa, o pleno exercício dos direitos políticos e dos partidos políticos, e a transparência e segurança dos processos eleitorais</a:t>
            </a:r>
            <a:r>
              <a:rPr lang="en-US" sz="2377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lang="en-US" sz="2377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420850" y="8307021"/>
            <a:ext cx="7554204" cy="189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2"/>
              </a:lnSpc>
            </a:pPr>
            <a:r>
              <a:rPr lang="en-US" sz="3101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Emendas: </a:t>
            </a:r>
            <a:r>
              <a:rPr lang="en-US" sz="310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212 Emendas (Senado - abril/2025) </a:t>
            </a:r>
          </a:p>
          <a:p>
            <a:pPr marL="0" lvl="0" indent="0" algn="l">
              <a:lnSpc>
                <a:spcPts val="3722"/>
              </a:lnSpc>
              <a:spcBef>
                <a:spcPct val="0"/>
              </a:spcBef>
            </a:pPr>
            <a:r>
              <a:rPr lang="en-US" sz="3101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Tramitação: </a:t>
            </a:r>
            <a:r>
              <a:rPr lang="en-US" sz="310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CCJ - Comissão de Constituição, Justiça e Cidadania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540350" y="4457700"/>
            <a:ext cx="7747649" cy="3156248"/>
          </a:xfrm>
          <a:custGeom>
            <a:rect l="l" t="t" r="r" b="b"/>
            <a:pathLst>
              <a:path w="7315200" h="2798064">
                <a:moveTo>
                  <a:pt x="0" y="0"/>
                </a:moveTo>
                <a:lnTo>
                  <a:pt x="7315200" y="0"/>
                </a:lnTo>
                <a:lnTo>
                  <a:pt x="7315200" y="2798064"/>
                </a:lnTo>
                <a:lnTo>
                  <a:pt x="0" y="2798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-10392" y="1788343"/>
            <a:ext cx="10531047" cy="7961605"/>
            <a:chOff x="0" y="-47625"/>
            <a:chExt cx="2773609" cy="2788958"/>
          </a:xfrm>
        </p:grpSpPr>
        <p:sp>
          <p:nvSpPr>
            <p:cNvPr id="3" name="Freeform 3"/>
            <p:cNvSpPr/>
            <p:nvPr/>
          </p:nvSpPr>
          <p:spPr>
            <a:xfrm>
              <a:off x="29023" y="3200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C73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70803" y="7596104"/>
            <a:ext cx="7513288" cy="2673052"/>
            <a:chExt cx="2231776" cy="704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1776" cy="704014"/>
            </a:xfrm>
            <a:custGeom>
              <a:rect l="l" t="t" r="r" b="b"/>
              <a:pathLst>
                <a:path w="2231776" h="704014">
                  <a:moveTo>
                    <a:pt x="0" y="0"/>
                  </a:moveTo>
                  <a:lnTo>
                    <a:pt x="2231776" y="0"/>
                  </a:lnTo>
                  <a:lnTo>
                    <a:pt x="2231776" y="704014"/>
                  </a:lnTo>
                  <a:lnTo>
                    <a:pt x="0" y="704014"/>
                  </a:lnTo>
                  <a:close/>
                </a:path>
              </a:pathLst>
            </a:custGeom>
            <a:solidFill>
              <a:srgbClr val="E68BFD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31776" cy="751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2000" y="1159397"/>
            <a:ext cx="16230600" cy="82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80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 Emenda 102 do PLP 112/2021</a:t>
            </a:r>
          </a:p>
        </p:txBody>
      </p:sp>
      <p:sp>
        <p:nvSpPr>
          <p:cNvPr id="9" name="TextBox 9"/>
          <p:cNvSpPr txBox="1"/>
          <p:nvPr/>
        </p:nvSpPr>
        <p:spPr>
          <a:xfrm rot="-189293">
            <a:off x="6153736" y="311529"/>
            <a:ext cx="5388609" cy="923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Reserva de </a:t>
            </a:r>
            <a:r>
              <a:rPr lang="en-US" sz="3000" b="1" smtClean="0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30% de Caderias </a:t>
            </a:r>
            <a:r>
              <a:rPr lang="en-US" sz="30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para Mulheres</a:t>
            </a:r>
            <a:endParaRPr lang="en-US" sz="30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0043" y="1987744"/>
            <a:ext cx="10222895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b="1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Autoria: </a:t>
            </a:r>
            <a:endParaRPr lang="en-US" sz="4800" b="1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Sen</a:t>
            </a:r>
            <a:r>
              <a:rPr lang="en-US" sz="480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Eliziane G</a:t>
            </a:r>
            <a:r>
              <a:rPr lang="en-US" sz="4800" u="none" strike="noStrike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ama </a:t>
            </a:r>
            <a:endParaRPr lang="en-US" sz="4800" u="none" strike="noStrike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Sen</a:t>
            </a:r>
            <a:r>
              <a:rPr lang="en-US" sz="4800" u="none" strike="noStrike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Hamilton </a:t>
            </a:r>
            <a:r>
              <a:rPr lang="en-US" sz="4800" u="none" strike="noStrike" err="1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Mourão</a:t>
            </a:r>
            <a:endParaRPr lang="en-US" sz="4800" u="none" strike="noStrike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Sen</a:t>
            </a:r>
            <a:r>
              <a:rPr lang="en-US" sz="4800" u="none" strike="noStrike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Damares Alves/</a:t>
            </a: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Sen</a:t>
            </a:r>
            <a:r>
              <a:rPr lang="en-US" sz="4800" u="none" strike="noStrike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Soraya </a:t>
            </a:r>
            <a:r>
              <a:rPr lang="en-US" sz="4800" u="none" strike="noStrike" err="1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Thronicke</a:t>
            </a:r>
            <a:endParaRPr lang="en-US" sz="48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48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Sen</a:t>
            </a:r>
            <a:r>
              <a:rPr lang="en-US" sz="4800" u="none" strike="noStrike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Janaína Farias</a:t>
            </a:r>
            <a:r>
              <a:rPr lang="en-US" sz="4800" b="1" u="none" strike="noStrike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 </a:t>
            </a:r>
            <a:endParaRPr lang="en-US" sz="4800" b="1" u="none" strike="noStrike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endParaRPr lang="en-US" sz="4800" b="1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r>
              <a:rPr lang="pt-BR" sz="4800"/>
              <a:t>Objetivo geral</a:t>
            </a:r>
            <a:r>
              <a:rPr lang="pt-BR" sz="4800" smtClean="0"/>
              <a:t>: Contribuir </a:t>
            </a:r>
            <a:r>
              <a:rPr lang="pt-BR" sz="4800"/>
              <a:t>para corrigir o déficit histórico de representatividade feminina nos parlamentos brasileiros, assegurando um mínimo de 30% das cadeiras às mulheres.</a:t>
            </a:r>
          </a:p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endParaRPr lang="en-US" sz="4800" b="1" u="none" strike="noStrike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75818" y="9283766"/>
            <a:ext cx="684985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22"/>
              </a:lnSpc>
              <a:spcBef>
                <a:spcPct val="0"/>
              </a:spcBef>
            </a:pPr>
            <a:r>
              <a:rPr lang="pt-BR" sz="3101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 Senado Federal</a:t>
            </a:r>
            <a:endParaRPr lang="pt-BR" sz="3101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0" y="6367896"/>
            <a:ext cx="9677399" cy="5120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pt-BR" sz="40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.  </a:t>
            </a:r>
            <a:endParaRPr lang="pt-BR" sz="4000" u="none" strike="noStrike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0774712" y="3390900"/>
            <a:ext cx="5989288" cy="5346889"/>
          </a:xfrm>
          <a:custGeom>
            <a:rect l="l" t="t" r="r" b="b"/>
            <a:pathLst>
              <a:path w="5082881" h="4739786">
                <a:moveTo>
                  <a:pt x="0" y="0"/>
                </a:moveTo>
                <a:lnTo>
                  <a:pt x="5082880" y="0"/>
                </a:lnTo>
                <a:lnTo>
                  <a:pt x="5082880" y="4739786"/>
                </a:lnTo>
                <a:lnTo>
                  <a:pt x="0" y="473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657350" y="3547713"/>
          <a:ext cx="582930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985"/>
                <a:gridCol w="5314315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pt-BR" sz="1200">
                          <a:effectLst/>
                        </a:rPr>
                        <a:t>14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pt-BR" sz="1200">
                          <a:effectLst/>
                        </a:rPr>
                        <a:t>Uma Emenda, de iniciativa multipartidária no Senado, estabelece um piso de 30% de cadeiras para mulheres em todas as Casas legislativas, com detalhamento a ser definido pelo TSE.</a:t>
                      </a:r>
                      <a:endParaRPr lang="pt-BR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5"/>
          <p:cNvGrpSpPr/>
          <p:nvPr/>
        </p:nvGrpSpPr>
        <p:grpSpPr>
          <a:xfrm>
            <a:off x="0" y="7613948"/>
            <a:ext cx="18288000" cy="2673052"/>
            <a:chExt cx="2231776" cy="7040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1776" cy="704014"/>
            </a:xfrm>
            <a:custGeom>
              <a:rect l="l" t="t" r="r" b="b"/>
              <a:pathLst>
                <a:path w="2231776" h="704014">
                  <a:moveTo>
                    <a:pt x="0" y="0"/>
                  </a:moveTo>
                  <a:lnTo>
                    <a:pt x="2231776" y="0"/>
                  </a:lnTo>
                  <a:lnTo>
                    <a:pt x="2231776" y="704014"/>
                  </a:lnTo>
                  <a:lnTo>
                    <a:pt x="0" y="704014"/>
                  </a:lnTo>
                  <a:close/>
                </a:path>
              </a:pathLst>
            </a:custGeom>
            <a:solidFill>
              <a:srgbClr val="E68BFD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31776" cy="751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33089" y="2883155"/>
            <a:ext cx="14021823" cy="4504511"/>
          </a:xfrm>
          <a:custGeom>
            <a:rect l="l" t="t" r="r" b="b"/>
            <a:pathLst>
              <a:path w="14021823" h="4504511">
                <a:moveTo>
                  <a:pt x="0" y="0"/>
                </a:moveTo>
                <a:lnTo>
                  <a:pt x="14021822" y="0"/>
                </a:lnTo>
                <a:lnTo>
                  <a:pt x="14021822" y="4504511"/>
                </a:lnTo>
                <a:lnTo>
                  <a:pt x="0" y="450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Freeform 9"/>
          <p:cNvSpPr/>
          <p:nvPr/>
        </p:nvSpPr>
        <p:spPr>
          <a:xfrm>
            <a:off x="15163800" y="515207"/>
            <a:ext cx="2755490" cy="2945074"/>
          </a:xfrm>
          <a:custGeom>
            <a:rect l="l" t="t" r="r" b="b"/>
            <a:pathLst>
              <a:path w="3893630" h="4114800">
                <a:moveTo>
                  <a:pt x="0" y="0"/>
                </a:moveTo>
                <a:lnTo>
                  <a:pt x="3893630" y="0"/>
                </a:lnTo>
                <a:lnTo>
                  <a:pt x="38936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Freeform 10"/>
          <p:cNvSpPr/>
          <p:nvPr/>
        </p:nvSpPr>
        <p:spPr>
          <a:xfrm>
            <a:off x="1028700" y="7607803"/>
            <a:ext cx="6045124" cy="2720306"/>
          </a:xfrm>
          <a:custGeom>
            <a:rect l="l" t="t" r="r" b="b"/>
            <a:pathLst>
              <a:path w="6045124" h="2720306">
                <a:moveTo>
                  <a:pt x="0" y="0"/>
                </a:moveTo>
                <a:lnTo>
                  <a:pt x="6045124" y="0"/>
                </a:lnTo>
                <a:lnTo>
                  <a:pt x="6045124" y="2720306"/>
                </a:lnTo>
                <a:lnTo>
                  <a:pt x="0" y="272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1" name="TextBox 11"/>
          <p:cNvSpPr txBox="1"/>
          <p:nvPr/>
        </p:nvSpPr>
        <p:spPr>
          <a:xfrm>
            <a:off x="1028700" y="1830730"/>
            <a:ext cx="16230600" cy="82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80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 </a:t>
            </a:r>
            <a:r>
              <a:rPr lang="pt-BR" sz="5800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Emenda </a:t>
            </a:r>
            <a:r>
              <a:rPr lang="en-US" sz="5800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102 </a:t>
            </a:r>
            <a:r>
              <a:rPr lang="en-US" sz="580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do PLP 112/2021</a:t>
            </a:r>
          </a:p>
        </p:txBody>
      </p:sp>
      <p:sp>
        <p:nvSpPr>
          <p:cNvPr id="12" name="TextBox 12"/>
          <p:cNvSpPr txBox="1"/>
          <p:nvPr/>
        </p:nvSpPr>
        <p:spPr>
          <a:xfrm rot="-189293">
            <a:off x="6478738" y="917850"/>
            <a:ext cx="533000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Reserva de Caderias para Mulheres</a:t>
            </a:r>
          </a:p>
        </p:txBody>
      </p:sp>
      <p:sp>
        <p:nvSpPr>
          <p:cNvPr id="13" name="Freeform 10"/>
          <p:cNvSpPr/>
          <p:nvPr/>
        </p:nvSpPr>
        <p:spPr>
          <a:xfrm>
            <a:off x="11214176" y="7652308"/>
            <a:ext cx="6045124" cy="2720306"/>
          </a:xfrm>
          <a:custGeom>
            <a:rect l="l" t="t" r="r" b="b"/>
            <a:pathLst>
              <a:path w="6045124" h="2720306">
                <a:moveTo>
                  <a:pt x="0" y="0"/>
                </a:moveTo>
                <a:lnTo>
                  <a:pt x="6045124" y="0"/>
                </a:lnTo>
                <a:lnTo>
                  <a:pt x="6045124" y="2720306"/>
                </a:lnTo>
                <a:lnTo>
                  <a:pt x="0" y="272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4" name="CaixaDeTexto 13"/>
          <p:cNvSpPr txBox="1"/>
          <p:nvPr/>
        </p:nvSpPr>
        <p:spPr>
          <a:xfrm>
            <a:off x="1100071" y="658889"/>
            <a:ext cx="1380647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smtClean="0">
                <a:solidFill>
                  <a:srgbClr val="FF0000"/>
                </a:solidFill>
              </a:rPr>
              <a:t>Objetivo </a:t>
            </a:r>
            <a:r>
              <a:rPr lang="pt-BR" sz="4400" b="1">
                <a:solidFill>
                  <a:srgbClr val="FF0000"/>
                </a:solidFill>
              </a:rPr>
              <a:t>geral: corrigir o déficit histórico de representação</a:t>
            </a:r>
          </a:p>
          <a:p>
            <a:endParaRPr lang="pt-BR"/>
          </a:p>
        </p:txBody>
      </p:sp>
    </p:spTree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3162300"/>
            <a:ext cx="10896600" cy="7124700"/>
            <a:chExt cx="27445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20850" y="7715920"/>
            <a:ext cx="8095750" cy="2582047"/>
            <a:chOff x="0" y="-47625"/>
            <a:chExt cx="2231776" cy="751639"/>
          </a:xfrm>
        </p:grpSpPr>
        <p:sp>
          <p:nvSpPr>
            <p:cNvPr id="6" name="Freeform 6"/>
            <p:cNvSpPr/>
            <p:nvPr/>
          </p:nvSpPr>
          <p:spPr>
            <a:xfrm>
              <a:off x="110145" y="0"/>
              <a:ext cx="2058612" cy="704014"/>
            </a:xfrm>
            <a:custGeom>
              <a:rect l="l" t="t" r="r" b="b"/>
              <a:pathLst>
                <a:path w="2231776" h="704014">
                  <a:moveTo>
                    <a:pt x="0" y="0"/>
                  </a:moveTo>
                  <a:lnTo>
                    <a:pt x="2231776" y="0"/>
                  </a:lnTo>
                  <a:lnTo>
                    <a:pt x="2231776" y="704014"/>
                  </a:lnTo>
                  <a:lnTo>
                    <a:pt x="0" y="704014"/>
                  </a:lnTo>
                  <a:close/>
                </a:path>
              </a:pathLst>
            </a:custGeom>
            <a:solidFill>
              <a:srgbClr val="E68BFD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31776" cy="7516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866474" y="2822452"/>
            <a:ext cx="7235063" cy="5088082"/>
          </a:xfrm>
          <a:custGeom>
            <a:rect l="l" t="t" r="r" b="b"/>
            <a:pathLst>
              <a:path w="6454588" h="4114800">
                <a:moveTo>
                  <a:pt x="0" y="0"/>
                </a:moveTo>
                <a:lnTo>
                  <a:pt x="6454588" y="0"/>
                </a:lnTo>
                <a:lnTo>
                  <a:pt x="64545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TextBox 9"/>
          <p:cNvSpPr txBox="1"/>
          <p:nvPr/>
        </p:nvSpPr>
        <p:spPr>
          <a:xfrm>
            <a:off x="1028700" y="1830730"/>
            <a:ext cx="16230600" cy="82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en-US" sz="580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 Emenda 102 do PLP 112/2021</a:t>
            </a:r>
          </a:p>
        </p:txBody>
      </p:sp>
      <p:sp>
        <p:nvSpPr>
          <p:cNvPr id="10" name="TextBox 10"/>
          <p:cNvSpPr txBox="1"/>
          <p:nvPr/>
        </p:nvSpPr>
        <p:spPr>
          <a:xfrm rot="-189293">
            <a:off x="6478738" y="1146450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Objetivos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210" y="3372994"/>
            <a:ext cx="9951589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PT" sz="3600" b="1">
                <a:solidFill>
                  <a:srgbClr val="FF0000"/>
                </a:solidFill>
              </a:rPr>
              <a:t>A proposta tem um objetivo simples e verificável: </a:t>
            </a:r>
            <a:endParaRPr lang="pt-BR" sz="3600" b="1">
              <a:solidFill>
                <a:srgbClr val="FF0000"/>
              </a:solidFill>
            </a:endParaRPr>
          </a:p>
          <a:p>
            <a:pPr marL="571500" lvl="0" indent="-571500">
              <a:buFont typeface="Arial" pitchFamily="34" charset="0"/>
              <a:buChar char="•"/>
            </a:pPr>
            <a:r>
              <a:rPr lang="pt-BR" sz="3600" b="1" smtClean="0">
                <a:solidFill>
                  <a:srgbClr val="FF0000"/>
                </a:solidFill>
              </a:rPr>
              <a:t>Criar </a:t>
            </a:r>
            <a:r>
              <a:rPr lang="pt-BR" sz="3600" b="1">
                <a:solidFill>
                  <a:srgbClr val="FF0000"/>
                </a:solidFill>
              </a:rPr>
              <a:t>condições </a:t>
            </a:r>
            <a:r>
              <a:rPr lang="pt-BR" sz="3600" b="1" smtClean="0">
                <a:solidFill>
                  <a:srgbClr val="FF0000"/>
                </a:solidFill>
              </a:rPr>
              <a:t>de </a:t>
            </a:r>
            <a:r>
              <a:rPr lang="pt-BR" sz="3600" b="1">
                <a:solidFill>
                  <a:srgbClr val="FF0000"/>
                </a:solidFill>
              </a:rPr>
              <a:t>acesso a mandato eletivo.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pt-BR" sz="3600" b="1">
                <a:solidFill>
                  <a:srgbClr val="FF0000"/>
                </a:solidFill>
              </a:rPr>
              <a:t>Induzir os partidos políticos a investirem em candidaturas femininas </a:t>
            </a:r>
            <a:r>
              <a:rPr lang="pt-BR" sz="3600" b="1" smtClean="0">
                <a:solidFill>
                  <a:srgbClr val="FF0000"/>
                </a:solidFill>
              </a:rPr>
              <a:t>competitivas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pt-BR" sz="3600" b="1">
                <a:solidFill>
                  <a:srgbClr val="FF0000"/>
                </a:solidFill>
              </a:rPr>
              <a:t>Estimular a formação de lideranças políticas femininas.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pt-BR" sz="3600" b="1">
                <a:solidFill>
                  <a:srgbClr val="FF0000"/>
                </a:solidFill>
              </a:rPr>
              <a:t>Promover parlamentos mais diversos e representativos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pt-BR" sz="3600" b="1">
                <a:solidFill>
                  <a:srgbClr val="FF0000"/>
                </a:solidFill>
              </a:rPr>
              <a:t>Fomentar políticas públicas mais sensíveis às desigualdades de gênero</a:t>
            </a:r>
            <a:r>
              <a:rPr lang="pt-BR" sz="360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0820400" y="9578219"/>
            <a:ext cx="7415908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22"/>
              </a:lnSpc>
              <a:spcBef>
                <a:spcPct val="0"/>
              </a:spcBef>
            </a:pPr>
            <a:r>
              <a:rPr lang="pt-BR" sz="20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</a:t>
            </a:r>
            <a:r>
              <a:rPr lang="pt-BR" sz="20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Senado Federal</a:t>
            </a:r>
            <a:endParaRPr lang="pt-BR" sz="20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03502" y="5600761"/>
            <a:ext cx="18184498" cy="4615432"/>
            <a:chExt cx="4789333" cy="12155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9333" cy="1215587"/>
            </a:xfrm>
            <a:custGeom>
              <a:rect l="l" t="t" r="r" b="b"/>
              <a:pathLst>
                <a:path w="4789333" h="1215587">
                  <a:moveTo>
                    <a:pt x="0" y="0"/>
                  </a:moveTo>
                  <a:lnTo>
                    <a:pt x="4789333" y="0"/>
                  </a:lnTo>
                  <a:lnTo>
                    <a:pt x="4789333" y="1215587"/>
                  </a:lnTo>
                  <a:lnTo>
                    <a:pt x="0" y="1215587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789333" cy="126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1549431" y="516255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1143000" y="5851077"/>
            <a:ext cx="5867807" cy="4114800"/>
          </a:xfrm>
          <a:custGeom>
            <a:rect l="l" t="t" r="r" b="b"/>
            <a:pathLst>
              <a:path w="5867807" h="4114800">
                <a:moveTo>
                  <a:pt x="0" y="0"/>
                </a:moveTo>
                <a:lnTo>
                  <a:pt x="5867808" y="0"/>
                </a:lnTo>
                <a:lnTo>
                  <a:pt x="58678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TextBox 7"/>
          <p:cNvSpPr txBox="1"/>
          <p:nvPr/>
        </p:nvSpPr>
        <p:spPr>
          <a:xfrm>
            <a:off x="11549431" y="2249550"/>
            <a:ext cx="6161314" cy="270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3"/>
              </a:lnSpc>
              <a:spcBef>
                <a:spcPct val="0"/>
              </a:spcBef>
            </a:pPr>
            <a:r>
              <a:rPr lang="en-US" sz="6384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Mulheres e Eleições no Brasil</a:t>
            </a:r>
          </a:p>
        </p:txBody>
      </p:sp>
      <p:sp>
        <p:nvSpPr>
          <p:cNvPr id="8" name="TextBox 8"/>
          <p:cNvSpPr txBox="1"/>
          <p:nvPr/>
        </p:nvSpPr>
        <p:spPr>
          <a:xfrm rot="-189293">
            <a:off x="11748544" y="1588884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Análise de Alternativas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800" y="495300"/>
            <a:ext cx="10203970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Se a proposta estivesse em vigor: </a:t>
            </a:r>
          </a:p>
          <a:p>
            <a:pPr algn="l">
              <a:lnSpc>
                <a:spcPts val="3840"/>
              </a:lnSpc>
            </a:pPr>
            <a:endParaRPr lang="pt-BR" sz="3600" b="1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2022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, nas eleições para a Câmara dos Deputados, o número de 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91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mulheres eleitas poderia chegar a 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156 (30%)</a:t>
            </a:r>
          </a:p>
          <a:p>
            <a:pPr algn="l">
              <a:lnSpc>
                <a:spcPts val="3840"/>
              </a:lnSpc>
            </a:pPr>
            <a:endParaRPr lang="pt-BR" sz="3600" b="1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Assembleias Legislativas: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190 para 316, o que representaria 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29,83% 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do total das 1059 cadeiras em disputa</a:t>
            </a:r>
            <a:endParaRPr lang="pt-BR" sz="36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8593175" y="4591187"/>
            <a:ext cx="5912512" cy="5600761"/>
          </a:xfrm>
          <a:custGeom>
            <a:rect l="l" t="t" r="r" b="b"/>
            <a:pathLst>
              <a:path w="5912512" h="5600761">
                <a:moveTo>
                  <a:pt x="0" y="0"/>
                </a:moveTo>
                <a:lnTo>
                  <a:pt x="5912512" y="0"/>
                </a:lnTo>
                <a:lnTo>
                  <a:pt x="5912512" y="5600761"/>
                </a:lnTo>
                <a:lnTo>
                  <a:pt x="0" y="56007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D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40829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00601" y="7233907"/>
            <a:ext cx="13487400" cy="3053093"/>
            <a:chExt cx="3078819" cy="8041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8819" cy="804107"/>
            </a:xfrm>
            <a:custGeom>
              <a:rect l="l" t="t" r="r" b="b"/>
              <a:pathLst>
                <a:path w="3078819" h="804107">
                  <a:moveTo>
                    <a:pt x="0" y="0"/>
                  </a:moveTo>
                  <a:lnTo>
                    <a:pt x="3078819" y="0"/>
                  </a:lnTo>
                  <a:lnTo>
                    <a:pt x="3078819" y="804107"/>
                  </a:lnTo>
                  <a:lnTo>
                    <a:pt x="0" y="804107"/>
                  </a:lnTo>
                  <a:close/>
                </a:path>
              </a:pathLst>
            </a:custGeom>
            <a:solidFill>
              <a:srgbClr val="F8F4E6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078819" cy="851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160" y="1056400"/>
            <a:ext cx="4506588" cy="8687399"/>
          </a:xfrm>
          <a:custGeom>
            <a:rect l="l" t="t" r="r" b="b"/>
            <a:pathLst>
              <a:path w="4506588" h="8687399">
                <a:moveTo>
                  <a:pt x="0" y="0"/>
                </a:moveTo>
                <a:lnTo>
                  <a:pt x="4506588" y="0"/>
                </a:lnTo>
                <a:lnTo>
                  <a:pt x="4506588" y="8687399"/>
                </a:lnTo>
                <a:lnTo>
                  <a:pt x="0" y="8687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Freeform 9"/>
          <p:cNvSpPr/>
          <p:nvPr/>
        </p:nvSpPr>
        <p:spPr>
          <a:xfrm>
            <a:off x="4800600" y="6520490"/>
            <a:ext cx="13374670" cy="3189971"/>
          </a:xfrm>
          <a:custGeom>
            <a:rect l="l" t="t" r="r" b="b"/>
            <a:pathLst>
              <a:path w="11690040" h="2498746">
                <a:moveTo>
                  <a:pt x="0" y="0"/>
                </a:moveTo>
                <a:lnTo>
                  <a:pt x="11690040" y="0"/>
                </a:lnTo>
                <a:lnTo>
                  <a:pt x="11690040" y="2498746"/>
                </a:lnTo>
                <a:lnTo>
                  <a:pt x="0" y="2498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Freeform 10"/>
          <p:cNvSpPr/>
          <p:nvPr/>
        </p:nvSpPr>
        <p:spPr>
          <a:xfrm>
            <a:off x="4800600" y="1703425"/>
            <a:ext cx="13487402" cy="4407491"/>
          </a:xfrm>
          <a:custGeom>
            <a:rect l="l" t="t" r="r" b="b"/>
            <a:pathLst>
              <a:path w="11689891" h="4407491">
                <a:moveTo>
                  <a:pt x="0" y="0"/>
                </a:moveTo>
                <a:lnTo>
                  <a:pt x="11689891" y="0"/>
                </a:lnTo>
                <a:lnTo>
                  <a:pt x="11689891" y="4407491"/>
                </a:lnTo>
                <a:lnTo>
                  <a:pt x="0" y="44074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19" b="-1719"/>
            </a:stretch>
          </a:blipFill>
        </p:spPr>
        <p:txBody>
          <a:bodyPr/>
          <a:lstStyle/>
          <a:p/>
        </p:txBody>
      </p:sp>
      <p:sp>
        <p:nvSpPr>
          <p:cNvPr id="11" name="TextBox 11"/>
          <p:cNvSpPr txBox="1"/>
          <p:nvPr/>
        </p:nvSpPr>
        <p:spPr>
          <a:xfrm>
            <a:off x="7473644" y="6482391"/>
            <a:ext cx="9713215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64040" y="9710462"/>
            <a:ext cx="575093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2" lvl="1" indent="-345441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</a:t>
            </a:r>
            <a:r>
              <a:rPr lang="en-US" sz="320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Folha de São Paulo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24504" y="593693"/>
            <a:ext cx="10237101" cy="925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3"/>
              </a:lnSpc>
              <a:spcBef>
                <a:spcPct val="0"/>
              </a:spcBef>
            </a:pPr>
            <a:r>
              <a:rPr lang="en-US" sz="6384" err="1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Exemplo Internacional</a:t>
            </a:r>
            <a:endParaRPr lang="en-US" sz="6384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4" name="TextBox 14"/>
          <p:cNvSpPr txBox="1"/>
          <p:nvPr/>
        </p:nvSpPr>
        <p:spPr>
          <a:xfrm rot="-189293">
            <a:off x="9152280" y="136805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México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228600" y="3335852"/>
            <a:ext cx="9677400" cy="6480026"/>
            <a:chExt cx="27445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906000" y="3335852"/>
            <a:ext cx="8077200" cy="6227248"/>
          </a:xfrm>
          <a:custGeom>
            <a:rect l="l" t="t" r="r" b="b"/>
            <a:pathLst>
              <a:path w="8759230" h="5787148">
                <a:moveTo>
                  <a:pt x="0" y="0"/>
                </a:moveTo>
                <a:lnTo>
                  <a:pt x="8759230" y="0"/>
                </a:lnTo>
                <a:lnTo>
                  <a:pt x="8759230" y="5787149"/>
                </a:lnTo>
                <a:lnTo>
                  <a:pt x="0" y="5787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700" y="1425917"/>
            <a:ext cx="162306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6000">
                <a:solidFill>
                  <a:srgbClr val="FF0000"/>
                </a:solidFill>
                <a:latin typeface="Gliker"/>
              </a:rPr>
              <a:t>Brasil: Maioria Feminina, Poder </a:t>
            </a:r>
            <a:r>
              <a:rPr lang="pt-BR" sz="6000" smtClean="0">
                <a:solidFill>
                  <a:srgbClr val="FF0000"/>
                </a:solidFill>
                <a:latin typeface="Gliker"/>
              </a:rPr>
              <a:t>Masculino</a:t>
            </a:r>
          </a:p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4000" smtClean="0"/>
              <a:t>(população</a:t>
            </a:r>
            <a:r>
              <a:rPr lang="pt-BR" sz="4000"/>
              <a:t>: 51,5% mulheres; cadeiras na Câmara 2022: 17,7</a:t>
            </a:r>
            <a:r>
              <a:rPr lang="pt-BR" sz="4000" smtClean="0"/>
              <a:t>%)</a:t>
            </a:r>
            <a:endParaRPr lang="en-US" sz="4000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 rot="-189293">
            <a:off x="6478738" y="790582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5299" y="4113723"/>
            <a:ext cx="9144001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pt-BR" sz="44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Homens e Mulheres - População </a:t>
            </a:r>
          </a:p>
          <a:p>
            <a:pPr algn="just">
              <a:lnSpc>
                <a:spcPts val="5000"/>
              </a:lnSpc>
              <a:spcBef>
                <a:spcPct val="0"/>
              </a:spcBef>
            </a:pPr>
            <a:endParaRPr lang="pt-BR" sz="4400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5000"/>
              </a:lnSpc>
              <a:spcBef>
                <a:spcPct val="0"/>
              </a:spcBef>
            </a:pPr>
            <a:r>
              <a:rPr lang="pt-BR" sz="44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De acordo com os </a:t>
            </a:r>
            <a:r>
              <a:rPr lang="pt-BR" sz="44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resultados do </a:t>
            </a:r>
            <a:r>
              <a:rPr lang="pt-BR" sz="4400" b="1" u="none" strike="noStrike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Censo IBGE 2022</a:t>
            </a:r>
            <a:r>
              <a:rPr lang="pt-BR" sz="44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, o </a:t>
            </a:r>
            <a:r>
              <a:rPr lang="pt-BR" sz="4400" b="1" u="none" strike="noStrike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Brasil possui </a:t>
            </a:r>
            <a:r>
              <a:rPr lang="pt-BR" sz="4400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mais mulheres (51,5</a:t>
            </a:r>
            <a:r>
              <a:rPr lang="pt-BR" sz="44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%) </a:t>
            </a:r>
            <a:r>
              <a:rPr lang="pt-BR" sz="4400" b="1" u="none" strike="noStrike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do que </a:t>
            </a:r>
            <a:r>
              <a:rPr lang="pt-BR" sz="4400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homens (48,5% </a:t>
            </a:r>
            <a:r>
              <a:rPr lang="pt-BR" sz="44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) em </a:t>
            </a:r>
            <a:r>
              <a:rPr lang="pt-BR" sz="4400" b="1" u="none" strike="noStrike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sua população.</a:t>
            </a:r>
            <a:r>
              <a:rPr lang="pt-BR" sz="4400" u="none" strike="noStrike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just">
              <a:lnSpc>
                <a:spcPts val="5000"/>
              </a:lnSpc>
              <a:spcBef>
                <a:spcPct val="0"/>
              </a:spcBef>
            </a:pPr>
            <a:endParaRPr lang="pt-BR" sz="4400" u="none" strike="noStrike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5000"/>
              </a:lnSpc>
              <a:spcBef>
                <a:spcPct val="0"/>
              </a:spcBef>
            </a:pPr>
            <a:r>
              <a:rPr lang="pt-BR" sz="2000" smtClean="0"/>
              <a:t>Fonte </a:t>
            </a:r>
            <a:r>
              <a:rPr lang="pt-BR" sz="2000"/>
              <a:t>IBGE 2022; TSE 2022 </a:t>
            </a:r>
            <a:endParaRPr lang="pt-BR" sz="2000" u="none" strike="noStrike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11018443" y="0"/>
            <a:ext cx="7112499" cy="10287000"/>
            <a:chExt cx="187325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73251" cy="2709333"/>
            </a:xfrm>
            <a:custGeom>
              <a:rect l="l" t="t" r="r" b="b"/>
              <a:pathLst>
                <a:path w="1873251" h="2709333">
                  <a:moveTo>
                    <a:pt x="0" y="0"/>
                  </a:moveTo>
                  <a:lnTo>
                    <a:pt x="1873251" y="0"/>
                  </a:lnTo>
                  <a:lnTo>
                    <a:pt x="18732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B1BCF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7325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149103"/>
            <a:ext cx="13276614" cy="3137897"/>
            <a:chExt cx="3496721" cy="826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96721" cy="826442"/>
            </a:xfrm>
            <a:custGeom>
              <a:rect l="l" t="t" r="r" b="b"/>
              <a:pathLst>
                <a:path w="3496721" h="826442">
                  <a:moveTo>
                    <a:pt x="0" y="0"/>
                  </a:moveTo>
                  <a:lnTo>
                    <a:pt x="3496721" y="0"/>
                  </a:lnTo>
                  <a:lnTo>
                    <a:pt x="3496721" y="826442"/>
                  </a:lnTo>
                  <a:lnTo>
                    <a:pt x="0" y="826442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96721" cy="874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74779" y="4453591"/>
            <a:ext cx="12029918" cy="5864585"/>
          </a:xfrm>
          <a:custGeom>
            <a:rect l="l" t="t" r="r" b="b"/>
            <a:pathLst>
              <a:path w="12029918" h="5864585">
                <a:moveTo>
                  <a:pt x="0" y="0"/>
                </a:moveTo>
                <a:lnTo>
                  <a:pt x="12029918" y="0"/>
                </a:lnTo>
                <a:lnTo>
                  <a:pt x="12029918" y="5864585"/>
                </a:lnTo>
                <a:lnTo>
                  <a:pt x="0" y="5864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9" name="TextBox 9"/>
          <p:cNvSpPr txBox="1"/>
          <p:nvPr/>
        </p:nvSpPr>
        <p:spPr>
          <a:xfrm>
            <a:off x="13122694" y="651355"/>
            <a:ext cx="5054930" cy="826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F8F4E6"/>
                </a:solidFill>
                <a:latin typeface="DM Sans Bold"/>
                <a:ea typeface="DM Sans Bold"/>
                <a:cs typeface="DM Sans Bold"/>
                <a:sym typeface="DM Sans Bold"/>
              </a:rPr>
              <a:t>Reserva de Vagas de Candidatura</a:t>
            </a:r>
          </a:p>
          <a:p>
            <a:pPr algn="l">
              <a:lnSpc>
                <a:spcPts val="3840"/>
              </a:lnSpc>
            </a:pPr>
            <a:endParaRPr lang="en-US" sz="3200" b="1">
              <a:solidFill>
                <a:srgbClr val="F8F4E6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buFont typeface="Arial"/>
              <a:buChar char="•"/>
            </a:pPr>
            <a:r>
              <a:rPr lang="en-US" sz="3200" b="1">
                <a:solidFill>
                  <a:srgbClr val="F8F4E6"/>
                </a:solidFill>
                <a:latin typeface="DM Sans Bold"/>
                <a:ea typeface="DM Sans Bold"/>
                <a:cs typeface="DM Sans Bold"/>
                <a:sym typeface="DM Sans Bold"/>
              </a:rPr>
              <a:t>Reserva de Recursos Públicos</a:t>
            </a:r>
          </a:p>
          <a:p>
            <a:pPr algn="l">
              <a:lnSpc>
                <a:spcPts val="3840"/>
              </a:lnSpc>
            </a:pPr>
            <a:endParaRPr lang="en-US" sz="3200" b="1">
              <a:solidFill>
                <a:srgbClr val="F8F4E6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>
                <a:solidFill>
                  <a:srgbClr val="F8F4E6"/>
                </a:solidFill>
                <a:latin typeface="DM Sans Bold"/>
                <a:ea typeface="DM Sans Bold"/>
                <a:cs typeface="DM Sans Bold"/>
                <a:sym typeface="DM Sans Bold"/>
              </a:rPr>
              <a:t>Reserva de Cadeiras Eleitas</a:t>
            </a:r>
          </a:p>
          <a:p>
            <a:pPr algn="l">
              <a:lnSpc>
                <a:spcPts val="3840"/>
              </a:lnSpc>
              <a:spcBef>
                <a:spcPct val="0"/>
              </a:spcBef>
            </a:pPr>
            <a:endParaRPr lang="en-US" sz="3200" b="1">
              <a:solidFill>
                <a:srgbClr val="F8F4E6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 u="none" strike="noStrike">
                <a:solidFill>
                  <a:srgbClr val="F8F4E6"/>
                </a:solidFill>
                <a:latin typeface="DM Sans Bold"/>
                <a:ea typeface="DM Sans Bold"/>
                <a:cs typeface="DM Sans Bold"/>
                <a:sym typeface="DM Sans Bold"/>
              </a:rPr>
              <a:t>Participação e Mobilização da Sociedade</a:t>
            </a:r>
          </a:p>
          <a:p>
            <a:pPr algn="l">
              <a:lnSpc>
                <a:spcPts val="3840"/>
              </a:lnSpc>
              <a:spcBef>
                <a:spcPct val="0"/>
              </a:spcBef>
            </a:pPr>
            <a:endParaRPr lang="en-US" sz="3200" b="1" u="none" strike="noStrike">
              <a:solidFill>
                <a:srgbClr val="F8F4E6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marL="690882" lvl="1" indent="-345441" algn="l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en-US" sz="3200" b="1" u="none" strike="noStrike">
                <a:solidFill>
                  <a:srgbClr val="F8F4E6"/>
                </a:solidFill>
                <a:latin typeface="DM Sans Bold"/>
                <a:ea typeface="DM Sans Bold"/>
                <a:cs typeface="DM Sans Bold"/>
                <a:sym typeface="DM Sans Bold"/>
              </a:rPr>
              <a:t>Políticas Públicas para solucionar outros aspectos da sociedade desigual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977" y="737080"/>
            <a:ext cx="10388656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  <a:spcBef>
                <a:spcPct val="0"/>
              </a:spcBef>
            </a:pPr>
            <a:r>
              <a:rPr lang="pt-BR" sz="9000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Combatendo a Desigualdade de Gênero na Política</a:t>
            </a:r>
            <a:endParaRPr lang="pt-BR" sz="9000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1" name="TextBox 11"/>
          <p:cNvSpPr txBox="1"/>
          <p:nvPr/>
        </p:nvSpPr>
        <p:spPr>
          <a:xfrm rot="-181357">
            <a:off x="723280" y="422762"/>
            <a:ext cx="529252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Conclusão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4"/>
          <p:cNvSpPr txBox="1"/>
          <p:nvPr/>
        </p:nvSpPr>
        <p:spPr>
          <a:xfrm>
            <a:off x="-78529" y="-163508"/>
            <a:ext cx="18130941" cy="104678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80675" y="3437905"/>
            <a:ext cx="18207324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6000" b="1"/>
              <a:t>Ana Carolina Bezerra de Melo </a:t>
            </a:r>
            <a:r>
              <a:rPr lang="pt-BR" sz="6000" b="1" smtClean="0"/>
              <a:t>Costa</a:t>
            </a:r>
            <a:endParaRPr lang="pt-BR" sz="6000" b="1"/>
          </a:p>
          <a:p>
            <a:pPr algn="ctr"/>
            <a:r>
              <a:rPr lang="pt-BR" sz="6000" b="1"/>
              <a:t>Jane Aurelina Temóteo de Queiroz </a:t>
            </a:r>
            <a:r>
              <a:rPr lang="pt-BR" sz="6000" b="1" smtClean="0"/>
              <a:t>Elias</a:t>
            </a:r>
            <a:endParaRPr lang="pt-BR" sz="6000" b="1" baseline="30000" smtClean="0"/>
          </a:p>
          <a:p>
            <a:pPr algn="ctr"/>
            <a:r>
              <a:rPr lang="pt-BR" sz="6000" b="1" smtClean="0"/>
              <a:t>Simone Varela</a:t>
            </a:r>
            <a:endParaRPr lang="pt-BR" sz="6000" b="1"/>
          </a:p>
          <a:p>
            <a:pPr lvl="0" algn="ctr">
              <a:lnSpc>
                <a:spcPts val="5000"/>
              </a:lnSpc>
              <a:spcBef>
                <a:spcPct val="0"/>
              </a:spcBef>
            </a:pPr>
            <a:endParaRPr lang="pt-BR" sz="4800" b="1">
              <a:solidFill>
                <a:srgbClr val="C0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71600" y="7162489"/>
            <a:ext cx="13792200" cy="141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5000"/>
              </a:lnSpc>
              <a:spcBef>
                <a:spcPct val="0"/>
              </a:spcBef>
            </a:pPr>
            <a:r>
              <a:rPr lang="pt-BR" sz="4400" b="1">
                <a:solidFill>
                  <a:srgbClr val="0070C0"/>
                </a:solidFill>
                <a:ea typeface="Gliker"/>
                <a:cs typeface="Gliker"/>
                <a:sym typeface="Gliker"/>
              </a:rPr>
              <a:t>D</a:t>
            </a:r>
            <a:r>
              <a:rPr lang="pt-BR" sz="4400" b="1" smtClean="0">
                <a:solidFill>
                  <a:srgbClr val="0070C0"/>
                </a:solidFill>
                <a:ea typeface="Gliker"/>
                <a:cs typeface="Gliker"/>
                <a:sym typeface="Gliker"/>
              </a:rPr>
              <a:t>outorandas </a:t>
            </a:r>
            <a:r>
              <a:rPr lang="pt-BR" sz="4400" b="1">
                <a:solidFill>
                  <a:srgbClr val="0070C0"/>
                </a:solidFill>
                <a:ea typeface="Gliker"/>
                <a:cs typeface="Gliker"/>
                <a:sym typeface="Gliker"/>
              </a:rPr>
              <a:t>em Administração Pública </a:t>
            </a:r>
            <a:r>
              <a:rPr lang="pt-BR" sz="4400" b="1" smtClean="0">
                <a:solidFill>
                  <a:srgbClr val="0070C0"/>
                </a:solidFill>
                <a:ea typeface="Gliker"/>
                <a:cs typeface="Gliker"/>
                <a:sym typeface="Gliker"/>
              </a:rPr>
              <a:t>- </a:t>
            </a:r>
            <a:r>
              <a:rPr lang="pt-BR" sz="4400" b="1">
                <a:solidFill>
                  <a:srgbClr val="0070C0"/>
                </a:solidFill>
              </a:rPr>
              <a:t>Instituto Brasileiro de Ensino, Desenvolvimento e Pesquisa (</a:t>
            </a:r>
            <a:r>
              <a:rPr lang="pt-BR" sz="6000" b="1">
                <a:solidFill>
                  <a:srgbClr val="0070C0"/>
                </a:solidFill>
              </a:rPr>
              <a:t>IDP).</a:t>
            </a:r>
            <a:endParaRPr lang="pt-BR" sz="6000" b="1">
              <a:solidFill>
                <a:srgbClr val="0070C0"/>
              </a:solidFill>
              <a:ea typeface="Gliker"/>
              <a:cs typeface="Gliker"/>
              <a:sym typeface="Gliker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064786" y="1181100"/>
            <a:ext cx="9144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6600" b="1" smtClean="0"/>
              <a:t>Obrigada pela atenção!</a:t>
            </a:r>
            <a:endParaRPr lang="pt-BR" sz="6600" b="1"/>
          </a:p>
        </p:txBody>
      </p:sp>
      <p:pic>
        <p:nvPicPr>
          <p:cNvPr id="1026" name="Picture 2" descr="C:\Users\Jane-\Pictures\Logo I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6801" y="6856032"/>
            <a:ext cx="18192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749923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3559324"/>
            <a:ext cx="11322547" cy="6670722"/>
            <a:chOff x="-237484" y="-79731"/>
            <a:chExt cx="2982070" cy="2789064"/>
          </a:xfrm>
        </p:grpSpPr>
        <p:sp>
          <p:nvSpPr>
            <p:cNvPr id="3" name="Freeform 3"/>
            <p:cNvSpPr/>
            <p:nvPr/>
          </p:nvSpPr>
          <p:spPr>
            <a:xfrm>
              <a:off x="-237484" y="-79731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467503" y="3089205"/>
            <a:ext cx="10558689" cy="7197795"/>
          </a:xfrm>
          <a:custGeom>
            <a:rect l="l" t="t" r="r" b="b"/>
            <a:pathLst>
              <a:path w="10558689" h="7197795">
                <a:moveTo>
                  <a:pt x="0" y="0"/>
                </a:moveTo>
                <a:lnTo>
                  <a:pt x="10558689" y="0"/>
                </a:lnTo>
                <a:lnTo>
                  <a:pt x="10558689" y="7197795"/>
                </a:lnTo>
                <a:lnTo>
                  <a:pt x="0" y="71977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700" y="1425917"/>
            <a:ext cx="162306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0"/>
              </a:lnSpc>
              <a:spcBef>
                <a:spcPct val="0"/>
              </a:spcBef>
            </a:pPr>
            <a:r>
              <a:rPr lang="pt-BR" sz="6000" b="1"/>
              <a:t>Cuidado não remunerado: </a:t>
            </a:r>
            <a:endParaRPr lang="pt-BR" sz="6000" b="1" smtClean="0"/>
          </a:p>
          <a:p>
            <a:pPr algn="ctr">
              <a:lnSpc>
                <a:spcPts val="6380"/>
              </a:lnSpc>
              <a:spcBef>
                <a:spcPct val="0"/>
              </a:spcBef>
            </a:pPr>
            <a:r>
              <a:rPr lang="pt-BR" sz="6000" b="1" smtClean="0"/>
              <a:t>a </a:t>
            </a:r>
            <a:r>
              <a:rPr lang="pt-BR" sz="6000" b="1"/>
              <a:t>barreira que antecede a urna</a:t>
            </a:r>
            <a:endParaRPr lang="en-US" sz="5800" b="1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 rot="-189293">
            <a:off x="6478737" y="790582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2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  <a:endParaRPr lang="en-US" sz="32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2400" y="3806974"/>
            <a:ext cx="7315103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pt-BR" sz="48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Sobrecarga de Trabalho do Cuidado: </a:t>
            </a:r>
          </a:p>
          <a:p>
            <a:pPr algn="l">
              <a:lnSpc>
                <a:spcPts val="4900"/>
              </a:lnSpc>
            </a:pPr>
            <a:r>
              <a:rPr lang="pt-BR" sz="48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pt-BR" sz="48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o trabalho do cuidado não é compartilhado de forma equitativa entre homens e mulheres</a:t>
            </a:r>
            <a:endParaRPr lang="pt-BR" sz="48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4737" y="8615883"/>
            <a:ext cx="610519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722"/>
              </a:lnSpc>
              <a:spcBef>
                <a:spcPct val="0"/>
              </a:spcBef>
            </a:pPr>
            <a:r>
              <a:rPr lang="pt-BR" sz="20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</a:t>
            </a:r>
            <a:r>
              <a:rPr lang="pt-BR" sz="20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t-BR" sz="2000" smtClean="0"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painel/autonomia-economica-e-igualdade-no-mundo-do-trabalho"/>
              </a:rPr>
              <a:t>Autonomia econômica e igualdade no mundo do trabalho — Ministério das Mulheres</a:t>
            </a:r>
            <a:r>
              <a:rPr lang="pt-BR" sz="2000" i="1" u="sng" smtClean="0"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t-BR" sz="2000" i="1"/>
              <a:t>(RASEAM), 2022</a:t>
            </a:r>
            <a:r>
              <a:rPr lang="en-US" sz="2000" i="1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.</a:t>
            </a:r>
            <a:endParaRPr lang="en-US" sz="2000" i="1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16778" y="3311674"/>
            <a:ext cx="112722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2022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3"/>
          <p:cNvSpPr/>
          <p:nvPr/>
        </p:nvSpPr>
        <p:spPr>
          <a:xfrm>
            <a:off x="13487400" y="3238501"/>
            <a:ext cx="4419600" cy="5033176"/>
          </a:xfrm>
          <a:custGeom>
            <a:rect l="l" t="t" r="r" b="b"/>
            <a:pathLst>
              <a:path w="2952139" h="2948449">
                <a:moveTo>
                  <a:pt x="0" y="0"/>
                </a:moveTo>
                <a:lnTo>
                  <a:pt x="2952139" y="0"/>
                </a:lnTo>
                <a:lnTo>
                  <a:pt x="2952139" y="2948449"/>
                </a:lnTo>
                <a:lnTo>
                  <a:pt x="0" y="2948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1068076" y="1104900"/>
            <a:ext cx="16230600" cy="1635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pt-BR" sz="5800" b="1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Desigualdade entre Homens e </a:t>
            </a:r>
          </a:p>
          <a:p>
            <a:pPr marL="0" lvl="0" indent="0" algn="ctr">
              <a:lnSpc>
                <a:spcPts val="6380"/>
              </a:lnSpc>
              <a:spcBef>
                <a:spcPct val="0"/>
              </a:spcBef>
            </a:pPr>
            <a:r>
              <a:rPr lang="pt-BR" sz="5800" b="1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Mulheres no Brasil</a:t>
            </a:r>
            <a:endParaRPr lang="pt-BR" sz="5800" b="1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6" name="TextBox 6"/>
          <p:cNvSpPr txBox="1"/>
          <p:nvPr/>
        </p:nvSpPr>
        <p:spPr>
          <a:xfrm rot="-189293">
            <a:off x="6457956" y="282307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  <a:endParaRPr lang="en-US" sz="30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8755" y="9475338"/>
            <a:ext cx="1820924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366" b="1" err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</a:t>
            </a:r>
            <a:r>
              <a:rPr lang="en-US" sz="2366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: https://exame.com/economia/igualdade-de-genero-poderia-acrescentar-r-60-trilhoes-ao-pib-global-diz-estudo/</a:t>
            </a:r>
            <a:endParaRPr lang="en-US" sz="2366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55" y="2875750"/>
            <a:ext cx="12993505" cy="468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28599" y="7625345"/>
            <a:ext cx="11963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>
                <a:solidFill>
                  <a:srgbClr val="FF0000"/>
                </a:solidFill>
              </a:rPr>
              <a:t>Os dados oficiais mostram desigualdades persistentes</a:t>
            </a:r>
            <a:r>
              <a:rPr lang="pt-BR" sz="3600">
                <a:solidFill>
                  <a:srgbClr val="FF0000"/>
                </a:solidFill>
              </a:rPr>
              <a:t> em tempo de cuidado, renda e participação no trabalho</a:t>
            </a:r>
            <a:r>
              <a:rPr lang="pt-BR"/>
              <a:t>.</a:t>
            </a:r>
          </a:p>
        </p:txBody>
      </p:sp>
    </p:spTree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2857500"/>
            <a:ext cx="10420850" cy="11236474"/>
            <a:chExt cx="27445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452454" y="3384229"/>
            <a:ext cx="8835546" cy="6902771"/>
          </a:xfrm>
          <a:custGeom>
            <a:rect l="l" t="t" r="r" b="b"/>
            <a:pathLst>
              <a:path w="8835546" h="6902770">
                <a:moveTo>
                  <a:pt x="0" y="0"/>
                </a:moveTo>
                <a:lnTo>
                  <a:pt x="8835546" y="0"/>
                </a:lnTo>
                <a:lnTo>
                  <a:pt x="8835546" y="6902771"/>
                </a:lnTo>
                <a:lnTo>
                  <a:pt x="0" y="6902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700" y="1425917"/>
            <a:ext cx="162306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6000" b="1">
                <a:solidFill>
                  <a:srgbClr val="FF0000"/>
                </a:solidFill>
              </a:rPr>
              <a:t>Quando o trabalho já começa em desvantagem</a:t>
            </a:r>
            <a:endParaRPr lang="en-US" sz="5800" b="1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 rot="-189293">
            <a:off x="6478738" y="790582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025" y="3695700"/>
            <a:ext cx="8855004" cy="536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pt-BR" sz="32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Participação no Mercado de Trabalho: </a:t>
            </a:r>
          </a:p>
          <a:p>
            <a:pPr algn="just">
              <a:lnSpc>
                <a:spcPts val="3840"/>
              </a:lnSpc>
            </a:pPr>
            <a:endParaRPr lang="pt-BR" sz="3200" b="1" smtClean="0">
              <a:solidFill>
                <a:srgbClr val="501D23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pt-BR" sz="32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O acesso ao mercado de trabalho, sobretudo o formal, é bastante desigual entre homens e mulheres. </a:t>
            </a:r>
          </a:p>
          <a:p>
            <a:pPr algn="just">
              <a:lnSpc>
                <a:spcPts val="3840"/>
              </a:lnSpc>
              <a:spcBef>
                <a:spcPct val="0"/>
              </a:spcBef>
            </a:pPr>
            <a:endParaRPr lang="pt-BR" sz="3200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840"/>
              </a:lnSpc>
              <a:spcBef>
                <a:spcPct val="0"/>
              </a:spcBef>
            </a:pPr>
            <a:r>
              <a:rPr lang="pt-BR" sz="32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Além de menor participação no mercado de trabalho, maior busca por trabalho, as mulheres tendem a ter remuneração menor, mesmo exercendo as mesmas atividades que os homens.</a:t>
            </a:r>
            <a:endParaRPr lang="pt-BR" sz="32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1286" y="9694354"/>
            <a:ext cx="8654114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722"/>
              </a:lnSpc>
              <a:spcBef>
                <a:spcPct val="0"/>
              </a:spcBef>
            </a:pPr>
            <a:r>
              <a:rPr lang="en-US" sz="1600" b="1" err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</a:t>
            </a:r>
            <a:r>
              <a:rPr lang="en-US" sz="160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u="sng" err="1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Relatório Anual Socioeconômico da </a:t>
            </a:r>
            <a:r>
              <a:rPr lang="en-US" sz="1600" u="sng" err="1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Mulher</a:t>
            </a:r>
            <a:r>
              <a:rPr lang="en-US" sz="1600" u="sng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 </a:t>
            </a:r>
            <a:r>
              <a:rPr lang="en-US" sz="1600" u="sng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( </a:t>
            </a:r>
            <a:r>
              <a:rPr lang="en-US" sz="1600" u="sng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RASEAM — Ministério das </a:t>
            </a:r>
            <a:r>
              <a:rPr lang="en-US" sz="1600" u="sng" err="1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Mulheres</a:t>
            </a:r>
            <a:r>
              <a:rPr lang="en-US" sz="1600" u="sng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r>
              <a:rPr lang="en-US" sz="1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lang="en-US" sz="16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6927" y="1982416"/>
            <a:ext cx="6469933" cy="7736547"/>
            <a:chOff x="0" y="-47625"/>
            <a:chExt cx="2744586" cy="27569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655024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69933" y="1257300"/>
            <a:ext cx="11818067" cy="9069693"/>
          </a:xfrm>
          <a:custGeom>
            <a:rect l="l" t="t" r="r" b="b"/>
            <a:pathLst>
              <a:path w="9492416" h="7715436">
                <a:moveTo>
                  <a:pt x="0" y="0"/>
                </a:moveTo>
                <a:lnTo>
                  <a:pt x="9492416" y="0"/>
                </a:lnTo>
                <a:lnTo>
                  <a:pt x="9492416" y="7715436"/>
                </a:lnTo>
                <a:lnTo>
                  <a:pt x="0" y="77154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438" y="210816"/>
            <a:ext cx="162306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6000" b="1">
                <a:solidFill>
                  <a:srgbClr val="FF0000"/>
                </a:solidFill>
              </a:rPr>
              <a:t>Onde se decide, elas quase não chegam</a:t>
            </a:r>
            <a:endParaRPr lang="pt-BR" sz="5800" b="1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 rot="-189293">
            <a:off x="306863" y="2851414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6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  <a:endParaRPr lang="en-US" sz="36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8570" y="4030875"/>
            <a:ext cx="5417436" cy="2438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pt-BR" sz="32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Homens e Mulheres  Espaço de Poder e Decisão: </a:t>
            </a:r>
          </a:p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pt-BR" sz="32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Homens e mulheres ocupam espaços de poder e decisão de forma desigual</a:t>
            </a:r>
            <a:endParaRPr lang="pt-BR" sz="32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8059" y="7365266"/>
            <a:ext cx="5758459" cy="55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00"/>
              </a:lnSpc>
              <a:spcBef>
                <a:spcPct val="0"/>
              </a:spcBef>
            </a:pPr>
            <a:r>
              <a:rPr lang="pt-BR" sz="1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Fonte:</a:t>
            </a:r>
            <a:r>
              <a:rPr lang="pt-BR" sz="1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t-BR" sz="1600" u="sng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  <a:hlinkClick r:id="rId3" tooltip="https://www.gov.br/mulheres/pt-br/observatorio-brasil-da-igualdade-de-genero/raseam"/>
              </a:rPr>
              <a:t>Relatório Anual Socioeconômico da Mulher (RASEAM — Ministério das Mulheres</a:t>
            </a:r>
            <a:r>
              <a:rPr lang="pt-BR" sz="1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lang="pt-BR" sz="16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364125117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0" y="3806974"/>
            <a:ext cx="10420850" cy="6480026"/>
            <a:chExt cx="274458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4586" cy="2709333"/>
            </a:xfrm>
            <a:custGeom>
              <a:rect l="l" t="t" r="r" b="b"/>
              <a:pathLst>
                <a:path w="2744586" h="2709333">
                  <a:moveTo>
                    <a:pt x="0" y="0"/>
                  </a:moveTo>
                  <a:lnTo>
                    <a:pt x="2744586" y="0"/>
                  </a:lnTo>
                  <a:lnTo>
                    <a:pt x="274458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4458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134258" y="1903734"/>
            <a:ext cx="7190613" cy="8229600"/>
          </a:xfrm>
          <a:custGeom>
            <a:rect l="l" t="t" r="r" b="b"/>
            <a:pathLst>
              <a:path w="7190613" h="8229600">
                <a:moveTo>
                  <a:pt x="0" y="0"/>
                </a:moveTo>
                <a:lnTo>
                  <a:pt x="7190613" y="0"/>
                </a:lnTo>
                <a:lnTo>
                  <a:pt x="71906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028700" y="649021"/>
            <a:ext cx="162306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6000" b="1" smtClean="0"/>
              <a:t>No </a:t>
            </a:r>
            <a:r>
              <a:rPr lang="pt-BR" sz="6000" b="1"/>
              <a:t>ranking da IPU, o Brasil ocupa o </a:t>
            </a:r>
            <a:endParaRPr lang="pt-BR" sz="6000" b="1" smtClean="0"/>
          </a:p>
          <a:p>
            <a:pPr lvl="0" algn="ctr">
              <a:lnSpc>
                <a:spcPts val="6380"/>
              </a:lnSpc>
              <a:spcBef>
                <a:spcPct val="0"/>
              </a:spcBef>
            </a:pPr>
            <a:r>
              <a:rPr lang="pt-BR" sz="6000" b="1" smtClean="0"/>
              <a:t>133º </a:t>
            </a:r>
            <a:r>
              <a:rPr lang="pt-BR" sz="6000" b="1"/>
              <a:t>lugar entre 188 países.</a:t>
            </a:r>
            <a:endParaRPr lang="en-US" sz="5800" b="1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7" name="TextBox 7"/>
          <p:cNvSpPr txBox="1"/>
          <p:nvPr/>
        </p:nvSpPr>
        <p:spPr>
          <a:xfrm rot="-189293">
            <a:off x="6478738" y="415659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Entendendo o Problema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0102" y="4636756"/>
            <a:ext cx="9664498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Homens e Mulheres – Política e Eleições: </a:t>
            </a:r>
          </a:p>
          <a:p>
            <a:pPr algn="l">
              <a:lnSpc>
                <a:spcPts val="5000"/>
              </a:lnSpc>
            </a:pPr>
            <a:endParaRPr lang="pt-BR" sz="3600" smtClean="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5000"/>
              </a:lnSpc>
            </a:pP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O Brasil ocupa, em um ranking de 188 países, a</a:t>
            </a:r>
            <a:r>
              <a:rPr lang="pt-BR" sz="3600" b="1" smtClean="0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 133ª posição, numa escala decrescente de participação feminina nos parlamentos nacionais,</a:t>
            </a:r>
            <a:r>
              <a:rPr lang="pt-BR" sz="3600" smtClean="0">
                <a:solidFill>
                  <a:srgbClr val="501D23"/>
                </a:solidFill>
                <a:latin typeface="DM Sans"/>
                <a:ea typeface="DM Sans"/>
                <a:cs typeface="DM Sans"/>
                <a:sym typeface="DM Sans"/>
              </a:rPr>
              <a:t> atrás de quase todos os países da América Latina. </a:t>
            </a:r>
          </a:p>
          <a:p>
            <a:pPr>
              <a:lnSpc>
                <a:spcPts val="5000"/>
              </a:lnSpc>
            </a:pPr>
            <a:endParaRPr lang="pt-BR" sz="2000" smtClean="0"/>
          </a:p>
          <a:p>
            <a:pPr>
              <a:lnSpc>
                <a:spcPts val="5000"/>
              </a:lnSpc>
            </a:pPr>
            <a:r>
              <a:rPr lang="pt-BR" sz="2000" smtClean="0"/>
              <a:t>Fonte: Inter-Parliamentary Union (IPU).</a:t>
            </a:r>
            <a:endParaRPr lang="en-US" sz="20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3132375" y="5232555"/>
            <a:ext cx="15155625" cy="4987594"/>
            <a:chExt cx="3895063" cy="1281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95063" cy="1281834"/>
            </a:xfrm>
            <a:custGeom>
              <a:rect l="l" t="t" r="r" b="b"/>
              <a:pathLst>
                <a:path w="3895063" h="1281834">
                  <a:moveTo>
                    <a:pt x="0" y="0"/>
                  </a:moveTo>
                  <a:lnTo>
                    <a:pt x="3895063" y="0"/>
                  </a:lnTo>
                  <a:lnTo>
                    <a:pt x="3895063" y="1281834"/>
                  </a:lnTo>
                  <a:lnTo>
                    <a:pt x="0" y="1281834"/>
                  </a:lnTo>
                  <a:close/>
                </a:path>
              </a:pathLst>
            </a:custGeom>
            <a:solidFill>
              <a:srgbClr val="F8F4E6"/>
            </a:solidFill>
            <a:ln cap="sq">
              <a:noFill/>
              <a:prstDash val="solid"/>
              <a:miter/>
            </a:ln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895063" cy="1329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795998" y="0"/>
            <a:ext cx="10498929" cy="6790548"/>
            <a:chOff x="0" y="-47625"/>
            <a:chExt cx="2954444" cy="1788457"/>
          </a:xfrm>
        </p:grpSpPr>
        <p:sp>
          <p:nvSpPr>
            <p:cNvPr id="6" name="Freeform 6"/>
            <p:cNvSpPr/>
            <p:nvPr/>
          </p:nvSpPr>
          <p:spPr>
            <a:xfrm>
              <a:off x="209847" y="0"/>
              <a:ext cx="2744597" cy="1740832"/>
            </a:xfrm>
            <a:custGeom>
              <a:rect l="l" t="t" r="r" b="b"/>
              <a:pathLst>
                <a:path w="2954444" h="1740831">
                  <a:moveTo>
                    <a:pt x="0" y="0"/>
                  </a:moveTo>
                  <a:lnTo>
                    <a:pt x="2954444" y="0"/>
                  </a:lnTo>
                  <a:lnTo>
                    <a:pt x="2954444" y="1740832"/>
                  </a:lnTo>
                  <a:lnTo>
                    <a:pt x="0" y="1740832"/>
                  </a:lnTo>
                  <a:close/>
                </a:path>
              </a:pathLst>
            </a:custGeom>
            <a:solidFill>
              <a:srgbClr val="63D1B8"/>
            </a:solidFill>
          </p:spPr>
          <p:txBody>
            <a:bodyPr/>
            <a:lstStyle/>
            <a:p/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954444" cy="1788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93378" y="2088766"/>
            <a:ext cx="9507297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7360"/>
              </a:lnSpc>
            </a:pPr>
            <a:r>
              <a:rPr lang="pt-BR" sz="6691" u="none" strike="noStrike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 </a:t>
            </a:r>
            <a:r>
              <a:rPr lang="pt-BR" sz="7200" b="1"/>
              <a:t>Quando metade da população quase não está na mesa, a agenda fica </a:t>
            </a:r>
            <a:r>
              <a:rPr lang="pt-BR" sz="7200" b="1" smtClean="0"/>
              <a:t>incompleta.</a:t>
            </a:r>
          </a:p>
          <a:p>
            <a:pPr lvl="0" algn="ctr">
              <a:lnSpc>
                <a:spcPts val="7360"/>
              </a:lnSpc>
            </a:pPr>
            <a:r>
              <a:rPr lang="pt-BR" sz="3600" smtClean="0">
                <a:solidFill>
                  <a:srgbClr val="FF0000"/>
                </a:solidFill>
              </a:rPr>
              <a:t>(Quem </a:t>
            </a:r>
            <a:r>
              <a:rPr lang="pt-BR" sz="3600">
                <a:solidFill>
                  <a:srgbClr val="FF0000"/>
                </a:solidFill>
              </a:rPr>
              <a:t>está na mesa decide o </a:t>
            </a:r>
            <a:r>
              <a:rPr lang="pt-BR" sz="3600" smtClean="0">
                <a:solidFill>
                  <a:srgbClr val="FF0000"/>
                </a:solidFill>
              </a:rPr>
              <a:t>cardápio)</a:t>
            </a:r>
            <a:endParaRPr lang="pt-BR" sz="3600" b="1" u="none" strike="noStrike">
              <a:solidFill>
                <a:srgbClr val="FF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142999" y="5517448"/>
            <a:ext cx="3276600" cy="4793797"/>
          </a:xfrm>
          <a:custGeom>
            <a:rect l="l" t="t" r="r" b="b"/>
            <a:pathLst>
              <a:path w="5661903" h="9616821">
                <a:moveTo>
                  <a:pt x="5661903" y="0"/>
                </a:moveTo>
                <a:lnTo>
                  <a:pt x="0" y="0"/>
                </a:lnTo>
                <a:lnTo>
                  <a:pt x="0" y="9616821"/>
                </a:lnTo>
                <a:lnTo>
                  <a:pt x="5661903" y="9616821"/>
                </a:lnTo>
                <a:lnTo>
                  <a:pt x="566190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5647309" y="7875885"/>
            <a:ext cx="2846070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501D23"/>
                </a:solidFill>
                <a:latin typeface="DM Sans Bold"/>
                <a:ea typeface="DM Sans Bold"/>
                <a:cs typeface="DM Sans Bold"/>
                <a:sym typeface="DM Sans Bold"/>
              </a:rPr>
              <a:t>Impacto do problema</a:t>
            </a:r>
          </a:p>
        </p:txBody>
      </p:sp>
      <p:sp>
        <p:nvSpPr>
          <p:cNvPr id="11" name="TextBox 11"/>
          <p:cNvSpPr txBox="1"/>
          <p:nvPr/>
        </p:nvSpPr>
        <p:spPr>
          <a:xfrm rot="479829">
            <a:off x="10930991" y="833539"/>
            <a:ext cx="36641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6000" b="1" err="1">
                <a:solidFill>
                  <a:srgbClr val="FF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Problema</a:t>
            </a:r>
            <a:endParaRPr lang="en-US" sz="6000" b="1">
              <a:solidFill>
                <a:srgbClr val="FF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20474" y="7030093"/>
            <a:ext cx="9780202" cy="302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5"/>
              </a:lnSpc>
              <a:spcBef>
                <a:spcPct val="0"/>
              </a:spcBef>
            </a:pPr>
            <a:r>
              <a:rPr lang="pt-BR" sz="3454" smtClean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Desigualdade de representação política entre homens e mulheres no Brasil impactam na elaboração de políticas públicas menos equitativas e que contemplem as demandas prioritárias das mulheres.</a:t>
            </a:r>
            <a:endParaRPr lang="pt-BR" sz="3454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753" y="101299"/>
            <a:ext cx="7468937" cy="494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443437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/>
        </p:nvGrpSpPr>
        <p:grpSpPr>
          <a:xfrm>
            <a:off x="429881" y="5998499"/>
            <a:ext cx="18184498" cy="4615432"/>
            <a:chExt cx="4789333" cy="12155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89333" cy="1215587"/>
            </a:xfrm>
            <a:custGeom>
              <a:rect l="l" t="t" r="r" b="b"/>
              <a:pathLst>
                <a:path w="4789333" h="1215587">
                  <a:moveTo>
                    <a:pt x="0" y="0"/>
                  </a:moveTo>
                  <a:lnTo>
                    <a:pt x="4789333" y="0"/>
                  </a:lnTo>
                  <a:lnTo>
                    <a:pt x="4789333" y="1215587"/>
                  </a:lnTo>
                  <a:lnTo>
                    <a:pt x="0" y="1215587"/>
                  </a:lnTo>
                  <a:close/>
                </a:path>
              </a:pathLst>
            </a:custGeom>
            <a:solidFill>
              <a:srgbClr val="2AC26D"/>
            </a:solidFill>
          </p:spPr>
          <p:txBody>
            <a:bodyPr/>
            <a:lstStyle/>
            <a:p/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789333" cy="126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1549431" y="516255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/>
        </p:txBody>
      </p:sp>
      <p:sp>
        <p:nvSpPr>
          <p:cNvPr id="6" name="Freeform 6"/>
          <p:cNvSpPr/>
          <p:nvPr/>
        </p:nvSpPr>
        <p:spPr>
          <a:xfrm>
            <a:off x="342348" y="1822246"/>
            <a:ext cx="10173251" cy="8151493"/>
          </a:xfrm>
          <a:custGeom>
            <a:rect l="l" t="t" r="r" b="b"/>
            <a:pathLst>
              <a:path w="8853402" h="7550109">
                <a:moveTo>
                  <a:pt x="0" y="0"/>
                </a:moveTo>
                <a:lnTo>
                  <a:pt x="8853402" y="0"/>
                </a:lnTo>
                <a:lnTo>
                  <a:pt x="8853402" y="7550109"/>
                </a:lnTo>
                <a:lnTo>
                  <a:pt x="0" y="75501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7" name="Freeform 7"/>
          <p:cNvSpPr/>
          <p:nvPr/>
        </p:nvSpPr>
        <p:spPr>
          <a:xfrm>
            <a:off x="12472914" y="5370740"/>
            <a:ext cx="5579390" cy="4114800"/>
          </a:xfrm>
          <a:custGeom>
            <a:rect l="l" t="t" r="r" b="b"/>
            <a:pathLst>
              <a:path w="5579390" h="4114800">
                <a:moveTo>
                  <a:pt x="0" y="0"/>
                </a:moveTo>
                <a:lnTo>
                  <a:pt x="5579390" y="0"/>
                </a:lnTo>
                <a:lnTo>
                  <a:pt x="5579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1549431" y="2249550"/>
            <a:ext cx="6161314" cy="2709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23"/>
              </a:lnSpc>
              <a:spcBef>
                <a:spcPct val="0"/>
              </a:spcBef>
            </a:pPr>
            <a:r>
              <a:rPr lang="pt-BR" sz="6384" smtClean="0">
                <a:solidFill>
                  <a:srgbClr val="501D23"/>
                </a:solidFill>
                <a:latin typeface="Gliker"/>
                <a:ea typeface="Gliker"/>
                <a:cs typeface="Gliker"/>
                <a:sym typeface="Gliker"/>
              </a:rPr>
              <a:t>Mulheres e Eleições no Brasil</a:t>
            </a:r>
            <a:endParaRPr lang="pt-BR" sz="6384">
              <a:solidFill>
                <a:srgbClr val="501D23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9" name="TextBox 9"/>
          <p:cNvSpPr txBox="1"/>
          <p:nvPr/>
        </p:nvSpPr>
        <p:spPr>
          <a:xfrm rot="-189293">
            <a:off x="11748544" y="1588884"/>
            <a:ext cx="53300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Análise de Alternativas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2350" y="467942"/>
            <a:ext cx="17107450" cy="1272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pt-BR" sz="4800" b="1">
                <a:solidFill>
                  <a:srgbClr val="FF0000"/>
                </a:solidFill>
              </a:rPr>
              <a:t>Financiamento mínimo não é vaga garantida</a:t>
            </a:r>
            <a:r>
              <a:rPr lang="pt-BR" sz="4800" b="1" smtClean="0">
                <a:solidFill>
                  <a:srgbClr val="FF0000"/>
                </a:solidFill>
              </a:rPr>
              <a:t>: 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pt-BR" sz="4800" b="1" smtClean="0">
                <a:solidFill>
                  <a:srgbClr val="FF0000"/>
                </a:solidFill>
              </a:rPr>
              <a:t>30</a:t>
            </a:r>
            <a:r>
              <a:rPr lang="pt-BR" sz="4800" b="1">
                <a:solidFill>
                  <a:srgbClr val="FF0000"/>
                </a:solidFill>
              </a:rPr>
              <a:t>% de recursos para candidatas</a:t>
            </a:r>
            <a:endParaRPr lang="pt-BR" sz="4800" b="1">
              <a:solidFill>
                <a:srgbClr val="FF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515599" y="9486426"/>
            <a:ext cx="742374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2" lvl="1" indent="-345441">
              <a:lnSpc>
                <a:spcPts val="3840"/>
              </a:lnSpc>
              <a:spcBef>
                <a:spcPct val="0"/>
              </a:spcBef>
              <a:buFont typeface="Arial"/>
              <a:buChar char="•"/>
            </a:pPr>
            <a:r>
              <a:rPr lang="pt-BR" sz="2400"/>
              <a:t>Fonte: Justiça </a:t>
            </a:r>
            <a:r>
              <a:rPr lang="pt-BR" sz="2400" smtClean="0"/>
              <a:t>Eleitoral</a:t>
            </a:r>
            <a:endParaRPr lang="en-US" sz="2400">
              <a:solidFill>
                <a:srgbClr val="501D2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891102587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Personalizar</PresentationFormat>
  <Paragraphs>120</Paragraphs>
  <Slides>21</Slides>
  <Notes>1</Notes>
  <TotalTime>711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0">
      <vt:lpstr>Arial</vt:lpstr>
      <vt:lpstr>Calibri</vt:lpstr>
      <vt:lpstr>Gliker</vt:lpstr>
      <vt:lpstr>DM Sans Bold</vt:lpstr>
      <vt:lpstr>DM Sans</vt:lpstr>
      <vt:lpstr>Bahnschrift</vt:lpstr>
      <vt:lpstr>DM Sans Bold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Reserva de 30% de Vagas no Legislativo para Mulheres</dc:title>
  <dc:creator>Jane-</dc:creator>
  <cp:lastModifiedBy>Jane Elias</cp:lastModifiedBy>
  <cp:revision>41</cp:revision>
  <dcterms:created xsi:type="dcterms:W3CDTF">2006-08-16T00:00:00Z</dcterms:created>
  <dcterms:modified xsi:type="dcterms:W3CDTF">2025-11-03T13:13:04Z</dcterms:modified>
</cp:coreProperties>
</file>