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10"/>
  </p:normalViewPr>
  <p:slideViewPr>
    <p:cSldViewPr snapToGrid="0" snapToObjects="1">
      <p:cViewPr varScale="1">
        <p:scale>
          <a:sx n="54" d="100"/>
          <a:sy n="54" d="100"/>
        </p:scale>
        <p:origin x="9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4535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726162"/>
            <a:ext cx="7556421" cy="40405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300"/>
              </a:lnSpc>
              <a:buNone/>
            </a:pPr>
            <a:r>
              <a:rPr lang="en-US" sz="4200" dirty="0">
                <a:solidFill>
                  <a:srgbClr val="373B48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O Sistema Tributário Brasileiro e a Reprodução das Desigualdades: Uma Análise da Progressividade sob as Lentes de Gênero e Raça/Cor</a:t>
            </a:r>
            <a:endParaRPr lang="en-US" sz="4200" dirty="0"/>
          </a:p>
        </p:txBody>
      </p:sp>
      <p:sp>
        <p:nvSpPr>
          <p:cNvPr id="4" name="Text 1"/>
          <p:cNvSpPr/>
          <p:nvPr/>
        </p:nvSpPr>
        <p:spPr>
          <a:xfrm>
            <a:off x="793790" y="5089803"/>
            <a:ext cx="7556421" cy="24136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Rodrigo Siqueira de Oliveira e Magali Zilca de Oliveira Dantas</a:t>
            </a:r>
          </a:p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Economia Aplicada a </a:t>
            </a:r>
            <a:r>
              <a:rPr lang="en-US" sz="1650" dirty="0" err="1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Políticas</a:t>
            </a:r>
            <a:r>
              <a:rPr lang="en-US" sz="1650" dirty="0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 </a:t>
            </a:r>
            <a:r>
              <a:rPr lang="en-US" sz="1650" dirty="0" err="1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Públicas</a:t>
            </a:r>
            <a:endParaRPr lang="en-US" sz="1650" dirty="0">
              <a:solidFill>
                <a:srgbClr val="52586B"/>
              </a:solidFill>
              <a:latin typeface="Funnel Sans" pitchFamily="34" charset="0"/>
              <a:ea typeface="Funnel Sans" pitchFamily="34" charset="-122"/>
              <a:cs typeface="Funnel Sans" pitchFamily="34" charset="-120"/>
            </a:endParaRPr>
          </a:p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 Doutorado em </a:t>
            </a:r>
            <a:r>
              <a:rPr lang="en-US" sz="1650" dirty="0" err="1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Políticas</a:t>
            </a:r>
            <a:r>
              <a:rPr lang="en-US" sz="1650" dirty="0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 </a:t>
            </a:r>
            <a:r>
              <a:rPr lang="en-US" sz="1650" dirty="0" err="1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Públicas</a:t>
            </a:r>
            <a:r>
              <a:rPr lang="en-US" sz="1650" dirty="0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 2025/1</a:t>
            </a:r>
          </a:p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, </a:t>
            </a:r>
            <a:endParaRPr lang="en-US" sz="16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88206"/>
            <a:ext cx="13042821" cy="1204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700"/>
              </a:lnSpc>
              <a:buNone/>
            </a:pPr>
            <a:r>
              <a:rPr lang="en-US" sz="3750" dirty="0">
                <a:solidFill>
                  <a:srgbClr val="373B48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3. Conclusão: Um Sistema Tributário que Reproduz Desigualdades</a:t>
            </a:r>
            <a:endParaRPr lang="en-US" sz="3750" dirty="0"/>
          </a:p>
        </p:txBody>
      </p:sp>
      <p:sp>
        <p:nvSpPr>
          <p:cNvPr id="3" name="Text 1"/>
          <p:cNvSpPr/>
          <p:nvPr/>
        </p:nvSpPr>
        <p:spPr>
          <a:xfrm>
            <a:off x="793790" y="2478643"/>
            <a:ext cx="13042821" cy="15418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A análise revela que o sistema tributário brasileiro reproduz e aprofunda desigualdades socioeconômicas, especialmente de gênero e raça. A regressividade do IRPF, limitada pela baixa tributação do capital (concentrado em homens brancos), é um fator crucial. A isenção de lucros e dividendos é a principal responsável pela baixa progressividade efetiva. A incorporação de perspectivas interseccionais é fundamental para desenhar reformas que considerem as especificidades de gênero e raça, evitando soluções universais que perpetuem injustiças. Apesar dos desafios, a construção de um sistema mais progressivo e equitativo é viável e necessária para um desenvolvimento socioeconômico verdadeiramente inclusivo.</a:t>
            </a:r>
            <a:endParaRPr lang="en-US" sz="1500" dirty="0"/>
          </a:p>
        </p:txBody>
      </p:sp>
      <p:sp>
        <p:nvSpPr>
          <p:cNvPr id="4" name="Text 2"/>
          <p:cNvSpPr/>
          <p:nvPr/>
        </p:nvSpPr>
        <p:spPr>
          <a:xfrm>
            <a:off x="2323862" y="4347091"/>
            <a:ext cx="3150037" cy="301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350"/>
              </a:lnSpc>
              <a:buNone/>
            </a:pPr>
            <a:r>
              <a:rPr lang="en-US" sz="1850" dirty="0">
                <a:solidFill>
                  <a:srgbClr val="52586B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Regressividade do Sistema</a:t>
            </a:r>
            <a:endParaRPr lang="en-US" sz="1850" dirty="0"/>
          </a:p>
        </p:txBody>
      </p:sp>
      <p:sp>
        <p:nvSpPr>
          <p:cNvPr id="5" name="Text 3"/>
          <p:cNvSpPr/>
          <p:nvPr/>
        </p:nvSpPr>
        <p:spPr>
          <a:xfrm>
            <a:off x="793790" y="4763929"/>
            <a:ext cx="4680109" cy="925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400"/>
              </a:lnSpc>
              <a:buNone/>
            </a:pPr>
            <a:r>
              <a:rPr lang="en-US" sz="1500" dirty="0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O sistema tributário onera desproporcionalmente os mais pobres, aprofundando as desigualdades socioeconômicas.</a:t>
            </a:r>
            <a:endParaRPr lang="en-US" sz="150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3101" y="4237315"/>
            <a:ext cx="3104078" cy="3104078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6017776" y="4491990"/>
            <a:ext cx="481965" cy="481965"/>
          </a:xfrm>
          <a:prstGeom prst="roundRect">
            <a:avLst>
              <a:gd name="adj" fmla="val 1895336"/>
            </a:avLst>
          </a:prstGeom>
          <a:solidFill>
            <a:srgbClr val="E2E4E9"/>
          </a:solidFill>
          <a:ln w="7620">
            <a:solidFill>
              <a:srgbClr val="C8CACF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6150293" y="4597360"/>
            <a:ext cx="216813" cy="2711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52586B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1</a:t>
            </a:r>
            <a:endParaRPr lang="en-US" sz="1700" dirty="0"/>
          </a:p>
        </p:txBody>
      </p:sp>
      <p:sp>
        <p:nvSpPr>
          <p:cNvPr id="9" name="Text 6"/>
          <p:cNvSpPr/>
          <p:nvPr/>
        </p:nvSpPr>
        <p:spPr>
          <a:xfrm>
            <a:off x="9156383" y="4347091"/>
            <a:ext cx="2409944" cy="301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52586B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IRPF Limitado</a:t>
            </a:r>
            <a:endParaRPr lang="en-US" sz="1850" dirty="0"/>
          </a:p>
        </p:txBody>
      </p:sp>
      <p:sp>
        <p:nvSpPr>
          <p:cNvPr id="10" name="Text 7"/>
          <p:cNvSpPr/>
          <p:nvPr/>
        </p:nvSpPr>
        <p:spPr>
          <a:xfrm>
            <a:off x="9156383" y="4763929"/>
            <a:ext cx="4680228" cy="925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Sua progressividade é limitada por alíquotas baixas no topo e pela exclusão da renda do capital da base tributável.</a:t>
            </a:r>
            <a:endParaRPr lang="en-US" sz="1500" dirty="0"/>
          </a:p>
        </p:txBody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3101" y="4237315"/>
            <a:ext cx="3104078" cy="3104078"/>
          </a:xfrm>
          <a:prstGeom prst="rect">
            <a:avLst/>
          </a:prstGeom>
        </p:spPr>
      </p:pic>
      <p:sp>
        <p:nvSpPr>
          <p:cNvPr id="12" name="Shape 8"/>
          <p:cNvSpPr/>
          <p:nvPr/>
        </p:nvSpPr>
        <p:spPr>
          <a:xfrm>
            <a:off x="8130421" y="4491990"/>
            <a:ext cx="481965" cy="481965"/>
          </a:xfrm>
          <a:prstGeom prst="roundRect">
            <a:avLst>
              <a:gd name="adj" fmla="val 1895336"/>
            </a:avLst>
          </a:prstGeom>
          <a:solidFill>
            <a:srgbClr val="E2E4E9"/>
          </a:solidFill>
          <a:ln w="7620">
            <a:solidFill>
              <a:srgbClr val="C8CACF"/>
            </a:solidFill>
            <a:prstDash val="solid"/>
          </a:ln>
        </p:spPr>
      </p:sp>
      <p:sp>
        <p:nvSpPr>
          <p:cNvPr id="13" name="Text 9"/>
          <p:cNvSpPr/>
          <p:nvPr/>
        </p:nvSpPr>
        <p:spPr>
          <a:xfrm>
            <a:off x="8262938" y="4597360"/>
            <a:ext cx="216813" cy="2711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52586B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2</a:t>
            </a:r>
            <a:endParaRPr lang="en-US" sz="1700" dirty="0"/>
          </a:p>
        </p:txBody>
      </p:sp>
      <p:sp>
        <p:nvSpPr>
          <p:cNvPr id="14" name="Text 10"/>
          <p:cNvSpPr/>
          <p:nvPr/>
        </p:nvSpPr>
        <p:spPr>
          <a:xfrm>
            <a:off x="9156383" y="6197918"/>
            <a:ext cx="3627239" cy="301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52586B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Isenção de Lucros e Dividendos</a:t>
            </a:r>
            <a:endParaRPr lang="en-US" sz="1850" dirty="0"/>
          </a:p>
        </p:txBody>
      </p:sp>
      <p:sp>
        <p:nvSpPr>
          <p:cNvPr id="15" name="Text 11"/>
          <p:cNvSpPr/>
          <p:nvPr/>
        </p:nvSpPr>
        <p:spPr>
          <a:xfrm>
            <a:off x="9156383" y="6614755"/>
            <a:ext cx="4680228" cy="6167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Principal causa da baixa progressividade efetiva e da regressividade nos estratos de renda mais altos.</a:t>
            </a:r>
            <a:endParaRPr lang="en-US" sz="1500" dirty="0"/>
          </a:p>
        </p:txBody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3101" y="4237315"/>
            <a:ext cx="3104078" cy="3104078"/>
          </a:xfrm>
          <a:prstGeom prst="rect">
            <a:avLst/>
          </a:prstGeom>
        </p:spPr>
      </p:pic>
      <p:sp>
        <p:nvSpPr>
          <p:cNvPr id="17" name="Shape 12"/>
          <p:cNvSpPr/>
          <p:nvPr/>
        </p:nvSpPr>
        <p:spPr>
          <a:xfrm>
            <a:off x="8130421" y="6604635"/>
            <a:ext cx="481965" cy="481965"/>
          </a:xfrm>
          <a:prstGeom prst="roundRect">
            <a:avLst>
              <a:gd name="adj" fmla="val 1895336"/>
            </a:avLst>
          </a:prstGeom>
          <a:solidFill>
            <a:srgbClr val="E2E4E9"/>
          </a:solidFill>
          <a:ln w="7620">
            <a:solidFill>
              <a:srgbClr val="C8CACF"/>
            </a:solidFill>
            <a:prstDash val="solid"/>
          </a:ln>
        </p:spPr>
      </p:sp>
      <p:sp>
        <p:nvSpPr>
          <p:cNvPr id="18" name="Text 13"/>
          <p:cNvSpPr/>
          <p:nvPr/>
        </p:nvSpPr>
        <p:spPr>
          <a:xfrm>
            <a:off x="8262938" y="6710005"/>
            <a:ext cx="216813" cy="2711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52586B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3</a:t>
            </a:r>
            <a:endParaRPr lang="en-US" sz="1700" dirty="0"/>
          </a:p>
        </p:txBody>
      </p:sp>
      <p:sp>
        <p:nvSpPr>
          <p:cNvPr id="19" name="Text 14"/>
          <p:cNvSpPr/>
          <p:nvPr/>
        </p:nvSpPr>
        <p:spPr>
          <a:xfrm>
            <a:off x="2139077" y="6197918"/>
            <a:ext cx="3334822" cy="301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350"/>
              </a:lnSpc>
              <a:buNone/>
            </a:pPr>
            <a:r>
              <a:rPr lang="en-US" sz="1850" dirty="0">
                <a:solidFill>
                  <a:srgbClr val="52586B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Perspectivas Interseccionais</a:t>
            </a:r>
            <a:endParaRPr lang="en-US" sz="1850" dirty="0"/>
          </a:p>
        </p:txBody>
      </p:sp>
      <p:sp>
        <p:nvSpPr>
          <p:cNvPr id="20" name="Text 15"/>
          <p:cNvSpPr/>
          <p:nvPr/>
        </p:nvSpPr>
        <p:spPr>
          <a:xfrm>
            <a:off x="793790" y="6614755"/>
            <a:ext cx="4680109" cy="6167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400"/>
              </a:lnSpc>
              <a:buNone/>
            </a:pPr>
            <a:r>
              <a:rPr lang="en-US" sz="1500" dirty="0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Essenciais para desenhar reformas que considerem as especificidades de gênero e raça.</a:t>
            </a:r>
            <a:endParaRPr lang="en-US" sz="1500" dirty="0"/>
          </a:p>
        </p:txBody>
      </p:sp>
      <p:pic>
        <p:nvPicPr>
          <p:cNvPr id="2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3101" y="4237315"/>
            <a:ext cx="3104078" cy="3104078"/>
          </a:xfrm>
          <a:prstGeom prst="rect">
            <a:avLst/>
          </a:prstGeom>
        </p:spPr>
      </p:pic>
      <p:sp>
        <p:nvSpPr>
          <p:cNvPr id="22" name="Shape 16"/>
          <p:cNvSpPr/>
          <p:nvPr/>
        </p:nvSpPr>
        <p:spPr>
          <a:xfrm>
            <a:off x="6017776" y="6604635"/>
            <a:ext cx="481965" cy="481965"/>
          </a:xfrm>
          <a:prstGeom prst="roundRect">
            <a:avLst>
              <a:gd name="adj" fmla="val 1895336"/>
            </a:avLst>
          </a:prstGeom>
          <a:solidFill>
            <a:srgbClr val="E2E4E9"/>
          </a:solidFill>
          <a:ln w="7620">
            <a:solidFill>
              <a:srgbClr val="C8CACF"/>
            </a:solidFill>
            <a:prstDash val="solid"/>
          </a:ln>
        </p:spPr>
      </p:sp>
      <p:sp>
        <p:nvSpPr>
          <p:cNvPr id="23" name="Text 17"/>
          <p:cNvSpPr/>
          <p:nvPr/>
        </p:nvSpPr>
        <p:spPr>
          <a:xfrm>
            <a:off x="6150293" y="6710005"/>
            <a:ext cx="216813" cy="2711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52586B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4</a:t>
            </a:r>
            <a:endParaRPr lang="en-US" sz="1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43213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373B48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Progressividade, Equidade e Interseccionalidade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814399"/>
            <a:ext cx="130428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Os objetivos específicos incluem definir progressividade, capacidade contributiva e equidade fiscal, examinando </a:t>
            </a:r>
            <a:r>
              <a:rPr lang="en-US" sz="1750" dirty="0" err="1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suas</a:t>
            </a:r>
            <a:r>
              <a:rPr lang="en-US" sz="1750" dirty="0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 </a:t>
            </a:r>
            <a:r>
              <a:rPr lang="en-US" sz="1750" dirty="0" err="1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implicações</a:t>
            </a:r>
            <a:r>
              <a:rPr lang="en-US" sz="1750" dirty="0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 </a:t>
            </a:r>
            <a:r>
              <a:rPr lang="en-US" sz="1750" dirty="0" err="1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interseccionais</a:t>
            </a:r>
            <a:r>
              <a:rPr lang="en-US" sz="1750" dirty="0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. Além disso, avaliaremos argumentos do livro "Progressividade Tributária e Crescimento Econômico" e a progressividade como instrumento de promoção da equidade fiscal, destacando desafios e limitações sob a ótica de gênero e </a:t>
            </a:r>
            <a:r>
              <a:rPr lang="en-US" sz="1750" dirty="0" err="1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raça</a:t>
            </a:r>
            <a:r>
              <a:rPr lang="en-US" sz="1750" dirty="0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 </a:t>
            </a:r>
            <a:r>
              <a:rPr lang="en-US" sz="1750" dirty="0" err="1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apontadas</a:t>
            </a:r>
            <a:r>
              <a:rPr lang="en-US" sz="1750" dirty="0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 pel</a:t>
            </a:r>
            <a:endParaRPr lang="en-US" sz="1750" dirty="0"/>
          </a:p>
        </p:txBody>
      </p:sp>
      <p:sp>
        <p:nvSpPr>
          <p:cNvPr id="4" name="Shape 2"/>
          <p:cNvSpPr/>
          <p:nvPr/>
        </p:nvSpPr>
        <p:spPr>
          <a:xfrm>
            <a:off x="793790" y="4521160"/>
            <a:ext cx="4196358" cy="2765227"/>
          </a:xfrm>
          <a:prstGeom prst="roundRect">
            <a:avLst>
              <a:gd name="adj" fmla="val 3445"/>
            </a:avLst>
          </a:prstGeom>
          <a:solidFill>
            <a:srgbClr val="E2E4E9"/>
          </a:solidFill>
          <a:ln w="7620">
            <a:solidFill>
              <a:srgbClr val="C8CACF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1028224" y="4755594"/>
            <a:ext cx="315479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2586B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Definição de Conceitos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1028224" y="5246013"/>
            <a:ext cx="3727490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Explorar "progressividade tributária", "capacidade contributiva" e "equidade fiscal" em sua complexidade interseccional.</a:t>
            </a:r>
            <a:endParaRPr lang="en-US" sz="1750" dirty="0"/>
          </a:p>
        </p:txBody>
      </p:sp>
      <p:sp>
        <p:nvSpPr>
          <p:cNvPr id="7" name="Shape 5"/>
          <p:cNvSpPr/>
          <p:nvPr/>
        </p:nvSpPr>
        <p:spPr>
          <a:xfrm>
            <a:off x="5216962" y="4521160"/>
            <a:ext cx="4196358" cy="2765227"/>
          </a:xfrm>
          <a:prstGeom prst="roundRect">
            <a:avLst>
              <a:gd name="adj" fmla="val 3445"/>
            </a:avLst>
          </a:prstGeom>
          <a:solidFill>
            <a:srgbClr val="E2E4E9"/>
          </a:solidFill>
          <a:ln w="7620">
            <a:solidFill>
              <a:srgbClr val="C8CACF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5451396" y="4755594"/>
            <a:ext cx="3727490" cy="1417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2586B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Análise de "Progressividade Tributária e Crescimento Econômico"</a:t>
            </a:r>
            <a:endParaRPr lang="en-US" sz="2200" dirty="0"/>
          </a:p>
        </p:txBody>
      </p:sp>
      <p:sp>
        <p:nvSpPr>
          <p:cNvPr id="9" name="Text 7"/>
          <p:cNvSpPr/>
          <p:nvPr/>
        </p:nvSpPr>
        <p:spPr>
          <a:xfrm>
            <a:off x="5451396" y="6309003"/>
            <a:ext cx="372749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Examinar os argumentos centrais apresentados neste influente livro.</a:t>
            </a:r>
            <a:endParaRPr lang="en-US" sz="1750" dirty="0"/>
          </a:p>
        </p:txBody>
      </p:sp>
      <p:sp>
        <p:nvSpPr>
          <p:cNvPr id="10" name="Shape 8"/>
          <p:cNvSpPr/>
          <p:nvPr/>
        </p:nvSpPr>
        <p:spPr>
          <a:xfrm>
            <a:off x="9640133" y="4521160"/>
            <a:ext cx="4196358" cy="2765227"/>
          </a:xfrm>
          <a:prstGeom prst="roundRect">
            <a:avLst>
              <a:gd name="adj" fmla="val 3445"/>
            </a:avLst>
          </a:prstGeom>
          <a:solidFill>
            <a:srgbClr val="E2E4E9"/>
          </a:solidFill>
          <a:ln w="7620">
            <a:solidFill>
              <a:srgbClr val="C8CACF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9874568" y="4755594"/>
            <a:ext cx="3727490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2586B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Avaliação da Progressividade</a:t>
            </a:r>
            <a:endParaRPr lang="en-US" sz="2200" dirty="0"/>
          </a:p>
        </p:txBody>
      </p:sp>
      <p:sp>
        <p:nvSpPr>
          <p:cNvPr id="12" name="Text 10"/>
          <p:cNvSpPr/>
          <p:nvPr/>
        </p:nvSpPr>
        <p:spPr>
          <a:xfrm>
            <a:off x="9874568" y="5600343"/>
            <a:ext cx="3727490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Analisar seu papel na promoção da equidade fiscal, identificando desafios e limitações, especialmente sob a ótica de gênero e raça.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76645"/>
            <a:ext cx="13042821" cy="1204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700"/>
              </a:lnSpc>
              <a:buNone/>
            </a:pPr>
            <a:r>
              <a:rPr lang="en-US" sz="3750" dirty="0">
                <a:solidFill>
                  <a:srgbClr val="373B48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2. Revisão da Literatura: Fundamentos Conceituais e o Prisma Interseccional</a:t>
            </a:r>
            <a:endParaRPr lang="en-US" sz="3750" dirty="0"/>
          </a:p>
        </p:txBody>
      </p:sp>
      <p:sp>
        <p:nvSpPr>
          <p:cNvPr id="3" name="Text 1"/>
          <p:cNvSpPr/>
          <p:nvPr/>
        </p:nvSpPr>
        <p:spPr>
          <a:xfrm>
            <a:off x="793790" y="2367082"/>
            <a:ext cx="13042821" cy="18502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A Constituição Federal de 1988 estabelece a capacidade contributiva como princípio norteador da tributação no Brasil, exigindo que a contribuição de cada cidadão seja proporcional à sua força econômica. No entanto, a mensuração dessa capacidade apenas por indicadores monetários tradicionais negligencia desigualdades estruturais de gênero e raça, como disparidades salariais, informalidade e a carga do trabalho de cuidado não remunerado. Essas dimensões invisibilizadas moldam a real capacidade de pagar e questionam a neutralidade do sistema. A equidade fiscal, tanto horizontal quanto vertical, deve ser analisada sob um prisma interseccional, garantindo que o tratamento tributário desigual para os desiguais contribua para reduzir as disparidades de gênero e raça.</a:t>
            </a:r>
            <a:endParaRPr lang="en-US" sz="1500" dirty="0"/>
          </a:p>
        </p:txBody>
      </p:sp>
      <p:sp>
        <p:nvSpPr>
          <p:cNvPr id="4" name="Text 2"/>
          <p:cNvSpPr/>
          <p:nvPr/>
        </p:nvSpPr>
        <p:spPr>
          <a:xfrm>
            <a:off x="793790" y="4626888"/>
            <a:ext cx="2953464" cy="301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373B48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Capacidade Contributiva</a:t>
            </a:r>
            <a:endParaRPr lang="en-US" sz="1850" dirty="0"/>
          </a:p>
        </p:txBody>
      </p:sp>
      <p:sp>
        <p:nvSpPr>
          <p:cNvPr id="5" name="Text 3"/>
          <p:cNvSpPr/>
          <p:nvPr/>
        </p:nvSpPr>
        <p:spPr>
          <a:xfrm>
            <a:off x="793790" y="5120878"/>
            <a:ext cx="4033599" cy="21586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A contribuição para as despesas estatais deve ser proporcional à força econômica, mensurada por renda, </a:t>
            </a:r>
            <a:r>
              <a:rPr lang="en-US" sz="1500" dirty="0" err="1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patrimônio</a:t>
            </a:r>
            <a:r>
              <a:rPr lang="en-US" sz="1500" dirty="0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 e </a:t>
            </a:r>
            <a:r>
              <a:rPr lang="en-US" sz="1500" dirty="0" err="1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consumo</a:t>
            </a:r>
            <a:r>
              <a:rPr lang="en-US" sz="1500" dirty="0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. Contudo, essa mensuração </a:t>
            </a:r>
            <a:r>
              <a:rPr lang="en-US" sz="1500" dirty="0" err="1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pode</a:t>
            </a:r>
            <a:r>
              <a:rPr lang="en-US" sz="1500" dirty="0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 </a:t>
            </a:r>
            <a:r>
              <a:rPr lang="en-US" sz="1500" dirty="0" err="1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sombrear</a:t>
            </a:r>
            <a:r>
              <a:rPr lang="en-US" sz="1500" dirty="0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 desigualdades de gênero e raça, como disparidades salariais e trabalho de cuidado não remunerado.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5305306" y="4626888"/>
            <a:ext cx="3510915" cy="301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373B48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Equidade Horizontal e Vertical</a:t>
            </a:r>
            <a:endParaRPr lang="en-US" sz="1850" dirty="0"/>
          </a:p>
        </p:txBody>
      </p:sp>
      <p:sp>
        <p:nvSpPr>
          <p:cNvPr id="7" name="Text 5"/>
          <p:cNvSpPr/>
          <p:nvPr/>
        </p:nvSpPr>
        <p:spPr>
          <a:xfrm>
            <a:off x="5305306" y="5120878"/>
            <a:ext cx="4033599" cy="925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400"/>
              </a:lnSpc>
              <a:buSzPct val="100000"/>
              <a:buChar char="•"/>
            </a:pPr>
            <a:r>
              <a:rPr lang="en-US" sz="1500" dirty="0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Equidade horizontal: Contribuintes em situação econômica equivalente devem ter tratamento tributário idêntico.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5305306" y="6113383"/>
            <a:ext cx="4033599" cy="1233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400"/>
              </a:lnSpc>
              <a:buSzPct val="100000"/>
              <a:buChar char="•"/>
            </a:pPr>
            <a:r>
              <a:rPr lang="en-US" sz="1500" dirty="0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Equidade vertical: Tratamento desigual para os desiguais, com aumento da carga tributária para quem tem maior capacidade econômica.</a:t>
            </a:r>
            <a:endParaRPr lang="en-US" sz="1500" dirty="0"/>
          </a:p>
        </p:txBody>
      </p:sp>
      <p:sp>
        <p:nvSpPr>
          <p:cNvPr id="9" name="Text 7"/>
          <p:cNvSpPr/>
          <p:nvPr/>
        </p:nvSpPr>
        <p:spPr>
          <a:xfrm>
            <a:off x="9816822" y="4626888"/>
            <a:ext cx="3074670" cy="301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373B48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Progressividade Tributária</a:t>
            </a:r>
            <a:endParaRPr lang="en-US" sz="1850" dirty="0"/>
          </a:p>
        </p:txBody>
      </p:sp>
      <p:sp>
        <p:nvSpPr>
          <p:cNvPr id="10" name="Text 8"/>
          <p:cNvSpPr/>
          <p:nvPr/>
        </p:nvSpPr>
        <p:spPr>
          <a:xfrm>
            <a:off x="9816822" y="5120878"/>
            <a:ext cx="4033599" cy="18502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Um tributo é progressivo quando sua alíquota efetiva aumenta com a elevação da base de cálculo. É vista como consequência da igualdade ou instrumento de redistribuição, mas sua eficácia precisa ser avaliada na redução das disparidades de gênero e raça.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85098" y="616863"/>
            <a:ext cx="13060204" cy="9113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550"/>
              </a:lnSpc>
              <a:buNone/>
            </a:pPr>
            <a:r>
              <a:rPr lang="en-US" sz="2850" dirty="0">
                <a:solidFill>
                  <a:srgbClr val="373B48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2.2. Diagnóstico da (Baixa) Progressividade e (In)Equidade no Sistema Atual</a:t>
            </a:r>
            <a:endParaRPr lang="en-US" sz="2850" dirty="0"/>
          </a:p>
        </p:txBody>
      </p:sp>
      <p:sp>
        <p:nvSpPr>
          <p:cNvPr id="3" name="Text 1"/>
          <p:cNvSpPr/>
          <p:nvPr/>
        </p:nvSpPr>
        <p:spPr>
          <a:xfrm>
            <a:off x="785098" y="1819751"/>
            <a:ext cx="13060204" cy="933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00" dirty="0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A literatura aponta um sistema tributário brasileiro com progressividade limitada e, em certos aspectos, regressivo. O IRPF, embora nominalmente progressivo, perde sua efetividade em faixas de renda média-alta e se torna regressivo no topo. Isso ocorre porque a renda dos mais ricos é composta principalmente por lucros e dividendos, isentos ou submetidos a alíquotas inferiores. Essa regressividade acentua desigualdades de gênero e raciais, pois homens brancos são os maiores beneficiários das isenções sobre rendimentos de capital, enquanto a maior carga recai sobre rendimentos do trabalho, onde a participação feminina e negra é mais expressiva.</a:t>
            </a:r>
            <a:endParaRPr lang="en-US" sz="110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098" y="2917150"/>
            <a:ext cx="8489037" cy="475380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14626"/>
            <a:ext cx="13042821" cy="1204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700"/>
              </a:lnSpc>
              <a:buNone/>
            </a:pPr>
            <a:r>
              <a:rPr lang="en-US" sz="3750" dirty="0">
                <a:solidFill>
                  <a:srgbClr val="373B48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2.2.2. Violações da Equidade Horizontal e Vertical com Recortes de Gênero e Raça</a:t>
            </a:r>
            <a:endParaRPr lang="en-US" sz="3750" dirty="0"/>
          </a:p>
        </p:txBody>
      </p:sp>
      <p:sp>
        <p:nvSpPr>
          <p:cNvPr id="3" name="Text 1"/>
          <p:cNvSpPr/>
          <p:nvPr/>
        </p:nvSpPr>
        <p:spPr>
          <a:xfrm>
            <a:off x="793790" y="2405063"/>
            <a:ext cx="13042821" cy="18502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O sistema tributário brasileiro viola os princípios de equidade fiscal, especialmente quando se consideram as dimensões de gênero e raça. A equidade vertical é comprometida pela regressividade no topo, onde os mais ricos (majoritariamente homens brancos) não contribuem proporcionalmente mais, limitando a redistribuição. Isso afeta desproporcionalmente mulheres e a população negra, que estão nos estratos de menor renda e dependem mais de serviços públicos de qualidade. A falha em tributar adequadamente o topo restringe recursos para políticas públicas que poderiam mitigar essas desigualdades, enquanto a equidade horizontal é frequentemente desconsiderada ao não se ponderar a capacidade contributiva real de indivíduos com as mesmas rendas mas patrimônios distintos.</a:t>
            </a:r>
            <a:endParaRPr lang="en-US" sz="1500" dirty="0"/>
          </a:p>
        </p:txBody>
      </p:sp>
      <p:sp>
        <p:nvSpPr>
          <p:cNvPr id="4" name="Shape 2"/>
          <p:cNvSpPr/>
          <p:nvPr/>
        </p:nvSpPr>
        <p:spPr>
          <a:xfrm>
            <a:off x="793790" y="4472107"/>
            <a:ext cx="433745" cy="433745"/>
          </a:xfrm>
          <a:prstGeom prst="roundRect">
            <a:avLst>
              <a:gd name="adj" fmla="val 18669"/>
            </a:avLst>
          </a:prstGeom>
          <a:solidFill>
            <a:srgbClr val="E2E4E9"/>
          </a:solidFill>
          <a:ln w="7620">
            <a:solidFill>
              <a:srgbClr val="C8CACF"/>
            </a:solidFill>
            <a:prstDash val="solid"/>
          </a:ln>
        </p:spPr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001" y="4508183"/>
            <a:ext cx="289203" cy="361474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420297" y="4538305"/>
            <a:ext cx="3560445" cy="6024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52586B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Violação da Equidade Horizontal</a:t>
            </a:r>
            <a:endParaRPr lang="en-US" sz="1850" dirty="0"/>
          </a:p>
        </p:txBody>
      </p:sp>
      <p:sp>
        <p:nvSpPr>
          <p:cNvPr id="7" name="Text 4"/>
          <p:cNvSpPr/>
          <p:nvPr/>
        </p:nvSpPr>
        <p:spPr>
          <a:xfrm>
            <a:off x="1420297" y="5256371"/>
            <a:ext cx="3560445" cy="21586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O sistema falha em tratar igualmente contribuintes em situações econômicas similares, ao não considerar fatores como patrimônio e cargas de cuidado, que impactam a capacidade contributiva real, especialmente para mulheres e negros.</a:t>
            </a:r>
            <a:endParaRPr lang="en-US" sz="1500" dirty="0"/>
          </a:p>
        </p:txBody>
      </p:sp>
      <p:sp>
        <p:nvSpPr>
          <p:cNvPr id="8" name="Shape 5"/>
          <p:cNvSpPr/>
          <p:nvPr/>
        </p:nvSpPr>
        <p:spPr>
          <a:xfrm>
            <a:off x="5221724" y="4472107"/>
            <a:ext cx="433745" cy="433745"/>
          </a:xfrm>
          <a:prstGeom prst="roundRect">
            <a:avLst>
              <a:gd name="adj" fmla="val 18669"/>
            </a:avLst>
          </a:prstGeom>
          <a:solidFill>
            <a:srgbClr val="E2E4E9"/>
          </a:solidFill>
          <a:ln w="7620">
            <a:solidFill>
              <a:srgbClr val="C8CACF"/>
            </a:solidFill>
            <a:prstDash val="solid"/>
          </a:ln>
        </p:spPr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3935" y="4508183"/>
            <a:ext cx="289203" cy="361474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848231" y="4538305"/>
            <a:ext cx="3497104" cy="301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52586B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Violação da Equidade Vertical</a:t>
            </a:r>
            <a:endParaRPr lang="en-US" sz="1850" dirty="0"/>
          </a:p>
        </p:txBody>
      </p:sp>
      <p:sp>
        <p:nvSpPr>
          <p:cNvPr id="11" name="Text 7"/>
          <p:cNvSpPr/>
          <p:nvPr/>
        </p:nvSpPr>
        <p:spPr>
          <a:xfrm>
            <a:off x="5848231" y="4955143"/>
            <a:ext cx="3560445" cy="18502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A regressividade no topo da pirâmide impede que aqueles com maior capacidade econômica contribuam proporcionalmente mais, limitando a redistribuição e aprofundando as desigualdades de gênero e raça.</a:t>
            </a:r>
            <a:endParaRPr lang="en-US" sz="1500" dirty="0"/>
          </a:p>
        </p:txBody>
      </p:sp>
      <p:sp>
        <p:nvSpPr>
          <p:cNvPr id="12" name="Shape 8"/>
          <p:cNvSpPr/>
          <p:nvPr/>
        </p:nvSpPr>
        <p:spPr>
          <a:xfrm>
            <a:off x="9649658" y="4472107"/>
            <a:ext cx="433745" cy="433745"/>
          </a:xfrm>
          <a:prstGeom prst="roundRect">
            <a:avLst>
              <a:gd name="adj" fmla="val 18669"/>
            </a:avLst>
          </a:prstGeom>
          <a:solidFill>
            <a:srgbClr val="E2E4E9"/>
          </a:solidFill>
          <a:ln w="7620">
            <a:solidFill>
              <a:srgbClr val="C8CACF"/>
            </a:solidFill>
            <a:prstDash val="solid"/>
          </a:ln>
        </p:spPr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21870" y="4508183"/>
            <a:ext cx="289203" cy="361474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10276165" y="4538305"/>
            <a:ext cx="3047405" cy="301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52586B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Sub-tributação do Capital</a:t>
            </a:r>
            <a:endParaRPr lang="en-US" sz="1850" dirty="0"/>
          </a:p>
        </p:txBody>
      </p:sp>
      <p:sp>
        <p:nvSpPr>
          <p:cNvPr id="15" name="Text 10"/>
          <p:cNvSpPr/>
          <p:nvPr/>
        </p:nvSpPr>
        <p:spPr>
          <a:xfrm>
            <a:off x="10276165" y="4955143"/>
            <a:ext cx="3560445" cy="21586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A isenção ou baixa tributação de rendimentos de capital, concentrados em homens brancos, limita os recursos para políticas públicas essenciais à redução das desigualdades de gênero e raça, prejudicando o financiamento de serviços públicos.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623768"/>
            <a:ext cx="13042821" cy="10632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150"/>
              </a:lnSpc>
              <a:buNone/>
            </a:pPr>
            <a:r>
              <a:rPr lang="en-US" sz="3300" dirty="0">
                <a:solidFill>
                  <a:srgbClr val="373B48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2.2.3. Distorções Econômicas e seus Impactos Diferenciados: "Pejotização" e Ineficiência</a:t>
            </a:r>
            <a:endParaRPr lang="en-US" sz="3300" dirty="0"/>
          </a:p>
        </p:txBody>
      </p:sp>
      <p:sp>
        <p:nvSpPr>
          <p:cNvPr id="3" name="Text 1"/>
          <p:cNvSpPr/>
          <p:nvPr/>
        </p:nvSpPr>
        <p:spPr>
          <a:xfrm>
            <a:off x="793790" y="2027158"/>
            <a:ext cx="13042821" cy="16330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O sistema tributário brasileiro, com seu diferencial de tributação entre trabalho e capital, fomenta a "pejotização", onde relações de trabalho são artificialmente convertidas em serviços de pessoa jurídica para evitar a tributação progressiva do IRPF e contribuições previdenciárias. Embora a literatura não detalhe os recortes de gênero e raça na pejotização, supõe-se que seu acesso e benefícios não sejam uniformes, com mulheres e negros em setores mais informais tendo menor capacidade de utilizar tais estratégias. Além disso, o sistema de Juros sobre Capital Próprio (JCP) incentiva a distribuição de lucros em detrimento do reinvestimento, descapitalizando empresas e concentrando benefícios em quem já detém capital. A complexidade do sistema também impõe altos custos de conformidade, especialmente para pequenos empreendedores, incluindo mulheres e negros.</a:t>
            </a:r>
            <a:endParaRPr lang="en-US" sz="130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3851553"/>
            <a:ext cx="850583" cy="125218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899523" y="4021574"/>
            <a:ext cx="2540556" cy="2657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dirty="0">
                <a:solidFill>
                  <a:srgbClr val="52586B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Incentivo à "Pejotização"</a:t>
            </a:r>
            <a:endParaRPr lang="en-US" sz="1650" dirty="0"/>
          </a:p>
        </p:txBody>
      </p:sp>
      <p:sp>
        <p:nvSpPr>
          <p:cNvPr id="6" name="Text 3"/>
          <p:cNvSpPr/>
          <p:nvPr/>
        </p:nvSpPr>
        <p:spPr>
          <a:xfrm>
            <a:off x="1899523" y="4389358"/>
            <a:ext cx="11937087" cy="5443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Diferencial de tributação entre trabalho e capital leva à transformação artificial de relações de emprego em serviços de pessoa jurídica, corroendo a base de arrecadação e beneficiando desproporcionalmente grupos com maior poder de barganha.</a:t>
            </a:r>
            <a:endParaRPr lang="en-US" sz="130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5103733"/>
            <a:ext cx="850583" cy="1252180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899523" y="5273754"/>
            <a:ext cx="3457694" cy="2657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dirty="0">
                <a:solidFill>
                  <a:srgbClr val="52586B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Incentivo à Distribuição de Lucros</a:t>
            </a:r>
            <a:endParaRPr lang="en-US" sz="1650" dirty="0"/>
          </a:p>
        </p:txBody>
      </p:sp>
      <p:sp>
        <p:nvSpPr>
          <p:cNvPr id="9" name="Text 5"/>
          <p:cNvSpPr/>
          <p:nvPr/>
        </p:nvSpPr>
        <p:spPr>
          <a:xfrm>
            <a:off x="1899523" y="5641538"/>
            <a:ext cx="11937087" cy="5443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O mecanismo de JCP incentiva a distribuição de lucros em vez do reinvestimento, descapitalizando empresas e perpetuando desigualdades de riqueza, com impacto de gênero e raça.</a:t>
            </a:r>
            <a:endParaRPr lang="en-US" sz="130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90" y="6355913"/>
            <a:ext cx="850583" cy="1252180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1899523" y="6525935"/>
            <a:ext cx="5472470" cy="2657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dirty="0">
                <a:solidFill>
                  <a:srgbClr val="52586B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Complexidade do Sistema e Custos de Conformidade</a:t>
            </a:r>
            <a:endParaRPr lang="en-US" sz="1650" dirty="0"/>
          </a:p>
        </p:txBody>
      </p:sp>
      <p:sp>
        <p:nvSpPr>
          <p:cNvPr id="12" name="Text 7"/>
          <p:cNvSpPr/>
          <p:nvPr/>
        </p:nvSpPr>
        <p:spPr>
          <a:xfrm>
            <a:off x="1899523" y="6893719"/>
            <a:ext cx="11937087" cy="5443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A complexidade tributária gera custos elevados e insegurança jurídica, afetando desproporcionalmente pequenos empreendedores, muitos deles mulheres e negros.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16161"/>
            <a:ext cx="13042821" cy="10632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150"/>
              </a:lnSpc>
              <a:buNone/>
            </a:pPr>
            <a:r>
              <a:rPr lang="en-US" sz="3300" dirty="0">
                <a:solidFill>
                  <a:srgbClr val="373B48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2.3. Tributação como Ferramenta Redistributiva (Potencial e Limites)</a:t>
            </a:r>
            <a:endParaRPr lang="en-US" sz="3300" dirty="0"/>
          </a:p>
        </p:txBody>
      </p:sp>
      <p:sp>
        <p:nvSpPr>
          <p:cNvPr id="3" name="Text 1"/>
          <p:cNvSpPr/>
          <p:nvPr/>
        </p:nvSpPr>
        <p:spPr>
          <a:xfrm>
            <a:off x="793790" y="2119551"/>
            <a:ext cx="13042821" cy="13608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A tributação progressiva sobre renda e riqueza foi um instrumento crucial na redução da desigualdade em países desenvolvidos, mas no Brasil, seu potencial redistributivo é limitado pela baixa progressividade do IRPF e pela exclusão das rendas de capital. Essa falha impede a redução das desigualdades de gênero e raça, pois a sub-tributação do capital, concentrado em homens brancos, impede uma redistribuição efetiva que beneficiaria mulheres e a população negra. Além disso, a dificuldade global em arrecadar impostos dos mais ricos levou a um aumento da tributação indireta, que onera desproporcionalmente os mais pobres, exacerbando as iniquidades sociais e políticas.</a:t>
            </a:r>
            <a:endParaRPr lang="en-US" sz="130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348" y="3671768"/>
            <a:ext cx="2152055" cy="125218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4777" y="4310658"/>
            <a:ext cx="239197" cy="298966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5300424" y="3841790"/>
            <a:ext cx="2126456" cy="2657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dirty="0">
                <a:solidFill>
                  <a:srgbClr val="52586B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Tributação Indireta</a:t>
            </a:r>
            <a:endParaRPr lang="en-US" sz="1650" dirty="0"/>
          </a:p>
        </p:txBody>
      </p:sp>
      <p:sp>
        <p:nvSpPr>
          <p:cNvPr id="7" name="Text 3"/>
          <p:cNvSpPr/>
          <p:nvPr/>
        </p:nvSpPr>
        <p:spPr>
          <a:xfrm>
            <a:off x="5300424" y="4209574"/>
            <a:ext cx="8366165" cy="5443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Cerca de 70% da população mundial paga este tipo de tributo, que incide mais pesadamente sobre a </a:t>
            </a:r>
            <a:r>
              <a:rPr lang="en-US" sz="1300" dirty="0" err="1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renda</a:t>
            </a:r>
            <a:r>
              <a:rPr lang="en-US" sz="1300" dirty="0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 dos </a:t>
            </a:r>
            <a:r>
              <a:rPr lang="en-US" sz="1300" dirty="0" err="1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mais</a:t>
            </a:r>
            <a:r>
              <a:rPr lang="en-US" sz="1300" dirty="0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 </a:t>
            </a:r>
            <a:r>
              <a:rPr lang="en-US" sz="1300" dirty="0" err="1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pobres</a:t>
            </a:r>
            <a:r>
              <a:rPr lang="en-US" sz="1300" dirty="0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, ampliando as iniquidades.</a:t>
            </a:r>
            <a:endParaRPr lang="en-US" sz="1300" dirty="0"/>
          </a:p>
        </p:txBody>
      </p:sp>
      <p:sp>
        <p:nvSpPr>
          <p:cNvPr id="8" name="Shape 4"/>
          <p:cNvSpPr/>
          <p:nvPr/>
        </p:nvSpPr>
        <p:spPr>
          <a:xfrm>
            <a:off x="5172908" y="4935617"/>
            <a:ext cx="8621197" cy="11430"/>
          </a:xfrm>
          <a:prstGeom prst="roundRect">
            <a:avLst>
              <a:gd name="adj" fmla="val 625116"/>
            </a:avLst>
          </a:prstGeom>
          <a:solidFill>
            <a:srgbClr val="C8CACF"/>
          </a:solidFill>
          <a:ln/>
        </p:spPr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2722" y="4838940"/>
            <a:ext cx="4304109" cy="1252180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4777" y="5443061"/>
            <a:ext cx="239197" cy="29896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376511" y="5136475"/>
            <a:ext cx="2652236" cy="2657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dirty="0">
                <a:solidFill>
                  <a:srgbClr val="52586B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Concentração de Riqueza</a:t>
            </a:r>
            <a:endParaRPr lang="en-US" sz="1650" dirty="0"/>
          </a:p>
        </p:txBody>
      </p:sp>
      <p:sp>
        <p:nvSpPr>
          <p:cNvPr id="12" name="Text 6"/>
          <p:cNvSpPr/>
          <p:nvPr/>
        </p:nvSpPr>
        <p:spPr>
          <a:xfrm>
            <a:off x="6376511" y="5504259"/>
            <a:ext cx="7290078" cy="5443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Pessoas e empresas com grandes fortunas influenciam diretamente o cenário econômico, tornando a discussão sobre tributação uma questão moral e política.</a:t>
            </a:r>
            <a:endParaRPr lang="en-US" sz="1300" dirty="0"/>
          </a:p>
        </p:txBody>
      </p:sp>
      <p:sp>
        <p:nvSpPr>
          <p:cNvPr id="13" name="Shape 7"/>
          <p:cNvSpPr/>
          <p:nvPr/>
        </p:nvSpPr>
        <p:spPr>
          <a:xfrm>
            <a:off x="6248995" y="6230303"/>
            <a:ext cx="7545110" cy="11430"/>
          </a:xfrm>
          <a:prstGeom prst="roundRect">
            <a:avLst>
              <a:gd name="adj" fmla="val 625116"/>
            </a:avLst>
          </a:prstGeom>
          <a:solidFill>
            <a:srgbClr val="C8CACF"/>
          </a:solidFill>
          <a:ln/>
        </p:spPr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294" y="6261140"/>
            <a:ext cx="6456164" cy="1252180"/>
          </a:xfrm>
          <a:prstGeom prst="rect">
            <a:avLst/>
          </a:prstGeom>
        </p:spPr>
      </p:pic>
      <p:pic>
        <p:nvPicPr>
          <p:cNvPr id="15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34658" y="6737747"/>
            <a:ext cx="239197" cy="298966"/>
          </a:xfrm>
          <a:prstGeom prst="rect">
            <a:avLst/>
          </a:prstGeom>
        </p:spPr>
      </p:pic>
      <p:sp>
        <p:nvSpPr>
          <p:cNvPr id="16" name="Text 8"/>
          <p:cNvSpPr/>
          <p:nvPr/>
        </p:nvSpPr>
        <p:spPr>
          <a:xfrm>
            <a:off x="7452479" y="6431161"/>
            <a:ext cx="2273618" cy="2657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dirty="0">
                <a:solidFill>
                  <a:srgbClr val="52586B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Experiência Ocidental</a:t>
            </a:r>
            <a:endParaRPr lang="en-US" sz="1650" dirty="0"/>
          </a:p>
        </p:txBody>
      </p:sp>
      <p:sp>
        <p:nvSpPr>
          <p:cNvPr id="17" name="Text 9"/>
          <p:cNvSpPr/>
          <p:nvPr/>
        </p:nvSpPr>
        <p:spPr>
          <a:xfrm>
            <a:off x="7452479" y="6798945"/>
            <a:ext cx="6214110" cy="5443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dirty="0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Mesmo em países desenvolvidos, há dificuldade em arrecadar impostos dos mais ricos, levando à escalada da tributação indireta.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90456"/>
            <a:ext cx="13042821" cy="1204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700"/>
              </a:lnSpc>
              <a:buNone/>
            </a:pPr>
            <a:r>
              <a:rPr lang="en-US" sz="3750" dirty="0">
                <a:solidFill>
                  <a:srgbClr val="373B48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2.4. O Debate sobre Crescimento Econômico à Luz das Desigualdades Estruturais</a:t>
            </a:r>
            <a:endParaRPr lang="en-US" sz="3750" dirty="0"/>
          </a:p>
        </p:txBody>
      </p:sp>
      <p:sp>
        <p:nvSpPr>
          <p:cNvPr id="3" name="Text 1"/>
          <p:cNvSpPr/>
          <p:nvPr/>
        </p:nvSpPr>
        <p:spPr>
          <a:xfrm>
            <a:off x="793790" y="2380893"/>
            <a:ext cx="13042821" cy="18502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A visão tradicional postula um dilema entre progressividade e crescimento econômico, argumentando que impostos mais altos para os ricos desincentivam o trabalho qualificado e o investimento. No entanto, essa perspectiva não incorpora os custos econômicos das desigualdades de gênero e raça. O racismo estrutural e a desigualdade de gênero restringem o desenvolvimento do capital humano, a participação na força de trabalho e a produtividade, gerando custos significativos para o crescimento potencial. Estudos empíricos recentes contestam que cortes de impostos para os mais ricos impulsionem significativamente o crescimento, sugerindo que a alta desigualdade pode ser prejudicial e que reformas progressivas, ao redistribuir renda para grupos com maior propensão a consumir, podem, na verdade, estimular a demanda agregada e o crescimento.</a:t>
            </a:r>
            <a:endParaRPr lang="en-US" sz="150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4481632"/>
            <a:ext cx="481965" cy="481965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468517" y="4562356"/>
            <a:ext cx="2405182" cy="301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52586B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Visão Tradicional</a:t>
            </a:r>
            <a:endParaRPr lang="en-US" sz="1850" dirty="0"/>
          </a:p>
        </p:txBody>
      </p:sp>
      <p:sp>
        <p:nvSpPr>
          <p:cNvPr id="6" name="Text 3"/>
          <p:cNvSpPr/>
          <p:nvPr/>
        </p:nvSpPr>
        <p:spPr>
          <a:xfrm>
            <a:off x="1468517" y="4979194"/>
            <a:ext cx="2405182" cy="21586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Argumenta que a tributação progressiva desincentiva o trabalho qualificado e o </a:t>
            </a:r>
            <a:r>
              <a:rPr lang="en-US" sz="1500" dirty="0" err="1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investimento</a:t>
            </a:r>
            <a:r>
              <a:rPr lang="en-US" sz="1500" dirty="0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, prejudicando o crescimento econômico e a arrecadação.</a:t>
            </a:r>
            <a:endParaRPr lang="en-US" sz="150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681" y="4481632"/>
            <a:ext cx="481965" cy="481965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4789408" y="4562356"/>
            <a:ext cx="2405301" cy="6024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52586B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Custo das Desigualdades</a:t>
            </a:r>
            <a:endParaRPr lang="en-US" sz="1850" dirty="0"/>
          </a:p>
        </p:txBody>
      </p:sp>
      <p:sp>
        <p:nvSpPr>
          <p:cNvPr id="9" name="Text 5"/>
          <p:cNvSpPr/>
          <p:nvPr/>
        </p:nvSpPr>
        <p:spPr>
          <a:xfrm>
            <a:off x="4789408" y="5280422"/>
            <a:ext cx="2405301" cy="21586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O racismo estrutural e a desigualdade de gênero impõem barreiras ao desenvolvimento do capital humano e à produtividade, com custos significativos para o crescimento.</a:t>
            </a:r>
            <a:endParaRPr lang="en-US" sz="150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5691" y="4481632"/>
            <a:ext cx="481965" cy="481965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8110418" y="4562356"/>
            <a:ext cx="2405182" cy="6024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52586B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Evidências Empíricas</a:t>
            </a:r>
            <a:endParaRPr lang="en-US" sz="1850" dirty="0"/>
          </a:p>
        </p:txBody>
      </p:sp>
      <p:sp>
        <p:nvSpPr>
          <p:cNvPr id="12" name="Text 7"/>
          <p:cNvSpPr/>
          <p:nvPr/>
        </p:nvSpPr>
        <p:spPr>
          <a:xfrm>
            <a:off x="8110418" y="5280422"/>
            <a:ext cx="2405182" cy="21586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Estudos recentes não comprovam que cortes de impostos para os ricos impulsionam o crescimento; ao contrário, a alta desigualdade pode ser prejudicial.</a:t>
            </a:r>
            <a:endParaRPr lang="en-US" sz="1500" dirty="0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6583" y="4481632"/>
            <a:ext cx="481965" cy="481965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1431310" y="4562356"/>
            <a:ext cx="2405301" cy="6024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52586B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Redistribuição e Crescimento</a:t>
            </a:r>
            <a:endParaRPr lang="en-US" sz="1850" dirty="0"/>
          </a:p>
        </p:txBody>
      </p:sp>
      <p:sp>
        <p:nvSpPr>
          <p:cNvPr id="15" name="Text 9"/>
          <p:cNvSpPr/>
          <p:nvPr/>
        </p:nvSpPr>
        <p:spPr>
          <a:xfrm>
            <a:off x="11431310" y="5280422"/>
            <a:ext cx="2405301" cy="21586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Reformas progressivas podem estimular a demanda agregada e o crescimento ao redistribuir renda para grupos com maior propensão a consumir.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02018"/>
            <a:ext cx="9634418" cy="4607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2900" dirty="0">
                <a:solidFill>
                  <a:srgbClr val="373B48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2.5 Propostas de Reforma sob um Olhar Interseccional</a:t>
            </a:r>
            <a:endParaRPr lang="en-US" sz="2900" dirty="0"/>
          </a:p>
        </p:txBody>
      </p:sp>
      <p:sp>
        <p:nvSpPr>
          <p:cNvPr id="3" name="Text 1"/>
          <p:cNvSpPr/>
          <p:nvPr/>
        </p:nvSpPr>
        <p:spPr>
          <a:xfrm>
            <a:off x="793790" y="1657588"/>
            <a:ext cx="13042821" cy="14144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150" dirty="0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As anomalias do sistema tributário brasileiro exigem reformas que busquem maior progressividade e equidade, especialmente sob uma análise interseccional. As propostas incluem a tributação de lucros e dividendos, a revisão do IRPF com aumento de alíquotas marginais e fim de deduções regressivas, e a reforma do IRPJ/CSLL com redução de alíquotas nominais e ampliação da base. A revisão do JCP e a reforma da tributação indireta (IVA) são cruciais, esta última exigindo mecanismos para mitigar sua regressividade inerente (alíquotas diferenciadas, cashback). A tributação sobre patrimônio, como IPTU, ITR e ITCMD, além de um possível Imposto sobre Grandes Fortunas, podem reduzir a transmissão intergeracional de desigualdades com componentes raciais e de gênero. Apesar dos desafios políticos, técnicos e de coordenação federativa, a construção de um sistema mais justo é essencial, exigindo dados desagregados e a inclusão das dimensões de gênero e raça nas discussões para evitar o aprofundamento de disparidades regionais e garantir o financiamento de políticas sociais.</a:t>
            </a:r>
            <a:endParaRPr lang="en-US" sz="1150" dirty="0"/>
          </a:p>
        </p:txBody>
      </p:sp>
      <p:sp>
        <p:nvSpPr>
          <p:cNvPr id="4" name="Shape 2"/>
          <p:cNvSpPr/>
          <p:nvPr/>
        </p:nvSpPr>
        <p:spPr>
          <a:xfrm>
            <a:off x="793790" y="3237905"/>
            <a:ext cx="1630323" cy="849273"/>
          </a:xfrm>
          <a:prstGeom prst="roundRect">
            <a:avLst>
              <a:gd name="adj" fmla="val 7291"/>
            </a:avLst>
          </a:prstGeom>
          <a:solidFill>
            <a:srgbClr val="E2E4E9"/>
          </a:solidFill>
          <a:ln w="7620">
            <a:solidFill>
              <a:srgbClr val="C8CACF"/>
            </a:solidFill>
            <a:prstDash val="solid"/>
          </a:ln>
        </p:spPr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5307" y="3532942"/>
            <a:ext cx="207288" cy="25908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571512" y="3385304"/>
            <a:ext cx="3045500" cy="2303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450" dirty="0">
                <a:solidFill>
                  <a:srgbClr val="52586B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Tributação de Lucros e Dividendos</a:t>
            </a:r>
            <a:endParaRPr lang="en-US" sz="1450" dirty="0"/>
          </a:p>
        </p:txBody>
      </p:sp>
      <p:sp>
        <p:nvSpPr>
          <p:cNvPr id="7" name="Text 4"/>
          <p:cNvSpPr/>
          <p:nvPr/>
        </p:nvSpPr>
        <p:spPr>
          <a:xfrm>
            <a:off x="2571512" y="3704034"/>
            <a:ext cx="6148030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150" dirty="0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Revogar a isenção total para aumentar a progressividade e reduzir a desigualdade de riqueza.</a:t>
            </a:r>
            <a:endParaRPr lang="en-US" sz="1150" dirty="0"/>
          </a:p>
        </p:txBody>
      </p:sp>
      <p:sp>
        <p:nvSpPr>
          <p:cNvPr id="8" name="Shape 5"/>
          <p:cNvSpPr/>
          <p:nvPr/>
        </p:nvSpPr>
        <p:spPr>
          <a:xfrm>
            <a:off x="2497812" y="4083368"/>
            <a:ext cx="11265098" cy="7620"/>
          </a:xfrm>
          <a:prstGeom prst="roundRect">
            <a:avLst>
              <a:gd name="adj" fmla="val 812651"/>
            </a:avLst>
          </a:prstGeom>
          <a:solidFill>
            <a:srgbClr val="C8CACF"/>
          </a:solidFill>
          <a:ln/>
        </p:spPr>
      </p:sp>
      <p:sp>
        <p:nvSpPr>
          <p:cNvPr id="9" name="Shape 6"/>
          <p:cNvSpPr/>
          <p:nvPr/>
        </p:nvSpPr>
        <p:spPr>
          <a:xfrm>
            <a:off x="793790" y="4160877"/>
            <a:ext cx="3260646" cy="849273"/>
          </a:xfrm>
          <a:prstGeom prst="roundRect">
            <a:avLst>
              <a:gd name="adj" fmla="val 7291"/>
            </a:avLst>
          </a:prstGeom>
          <a:solidFill>
            <a:srgbClr val="E2E4E9"/>
          </a:solidFill>
          <a:ln w="7620">
            <a:solidFill>
              <a:srgbClr val="C8CACF"/>
            </a:solidFill>
            <a:prstDash val="solid"/>
          </a:ln>
        </p:spPr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0409" y="4455914"/>
            <a:ext cx="207288" cy="259080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4201835" y="4308277"/>
            <a:ext cx="1842968" cy="2303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450" dirty="0">
                <a:solidFill>
                  <a:srgbClr val="52586B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Revisão do IRPF</a:t>
            </a:r>
            <a:endParaRPr lang="en-US" sz="1450" dirty="0"/>
          </a:p>
        </p:txBody>
      </p:sp>
      <p:sp>
        <p:nvSpPr>
          <p:cNvPr id="12" name="Text 8"/>
          <p:cNvSpPr/>
          <p:nvPr/>
        </p:nvSpPr>
        <p:spPr>
          <a:xfrm>
            <a:off x="4201835" y="4627007"/>
            <a:ext cx="8015526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150" dirty="0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Aumentar alíquotas marginais no topo e reajustar faixas para restaurar a progressividade, limitando deduções regressivas.</a:t>
            </a:r>
            <a:endParaRPr lang="en-US" sz="1150" dirty="0"/>
          </a:p>
        </p:txBody>
      </p:sp>
      <p:sp>
        <p:nvSpPr>
          <p:cNvPr id="13" name="Shape 9"/>
          <p:cNvSpPr/>
          <p:nvPr/>
        </p:nvSpPr>
        <p:spPr>
          <a:xfrm>
            <a:off x="4128135" y="5006340"/>
            <a:ext cx="9634776" cy="7620"/>
          </a:xfrm>
          <a:prstGeom prst="roundRect">
            <a:avLst>
              <a:gd name="adj" fmla="val 812651"/>
            </a:avLst>
          </a:prstGeom>
          <a:solidFill>
            <a:srgbClr val="C8CACF"/>
          </a:solidFill>
          <a:ln/>
        </p:spPr>
      </p:sp>
      <p:sp>
        <p:nvSpPr>
          <p:cNvPr id="14" name="Shape 10"/>
          <p:cNvSpPr/>
          <p:nvPr/>
        </p:nvSpPr>
        <p:spPr>
          <a:xfrm>
            <a:off x="793790" y="5083850"/>
            <a:ext cx="4890968" cy="1085017"/>
          </a:xfrm>
          <a:prstGeom prst="roundRect">
            <a:avLst>
              <a:gd name="adj" fmla="val 5707"/>
            </a:avLst>
          </a:prstGeom>
          <a:solidFill>
            <a:srgbClr val="E2E4E9"/>
          </a:solidFill>
          <a:ln w="7620">
            <a:solidFill>
              <a:srgbClr val="C8CACF"/>
            </a:solidFill>
            <a:prstDash val="solid"/>
          </a:ln>
        </p:spPr>
      </p:sp>
      <p:pic>
        <p:nvPicPr>
          <p:cNvPr id="1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5630" y="5496758"/>
            <a:ext cx="207288" cy="259080"/>
          </a:xfrm>
          <a:prstGeom prst="rect">
            <a:avLst/>
          </a:prstGeom>
        </p:spPr>
      </p:pic>
      <p:sp>
        <p:nvSpPr>
          <p:cNvPr id="16" name="Text 11"/>
          <p:cNvSpPr/>
          <p:nvPr/>
        </p:nvSpPr>
        <p:spPr>
          <a:xfrm>
            <a:off x="5832158" y="5231249"/>
            <a:ext cx="1994416" cy="2303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450" dirty="0">
                <a:solidFill>
                  <a:srgbClr val="52586B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Reforma do IRPJ/CSLL</a:t>
            </a:r>
            <a:endParaRPr lang="en-US" sz="1450" dirty="0"/>
          </a:p>
        </p:txBody>
      </p:sp>
      <p:sp>
        <p:nvSpPr>
          <p:cNvPr id="17" name="Text 12"/>
          <p:cNvSpPr/>
          <p:nvPr/>
        </p:nvSpPr>
        <p:spPr>
          <a:xfrm>
            <a:off x="5832158" y="5549979"/>
            <a:ext cx="7857053" cy="4714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150" dirty="0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Reduzir alíquotas nominais, ampliar a base e tributar na pessoa física, considerando o impacto em empreendedores negros e mulheres.</a:t>
            </a:r>
            <a:endParaRPr lang="en-US" sz="1150" dirty="0"/>
          </a:p>
        </p:txBody>
      </p:sp>
      <p:sp>
        <p:nvSpPr>
          <p:cNvPr id="18" name="Shape 13"/>
          <p:cNvSpPr/>
          <p:nvPr/>
        </p:nvSpPr>
        <p:spPr>
          <a:xfrm>
            <a:off x="5758458" y="6165056"/>
            <a:ext cx="8004453" cy="7620"/>
          </a:xfrm>
          <a:prstGeom prst="roundRect">
            <a:avLst>
              <a:gd name="adj" fmla="val 812651"/>
            </a:avLst>
          </a:prstGeom>
          <a:solidFill>
            <a:srgbClr val="C8CACF"/>
          </a:solidFill>
          <a:ln/>
        </p:spPr>
      </p:sp>
      <p:sp>
        <p:nvSpPr>
          <p:cNvPr id="19" name="Shape 14"/>
          <p:cNvSpPr/>
          <p:nvPr/>
        </p:nvSpPr>
        <p:spPr>
          <a:xfrm>
            <a:off x="793790" y="6242566"/>
            <a:ext cx="6521410" cy="1085017"/>
          </a:xfrm>
          <a:prstGeom prst="roundRect">
            <a:avLst>
              <a:gd name="adj" fmla="val 5707"/>
            </a:avLst>
          </a:prstGeom>
          <a:solidFill>
            <a:srgbClr val="E2E4E9"/>
          </a:solidFill>
          <a:ln w="7620">
            <a:solidFill>
              <a:srgbClr val="C8CACF"/>
            </a:solidFill>
            <a:prstDash val="solid"/>
          </a:ln>
        </p:spPr>
      </p:sp>
      <p:pic>
        <p:nvPicPr>
          <p:cNvPr id="2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0851" y="6655475"/>
            <a:ext cx="207288" cy="259080"/>
          </a:xfrm>
          <a:prstGeom prst="rect">
            <a:avLst/>
          </a:prstGeom>
        </p:spPr>
      </p:pic>
      <p:sp>
        <p:nvSpPr>
          <p:cNvPr id="21" name="Text 15"/>
          <p:cNvSpPr/>
          <p:nvPr/>
        </p:nvSpPr>
        <p:spPr>
          <a:xfrm>
            <a:off x="7462599" y="6389965"/>
            <a:ext cx="2541270" cy="2303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450" dirty="0">
                <a:solidFill>
                  <a:srgbClr val="52586B"/>
                </a:solidFill>
                <a:latin typeface="Mona Sans Semi Bold" pitchFamily="34" charset="0"/>
                <a:ea typeface="Mona Sans Semi Bold" pitchFamily="34" charset="-122"/>
                <a:cs typeface="Mona Sans Semi Bold" pitchFamily="34" charset="-120"/>
              </a:rPr>
              <a:t>Tributação sobre Patrimônio</a:t>
            </a:r>
            <a:endParaRPr lang="en-US" sz="1450" dirty="0"/>
          </a:p>
        </p:txBody>
      </p:sp>
      <p:sp>
        <p:nvSpPr>
          <p:cNvPr id="22" name="Text 16"/>
          <p:cNvSpPr/>
          <p:nvPr/>
        </p:nvSpPr>
        <p:spPr>
          <a:xfrm>
            <a:off x="7462599" y="6708696"/>
            <a:ext cx="6226612" cy="4714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150" dirty="0">
                <a:solidFill>
                  <a:srgbClr val="52586B"/>
                </a:solidFill>
                <a:latin typeface="Funnel Sans" pitchFamily="34" charset="0"/>
                <a:ea typeface="Funnel Sans" pitchFamily="34" charset="-122"/>
                <a:cs typeface="Funnel Sans" pitchFamily="34" charset="-120"/>
              </a:rPr>
              <a:t>Aumentar arrecadação de IPTU, ITR, ITCMD e considerar IGF para reduzir a transmissão intergeracional de desigualdades.</a:t>
            </a:r>
            <a:endParaRPr lang="en-US" sz="11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1241</TotalTime>
  <Words>1983</Words>
  <Application>Microsoft Office PowerPoint</Application>
  <PresentationFormat>Personalizar</PresentationFormat>
  <Paragraphs>92</Paragraphs>
  <Slides>10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Arial</vt:lpstr>
      <vt:lpstr>Funnel Sans</vt:lpstr>
      <vt:lpstr>Mona Sans Semi Bold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Magali Zilca de Oliveira</cp:lastModifiedBy>
  <cp:revision>2</cp:revision>
  <dcterms:created xsi:type="dcterms:W3CDTF">2025-05-28T18:54:10Z</dcterms:created>
  <dcterms:modified xsi:type="dcterms:W3CDTF">2025-07-09T19:17:33Z</dcterms:modified>
</cp:coreProperties>
</file>