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3" d="100"/>
          <a:sy n="43" d="100"/>
        </p:scale>
        <p:origin x="-121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8" name="Título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pt-BR" smtClean="0"/>
              <a:t>Clique para editar o estilo do título mestre</a:t>
            </a:r>
            <a:endParaRPr kumimoji="0" lang="en-US"/>
          </a:p>
        </p:txBody>
      </p:sp>
      <p:sp>
        <p:nvSpPr>
          <p:cNvPr id="9" name="Subtítulo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
        <p:nvSpPr>
          <p:cNvPr id="28" name="Espaço Reservado para Data 27"/>
          <p:cNvSpPr>
            <a:spLocks noGrp="1"/>
          </p:cNvSpPr>
          <p:nvPr>
            <p:ph type="dt" sz="half" idx="10"/>
          </p:nvPr>
        </p:nvSpPr>
        <p:spPr>
          <a:xfrm>
            <a:off x="6400800" y="6355080"/>
            <a:ext cx="2286000" cy="365760"/>
          </a:xfrm>
        </p:spPr>
        <p:txBody>
          <a:bodyPr/>
          <a:lstStyle>
            <a:lvl1pPr>
              <a:defRPr sz="1400"/>
            </a:lvl1pPr>
          </a:lstStyle>
          <a:p>
            <a:fld id="{1D572145-7180-46AD-A6B7-2CC23FAC357B}" type="datetimeFigureOut">
              <a:rPr lang="pt-BR" smtClean="0"/>
              <a:t>15/09/2025</a:t>
            </a:fld>
            <a:endParaRPr lang="pt-BR"/>
          </a:p>
        </p:txBody>
      </p:sp>
      <p:sp>
        <p:nvSpPr>
          <p:cNvPr id="17" name="Espaço Reservado para Rodapé 16"/>
          <p:cNvSpPr>
            <a:spLocks noGrp="1"/>
          </p:cNvSpPr>
          <p:nvPr>
            <p:ph type="ftr" sz="quarter" idx="11"/>
          </p:nvPr>
        </p:nvSpPr>
        <p:spPr>
          <a:xfrm>
            <a:off x="2898648" y="6355080"/>
            <a:ext cx="3474720" cy="365760"/>
          </a:xfrm>
        </p:spPr>
        <p:txBody>
          <a:bodyPr/>
          <a:lstStyle/>
          <a:p>
            <a:endParaRPr lang="pt-BR"/>
          </a:p>
        </p:txBody>
      </p:sp>
      <p:sp>
        <p:nvSpPr>
          <p:cNvPr id="29" name="Espaço Reservado para Número de Slide 28"/>
          <p:cNvSpPr>
            <a:spLocks noGrp="1"/>
          </p:cNvSpPr>
          <p:nvPr>
            <p:ph type="sldNum" sz="quarter" idx="12"/>
          </p:nvPr>
        </p:nvSpPr>
        <p:spPr>
          <a:xfrm>
            <a:off x="1216152" y="6355080"/>
            <a:ext cx="1219200" cy="365760"/>
          </a:xfrm>
        </p:spPr>
        <p:txBody>
          <a:bodyPr/>
          <a:lstStyle/>
          <a:p>
            <a:fld id="{190E4DDD-7693-437F-8708-C77B3886CD94}" type="slidenum">
              <a:rPr lang="pt-BR" smtClean="0"/>
              <a:t>‹nº›</a:t>
            </a:fld>
            <a:endParaRPr lang="pt-BR"/>
          </a:p>
        </p:txBody>
      </p:sp>
      <p:sp>
        <p:nvSpPr>
          <p:cNvPr id="21" name="Retângulo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tângulo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tângulo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tângulo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1D572145-7180-46AD-A6B7-2CC23FAC357B}" type="datetimeFigureOut">
              <a:rPr lang="pt-BR" smtClean="0"/>
              <a:t>15/09/2025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90E4DDD-7693-437F-8708-C77B3886CD94}"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1D572145-7180-46AD-A6B7-2CC23FAC357B}" type="datetimeFigureOut">
              <a:rPr lang="pt-BR" smtClean="0"/>
              <a:t>15/09/2025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90E4DDD-7693-437F-8708-C77B3886CD94}" type="slidenum">
              <a:rPr lang="pt-BR" smtClean="0"/>
              <a:t>‹nº›</a:t>
            </a:fld>
            <a:endParaRPr lang="pt-BR"/>
          </a:p>
        </p:txBody>
      </p:sp>
      <p:sp>
        <p:nvSpPr>
          <p:cNvPr id="7" name="Conector reto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Triângulo isósceles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Conector reto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4" name="Espaço Reservado para Data 3"/>
          <p:cNvSpPr>
            <a:spLocks noGrp="1"/>
          </p:cNvSpPr>
          <p:nvPr>
            <p:ph type="dt" sz="half" idx="10"/>
          </p:nvPr>
        </p:nvSpPr>
        <p:spPr/>
        <p:txBody>
          <a:bodyPr/>
          <a:lstStyle/>
          <a:p>
            <a:fld id="{1D572145-7180-46AD-A6B7-2CC23FAC357B}" type="datetimeFigureOut">
              <a:rPr lang="pt-BR" smtClean="0"/>
              <a:t>15/09/2025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90E4DDD-7693-437F-8708-C77B3886CD94}" type="slidenum">
              <a:rPr lang="pt-BR" smtClean="0"/>
              <a:t>‹nº›</a:t>
            </a:fld>
            <a:endParaRPr lang="pt-BR"/>
          </a:p>
        </p:txBody>
      </p:sp>
      <p:sp>
        <p:nvSpPr>
          <p:cNvPr id="8" name="Espaço Reservado para Conteúdo 7"/>
          <p:cNvSpPr>
            <a:spLocks noGrp="1"/>
          </p:cNvSpPr>
          <p:nvPr>
            <p:ph sz="quarter" idx="1"/>
          </p:nvPr>
        </p:nvSpPr>
        <p:spPr>
          <a:xfrm>
            <a:off x="457200" y="1219200"/>
            <a:ext cx="8229600" cy="493776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os estilos do texto mestre</a:t>
            </a:r>
          </a:p>
        </p:txBody>
      </p:sp>
      <p:sp>
        <p:nvSpPr>
          <p:cNvPr id="4" name="Espaço Reservado para Data 3"/>
          <p:cNvSpPr>
            <a:spLocks noGrp="1"/>
          </p:cNvSpPr>
          <p:nvPr>
            <p:ph type="dt" sz="half" idx="10"/>
          </p:nvPr>
        </p:nvSpPr>
        <p:spPr>
          <a:xfrm>
            <a:off x="6400800" y="6355080"/>
            <a:ext cx="2286000" cy="365760"/>
          </a:xfrm>
        </p:spPr>
        <p:txBody>
          <a:bodyPr/>
          <a:lstStyle/>
          <a:p>
            <a:fld id="{1D572145-7180-46AD-A6B7-2CC23FAC357B}" type="datetimeFigureOut">
              <a:rPr lang="pt-BR" smtClean="0"/>
              <a:t>15/09/2025</a:t>
            </a:fld>
            <a:endParaRPr lang="pt-BR"/>
          </a:p>
        </p:txBody>
      </p:sp>
      <p:sp>
        <p:nvSpPr>
          <p:cNvPr id="5" name="Espaço Reservado para Rodapé 4"/>
          <p:cNvSpPr>
            <a:spLocks noGrp="1"/>
          </p:cNvSpPr>
          <p:nvPr>
            <p:ph type="ftr" sz="quarter" idx="11"/>
          </p:nvPr>
        </p:nvSpPr>
        <p:spPr>
          <a:xfrm>
            <a:off x="2898648" y="6355080"/>
            <a:ext cx="3474720" cy="365760"/>
          </a:xfrm>
        </p:spPr>
        <p:txBody>
          <a:bodyPr/>
          <a:lstStyle/>
          <a:p>
            <a:endParaRPr lang="pt-BR"/>
          </a:p>
        </p:txBody>
      </p:sp>
      <p:sp>
        <p:nvSpPr>
          <p:cNvPr id="6" name="Espaço Reservado para Número de Slide 5"/>
          <p:cNvSpPr>
            <a:spLocks noGrp="1"/>
          </p:cNvSpPr>
          <p:nvPr>
            <p:ph type="sldNum" sz="quarter" idx="12"/>
          </p:nvPr>
        </p:nvSpPr>
        <p:spPr>
          <a:xfrm>
            <a:off x="1069848" y="6355080"/>
            <a:ext cx="1520952" cy="365760"/>
          </a:xfrm>
        </p:spPr>
        <p:txBody>
          <a:bodyPr/>
          <a:lstStyle/>
          <a:p>
            <a:fld id="{190E4DDD-7693-437F-8708-C77B3886CD94}" type="slidenum">
              <a:rPr lang="pt-BR" smtClean="0"/>
              <a:t>‹nº›</a:t>
            </a:fld>
            <a:endParaRPr lang="pt-BR"/>
          </a:p>
        </p:txBody>
      </p:sp>
      <p:sp>
        <p:nvSpPr>
          <p:cNvPr id="7" name="Retângulo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tângulo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28600"/>
            <a:ext cx="8229600" cy="914400"/>
          </a:xfrm>
        </p:spPr>
        <p:txBody>
          <a:bodyPr/>
          <a:lstStyle/>
          <a:p>
            <a:r>
              <a:rPr kumimoji="0" lang="pt-BR" smtClean="0"/>
              <a:t>Clique para editar o estilo do título mestre</a:t>
            </a:r>
            <a:endParaRPr kumimoji="0" lang="en-US"/>
          </a:p>
        </p:txBody>
      </p:sp>
      <p:sp>
        <p:nvSpPr>
          <p:cNvPr id="5" name="Espaço Reservado para Data 4"/>
          <p:cNvSpPr>
            <a:spLocks noGrp="1"/>
          </p:cNvSpPr>
          <p:nvPr>
            <p:ph type="dt" sz="half" idx="10"/>
          </p:nvPr>
        </p:nvSpPr>
        <p:spPr/>
        <p:txBody>
          <a:bodyPr/>
          <a:lstStyle/>
          <a:p>
            <a:fld id="{1D572145-7180-46AD-A6B7-2CC23FAC357B}" type="datetimeFigureOut">
              <a:rPr lang="pt-BR" smtClean="0"/>
              <a:t>15/09/2025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90E4DDD-7693-437F-8708-C77B3886CD94}" type="slidenum">
              <a:rPr lang="pt-BR" smtClean="0"/>
              <a:t>‹nº›</a:t>
            </a:fld>
            <a:endParaRPr lang="pt-BR"/>
          </a:p>
        </p:txBody>
      </p:sp>
      <p:sp>
        <p:nvSpPr>
          <p:cNvPr id="9" name="Espaço Reservado para Conteúdo 8"/>
          <p:cNvSpPr>
            <a:spLocks noGrp="1"/>
          </p:cNvSpPr>
          <p:nvPr>
            <p:ph sz="quarter" idx="1"/>
          </p:nvPr>
        </p:nvSpPr>
        <p:spPr>
          <a:xfrm>
            <a:off x="457200" y="1219200"/>
            <a:ext cx="4041648" cy="493776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1" name="Espaço Reservado para Conteúdo 10"/>
          <p:cNvSpPr>
            <a:spLocks noGrp="1"/>
          </p:cNvSpPr>
          <p:nvPr>
            <p:ph sz="quarter" idx="2"/>
          </p:nvPr>
        </p:nvSpPr>
        <p:spPr>
          <a:xfrm>
            <a:off x="4632198" y="1216152"/>
            <a:ext cx="4041648" cy="493776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28600"/>
            <a:ext cx="8229600" cy="914400"/>
          </a:xfrm>
        </p:spPr>
        <p:txBody>
          <a:bodyPr anchor="ctr"/>
          <a:lstStyle>
            <a:lvl1pPr>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4" name="Espaço Reservado para Texto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7" name="Espaço Reservado para Data 6"/>
          <p:cNvSpPr>
            <a:spLocks noGrp="1"/>
          </p:cNvSpPr>
          <p:nvPr>
            <p:ph type="dt" sz="half" idx="10"/>
          </p:nvPr>
        </p:nvSpPr>
        <p:spPr/>
        <p:txBody>
          <a:bodyPr/>
          <a:lstStyle/>
          <a:p>
            <a:fld id="{1D572145-7180-46AD-A6B7-2CC23FAC357B}" type="datetimeFigureOut">
              <a:rPr lang="pt-BR" smtClean="0"/>
              <a:t>15/09/2025</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190E4DDD-7693-437F-8708-C77B3886CD94}" type="slidenum">
              <a:rPr lang="pt-BR" smtClean="0"/>
              <a:t>‹nº›</a:t>
            </a:fld>
            <a:endParaRPr lang="pt-BR"/>
          </a:p>
        </p:txBody>
      </p:sp>
      <p:sp>
        <p:nvSpPr>
          <p:cNvPr id="11" name="Espaço Reservado para Conteúdo 10"/>
          <p:cNvSpPr>
            <a:spLocks noGrp="1"/>
          </p:cNvSpPr>
          <p:nvPr>
            <p:ph sz="quarter" idx="2"/>
          </p:nvPr>
        </p:nvSpPr>
        <p:spPr>
          <a:xfrm>
            <a:off x="457200" y="2133600"/>
            <a:ext cx="4038600" cy="40386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3" name="Espaço Reservado para Conteúdo 12"/>
          <p:cNvSpPr>
            <a:spLocks noGrp="1"/>
          </p:cNvSpPr>
          <p:nvPr>
            <p:ph sz="quarter" idx="4"/>
          </p:nvPr>
        </p:nvSpPr>
        <p:spPr>
          <a:xfrm>
            <a:off x="4648200" y="2133600"/>
            <a:ext cx="4038600" cy="40386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28600"/>
            <a:ext cx="8229600" cy="914400"/>
          </a:xfrm>
        </p:spPr>
        <p:txBody>
          <a:bodyPr/>
          <a:lstStyle/>
          <a:p>
            <a:r>
              <a:rPr kumimoji="0" lang="pt-BR" smtClean="0"/>
              <a:t>Clique para editar o estilo do título mestre</a:t>
            </a:r>
            <a:endParaRPr kumimoji="0" lang="en-US"/>
          </a:p>
        </p:txBody>
      </p:sp>
      <p:sp>
        <p:nvSpPr>
          <p:cNvPr id="3" name="Espaço Reservado para Data 2"/>
          <p:cNvSpPr>
            <a:spLocks noGrp="1"/>
          </p:cNvSpPr>
          <p:nvPr>
            <p:ph type="dt" sz="half" idx="10"/>
          </p:nvPr>
        </p:nvSpPr>
        <p:spPr/>
        <p:txBody>
          <a:bodyPr/>
          <a:lstStyle/>
          <a:p>
            <a:fld id="{1D572145-7180-46AD-A6B7-2CC23FAC357B}" type="datetimeFigureOut">
              <a:rPr lang="pt-BR" smtClean="0"/>
              <a:t>15/09/2025</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190E4DDD-7693-437F-8708-C77B3886CD94}" type="slidenum">
              <a:rPr lang="pt-BR" smtClean="0"/>
              <a:t>‹nº›</a:t>
            </a:fld>
            <a:endParaRPr lang="pt-BR"/>
          </a:p>
        </p:txBody>
      </p:sp>
      <p:sp>
        <p:nvSpPr>
          <p:cNvPr id="6" name="Triângulo isósceles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1D572145-7180-46AD-A6B7-2CC23FAC357B}" type="datetimeFigureOut">
              <a:rPr lang="pt-BR" smtClean="0"/>
              <a:t>15/09/2025</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190E4DDD-7693-437F-8708-C77B3886CD94}" type="slidenum">
              <a:rPr lang="pt-BR" smtClean="0"/>
              <a:t>‹nº›</a:t>
            </a:fld>
            <a:endParaRPr lang="pt-BR"/>
          </a:p>
        </p:txBody>
      </p:sp>
      <p:sp>
        <p:nvSpPr>
          <p:cNvPr id="5" name="Conector reto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Triângulo isósceles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pt-BR" smtClean="0"/>
              <a:t>Clique para editar os estilos do texto mestre</a:t>
            </a:r>
          </a:p>
        </p:txBody>
      </p:sp>
      <p:sp>
        <p:nvSpPr>
          <p:cNvPr id="5" name="Espaço Reservado para Data 4"/>
          <p:cNvSpPr>
            <a:spLocks noGrp="1"/>
          </p:cNvSpPr>
          <p:nvPr>
            <p:ph type="dt" sz="half" idx="10"/>
          </p:nvPr>
        </p:nvSpPr>
        <p:spPr/>
        <p:txBody>
          <a:bodyPr/>
          <a:lstStyle/>
          <a:p>
            <a:fld id="{1D572145-7180-46AD-A6B7-2CC23FAC357B}" type="datetimeFigureOut">
              <a:rPr lang="pt-BR" smtClean="0"/>
              <a:t>15/09/2025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90E4DDD-7693-437F-8708-C77B3886CD94}" type="slidenum">
              <a:rPr lang="pt-BR" smtClean="0"/>
              <a:t>‹nº›</a:t>
            </a:fld>
            <a:endParaRPr lang="pt-BR"/>
          </a:p>
        </p:txBody>
      </p:sp>
      <p:sp>
        <p:nvSpPr>
          <p:cNvPr id="8" name="Conector reto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Conector reto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Triângulo isósceles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Espaço Reservado para Conteúdo 11"/>
          <p:cNvSpPr>
            <a:spLocks noGrp="1"/>
          </p:cNvSpPr>
          <p:nvPr>
            <p:ph sz="quarter" idx="1"/>
          </p:nvPr>
        </p:nvSpPr>
        <p:spPr>
          <a:xfrm>
            <a:off x="304800" y="304800"/>
            <a:ext cx="5715000" cy="57150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pt-BR" smtClean="0"/>
              <a:t>Clique para editar o estilo do título mestre</a:t>
            </a:r>
            <a:endParaRPr kumimoji="0" lang="en-US"/>
          </a:p>
        </p:txBody>
      </p:sp>
      <p:sp>
        <p:nvSpPr>
          <p:cNvPr id="3" name="Espaço Reservado para Imagem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pt-BR" smtClean="0"/>
              <a:t>Clique no ícone para adicionar uma imagem</a:t>
            </a:r>
            <a:endParaRPr kumimoji="0" lang="en-US" dirty="0"/>
          </a:p>
        </p:txBody>
      </p:sp>
      <p:sp>
        <p:nvSpPr>
          <p:cNvPr id="4" name="Espaço Reservado para Texto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pt-BR" smtClean="0"/>
              <a:t>Clique para editar os estilos do texto mestre</a:t>
            </a:r>
          </a:p>
        </p:txBody>
      </p:sp>
      <p:sp>
        <p:nvSpPr>
          <p:cNvPr id="5" name="Espaço Reservado para Data 4"/>
          <p:cNvSpPr>
            <a:spLocks noGrp="1"/>
          </p:cNvSpPr>
          <p:nvPr>
            <p:ph type="dt" sz="half" idx="10"/>
          </p:nvPr>
        </p:nvSpPr>
        <p:spPr/>
        <p:txBody>
          <a:bodyPr/>
          <a:lstStyle/>
          <a:p>
            <a:fld id="{1D572145-7180-46AD-A6B7-2CC23FAC357B}" type="datetimeFigureOut">
              <a:rPr lang="pt-BR" smtClean="0"/>
              <a:t>15/09/2025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90E4DDD-7693-437F-8708-C77B3886CD94}" type="slidenum">
              <a:rPr lang="pt-BR" smtClean="0"/>
              <a:t>‹nº›</a:t>
            </a:fld>
            <a:endParaRPr lang="pt-BR"/>
          </a:p>
        </p:txBody>
      </p:sp>
      <p:sp>
        <p:nvSpPr>
          <p:cNvPr id="8" name="Conector reto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Triângulo isósceles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ângulo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Espaço Reservado para Título 21"/>
          <p:cNvSpPr>
            <a:spLocks noGrp="1"/>
          </p:cNvSpPr>
          <p:nvPr>
            <p:ph type="title"/>
          </p:nvPr>
        </p:nvSpPr>
        <p:spPr>
          <a:xfrm>
            <a:off x="457200" y="152400"/>
            <a:ext cx="8229600" cy="990600"/>
          </a:xfrm>
          <a:prstGeom prst="rect">
            <a:avLst/>
          </a:prstGeom>
        </p:spPr>
        <p:txBody>
          <a:bodyPr vert="horz" anchor="b" anchorCtr="0">
            <a:normAutofit/>
          </a:bodyPr>
          <a:lstStyle/>
          <a:p>
            <a:r>
              <a:rPr kumimoji="0" lang="pt-BR" smtClean="0"/>
              <a:t>Clique para editar o estilo do título mestre</a:t>
            </a:r>
            <a:endParaRPr kumimoji="0" lang="en-US"/>
          </a:p>
        </p:txBody>
      </p:sp>
      <p:sp>
        <p:nvSpPr>
          <p:cNvPr id="13" name="Espaço Reservado para Texto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4" name="Espaço Reservado para Data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1D572145-7180-46AD-A6B7-2CC23FAC357B}" type="datetimeFigureOut">
              <a:rPr lang="pt-BR" smtClean="0"/>
              <a:t>15/09/2025</a:t>
            </a:fld>
            <a:endParaRPr lang="pt-BR"/>
          </a:p>
        </p:txBody>
      </p:sp>
      <p:sp>
        <p:nvSpPr>
          <p:cNvPr id="3" name="Espaço Reservado para Rodapé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pt-BR"/>
          </a:p>
        </p:txBody>
      </p:sp>
      <p:sp>
        <p:nvSpPr>
          <p:cNvPr id="23" name="Espaço Reservado para Número de Slide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190E4DDD-7693-437F-8708-C77B3886CD94}" type="slidenum">
              <a:rPr lang="pt-BR" smtClean="0"/>
              <a:t>‹nº›</a:t>
            </a:fld>
            <a:endParaRPr lang="pt-BR"/>
          </a:p>
        </p:txBody>
      </p:sp>
      <p:sp>
        <p:nvSpPr>
          <p:cNvPr id="28" name="Conector reto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Conector reto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Triângulo isósceles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ipea.gov.br/ipeageo/download.htm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259632" y="3734544"/>
            <a:ext cx="6858000" cy="990600"/>
          </a:xfrm>
        </p:spPr>
        <p:txBody>
          <a:bodyPr>
            <a:noAutofit/>
          </a:bodyPr>
          <a:lstStyle/>
          <a:p>
            <a:r>
              <a:rPr lang="pt-BR" sz="2400" dirty="0" smtClean="0"/>
              <a:t>Índice de Gestão Pública de Investimento Social: Um Estudo do Estado de Minas Gerais/MG do período de 2018 a 2022.</a:t>
            </a:r>
            <a:endParaRPr lang="pt-BR" sz="2400" dirty="0"/>
          </a:p>
        </p:txBody>
      </p:sp>
      <p:sp>
        <p:nvSpPr>
          <p:cNvPr id="3" name="Subtítulo 2"/>
          <p:cNvSpPr>
            <a:spLocks noGrp="1"/>
          </p:cNvSpPr>
          <p:nvPr>
            <p:ph type="subTitle" idx="1"/>
          </p:nvPr>
        </p:nvSpPr>
        <p:spPr/>
        <p:txBody>
          <a:bodyPr>
            <a:normAutofit fontScale="70000" lnSpcReduction="20000"/>
          </a:bodyPr>
          <a:lstStyle/>
          <a:p>
            <a:r>
              <a:rPr lang="pt-BR" dirty="0" smtClean="0"/>
              <a:t>Junia De Souza Silva</a:t>
            </a:r>
          </a:p>
          <a:p>
            <a:r>
              <a:rPr lang="pt-BR" dirty="0" smtClean="0"/>
              <a:t>Doutoranda em Administração Pública - IDP</a:t>
            </a:r>
            <a:endParaRPr lang="pt-B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Resultados da Pesquisa</a:t>
            </a:r>
            <a:endParaRPr lang="pt-BR" dirty="0"/>
          </a:p>
        </p:txBody>
      </p:sp>
      <p:sp>
        <p:nvSpPr>
          <p:cNvPr id="3" name="Espaço Reservado para Conteúdo 2"/>
          <p:cNvSpPr>
            <a:spLocks noGrp="1"/>
          </p:cNvSpPr>
          <p:nvPr>
            <p:ph sz="quarter" idx="1"/>
          </p:nvPr>
        </p:nvSpPr>
        <p:spPr/>
        <p:txBody>
          <a:bodyPr/>
          <a:lstStyle/>
          <a:p>
            <a:pPr>
              <a:buNone/>
            </a:pPr>
            <a:endParaRPr lang="pt-BR" dirty="0"/>
          </a:p>
        </p:txBody>
      </p:sp>
      <p:pic>
        <p:nvPicPr>
          <p:cNvPr id="5" name="Imagem 1" descr="2018"/>
          <p:cNvPicPr>
            <a:picLocks noChangeAspect="1" noChangeArrowheads="1"/>
          </p:cNvPicPr>
          <p:nvPr/>
        </p:nvPicPr>
        <p:blipFill>
          <a:blip r:embed="rId2" cstate="print"/>
          <a:srcRect/>
          <a:stretch>
            <a:fillRect/>
          </a:stretch>
        </p:blipFill>
        <p:spPr bwMode="auto">
          <a:xfrm>
            <a:off x="1779632" y="1635376"/>
            <a:ext cx="4572331" cy="2870999"/>
          </a:xfrm>
          <a:prstGeom prst="rect">
            <a:avLst/>
          </a:prstGeom>
          <a:noFill/>
        </p:spPr>
      </p:pic>
      <p:sp>
        <p:nvSpPr>
          <p:cNvPr id="6" name="Google Shape;101;p2"/>
          <p:cNvSpPr txBox="1"/>
          <p:nvPr/>
        </p:nvSpPr>
        <p:spPr>
          <a:xfrm>
            <a:off x="539552" y="1268760"/>
            <a:ext cx="5073900" cy="369291"/>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pt-BR" sz="1200" dirty="0" smtClean="0">
                <a:solidFill>
                  <a:schemeClr val="dk1"/>
                </a:solidFill>
                <a:latin typeface="Montserrat"/>
                <a:ea typeface="Montserrat"/>
                <a:cs typeface="Montserrat"/>
                <a:sym typeface="Montserrat"/>
              </a:rPr>
              <a:t>Mapa 1</a:t>
            </a:r>
            <a:r>
              <a:rPr lang="pt-BR" sz="1200" dirty="0">
                <a:solidFill>
                  <a:schemeClr val="dk1"/>
                </a:solidFill>
                <a:latin typeface="Montserrat"/>
                <a:ea typeface="Montserrat"/>
                <a:cs typeface="Montserrat"/>
                <a:sym typeface="Montserrat"/>
              </a:rPr>
              <a:t>: </a:t>
            </a:r>
            <a:r>
              <a:rPr lang="pt-BR" sz="1200" dirty="0" smtClean="0">
                <a:solidFill>
                  <a:schemeClr val="dk1"/>
                </a:solidFill>
                <a:latin typeface="Montserrat"/>
                <a:ea typeface="Montserrat"/>
                <a:cs typeface="Montserrat"/>
                <a:sym typeface="Montserrat"/>
              </a:rPr>
              <a:t>Índice Social de Minas Gerais – 2018.</a:t>
            </a:r>
            <a:endParaRPr sz="1200" dirty="0">
              <a:latin typeface="Montserrat"/>
              <a:ea typeface="Montserrat"/>
              <a:cs typeface="Montserrat"/>
              <a:sym typeface="Montserrat"/>
            </a:endParaRPr>
          </a:p>
        </p:txBody>
      </p:sp>
      <p:sp>
        <p:nvSpPr>
          <p:cNvPr id="7" name="Google Shape;103;p2"/>
          <p:cNvSpPr txBox="1"/>
          <p:nvPr/>
        </p:nvSpPr>
        <p:spPr>
          <a:xfrm>
            <a:off x="539552" y="4941168"/>
            <a:ext cx="5073900" cy="369291"/>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pt-BR" sz="1200" dirty="0">
                <a:solidFill>
                  <a:schemeClr val="dk1"/>
                </a:solidFill>
                <a:latin typeface="Montserrat"/>
                <a:ea typeface="Montserrat"/>
                <a:cs typeface="Montserrat"/>
                <a:sym typeface="Montserrat"/>
              </a:rPr>
              <a:t>Fonte: </a:t>
            </a:r>
            <a:r>
              <a:rPr lang="pt-BR" sz="1200" dirty="0" smtClean="0">
                <a:solidFill>
                  <a:schemeClr val="dk1"/>
                </a:solidFill>
                <a:latin typeface="Montserrat"/>
                <a:ea typeface="Montserrat"/>
                <a:cs typeface="Montserrat"/>
                <a:sym typeface="Montserrat"/>
              </a:rPr>
              <a:t>Elaborado pela Autora. Software </a:t>
            </a:r>
            <a:r>
              <a:rPr lang="pt-BR" sz="1200" dirty="0" err="1" smtClean="0">
                <a:solidFill>
                  <a:schemeClr val="dk1"/>
                </a:solidFill>
                <a:latin typeface="Montserrat"/>
                <a:ea typeface="Montserrat"/>
                <a:cs typeface="Montserrat"/>
                <a:sym typeface="Montserrat"/>
              </a:rPr>
              <a:t>IpeaGeo</a:t>
            </a:r>
            <a:r>
              <a:rPr lang="pt-BR" sz="1200" dirty="0" smtClean="0">
                <a:solidFill>
                  <a:schemeClr val="dk1"/>
                </a:solidFill>
                <a:latin typeface="Montserrat"/>
                <a:ea typeface="Montserrat"/>
                <a:cs typeface="Montserrat"/>
                <a:sym typeface="Montserrat"/>
              </a:rPr>
              <a:t>, 2024.</a:t>
            </a:r>
            <a:endParaRPr sz="1200" dirty="0">
              <a:latin typeface="Montserrat"/>
              <a:ea typeface="Montserrat"/>
              <a:cs typeface="Montserrat"/>
              <a:sym typeface="Montserra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Resultados da Pesquisa</a:t>
            </a:r>
            <a:endParaRPr lang="pt-BR" dirty="0"/>
          </a:p>
        </p:txBody>
      </p:sp>
      <p:sp>
        <p:nvSpPr>
          <p:cNvPr id="3" name="Espaço Reservado para Conteúdo 2"/>
          <p:cNvSpPr>
            <a:spLocks noGrp="1"/>
          </p:cNvSpPr>
          <p:nvPr>
            <p:ph sz="quarter" idx="1"/>
          </p:nvPr>
        </p:nvSpPr>
        <p:spPr/>
        <p:txBody>
          <a:bodyPr/>
          <a:lstStyle/>
          <a:p>
            <a:pPr>
              <a:buNone/>
            </a:pPr>
            <a:endParaRPr lang="pt-BR" dirty="0"/>
          </a:p>
        </p:txBody>
      </p:sp>
      <p:pic>
        <p:nvPicPr>
          <p:cNvPr id="4" name="Imagem 2" descr="2019"/>
          <p:cNvPicPr>
            <a:picLocks noChangeAspect="1" noChangeArrowheads="1"/>
          </p:cNvPicPr>
          <p:nvPr/>
        </p:nvPicPr>
        <p:blipFill>
          <a:blip r:embed="rId2" cstate="print"/>
          <a:srcRect/>
          <a:stretch>
            <a:fillRect/>
          </a:stretch>
        </p:blipFill>
        <p:spPr bwMode="auto">
          <a:xfrm>
            <a:off x="1776937" y="1695797"/>
            <a:ext cx="4720984" cy="2957398"/>
          </a:xfrm>
          <a:prstGeom prst="rect">
            <a:avLst/>
          </a:prstGeom>
          <a:noFill/>
        </p:spPr>
      </p:pic>
      <p:sp>
        <p:nvSpPr>
          <p:cNvPr id="5" name="Google Shape;101;p2"/>
          <p:cNvSpPr txBox="1"/>
          <p:nvPr/>
        </p:nvSpPr>
        <p:spPr>
          <a:xfrm>
            <a:off x="369605" y="1259509"/>
            <a:ext cx="5073900" cy="369291"/>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pt-BR" sz="1200" dirty="0" smtClean="0">
                <a:solidFill>
                  <a:schemeClr val="dk1"/>
                </a:solidFill>
                <a:latin typeface="Montserrat"/>
                <a:ea typeface="Montserrat"/>
                <a:cs typeface="Montserrat"/>
                <a:sym typeface="Montserrat"/>
              </a:rPr>
              <a:t>Mapa 2: Índice Social de Minas Gerais – 2019</a:t>
            </a:r>
            <a:endParaRPr sz="1200" dirty="0">
              <a:latin typeface="Montserrat"/>
              <a:ea typeface="Montserrat"/>
              <a:cs typeface="Montserrat"/>
              <a:sym typeface="Montserrat"/>
            </a:endParaRPr>
          </a:p>
        </p:txBody>
      </p:sp>
      <p:sp>
        <p:nvSpPr>
          <p:cNvPr id="6" name="Google Shape;103;p2"/>
          <p:cNvSpPr txBox="1"/>
          <p:nvPr/>
        </p:nvSpPr>
        <p:spPr>
          <a:xfrm>
            <a:off x="352942" y="4521420"/>
            <a:ext cx="5073900" cy="369291"/>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pt-BR" sz="1200" dirty="0">
                <a:solidFill>
                  <a:schemeClr val="dk1"/>
                </a:solidFill>
                <a:latin typeface="Montserrat"/>
                <a:ea typeface="Montserrat"/>
                <a:cs typeface="Montserrat"/>
                <a:sym typeface="Montserrat"/>
              </a:rPr>
              <a:t>Fonte: </a:t>
            </a:r>
            <a:r>
              <a:rPr lang="pt-BR" sz="1200" dirty="0" smtClean="0">
                <a:solidFill>
                  <a:schemeClr val="dk1"/>
                </a:solidFill>
                <a:latin typeface="Montserrat"/>
                <a:ea typeface="Montserrat"/>
                <a:cs typeface="Montserrat"/>
                <a:sym typeface="Montserrat"/>
              </a:rPr>
              <a:t>Elaborado pela Autora. Software </a:t>
            </a:r>
            <a:r>
              <a:rPr lang="pt-BR" sz="1200" dirty="0" err="1" smtClean="0">
                <a:solidFill>
                  <a:schemeClr val="dk1"/>
                </a:solidFill>
                <a:latin typeface="Montserrat"/>
                <a:ea typeface="Montserrat"/>
                <a:cs typeface="Montserrat"/>
                <a:sym typeface="Montserrat"/>
              </a:rPr>
              <a:t>IpeaGeo</a:t>
            </a:r>
            <a:r>
              <a:rPr lang="pt-BR" sz="1200" dirty="0" smtClean="0">
                <a:solidFill>
                  <a:schemeClr val="dk1"/>
                </a:solidFill>
                <a:latin typeface="Montserrat"/>
                <a:ea typeface="Montserrat"/>
                <a:cs typeface="Montserrat"/>
                <a:sym typeface="Montserrat"/>
              </a:rPr>
              <a:t>, 2024.</a:t>
            </a:r>
            <a:endParaRPr sz="1200" dirty="0">
              <a:latin typeface="Montserrat"/>
              <a:ea typeface="Montserrat"/>
              <a:cs typeface="Montserrat"/>
              <a:sym typeface="Montserra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Resultados da Pesquisa</a:t>
            </a:r>
            <a:endParaRPr lang="pt-BR" dirty="0"/>
          </a:p>
        </p:txBody>
      </p:sp>
      <p:pic>
        <p:nvPicPr>
          <p:cNvPr id="4" name="Imagem 3" descr="2020"/>
          <p:cNvPicPr>
            <a:picLocks noChangeAspect="1" noChangeArrowheads="1"/>
          </p:cNvPicPr>
          <p:nvPr/>
        </p:nvPicPr>
        <p:blipFill>
          <a:blip r:embed="rId2" cstate="print"/>
          <a:srcRect/>
          <a:stretch>
            <a:fillRect/>
          </a:stretch>
        </p:blipFill>
        <p:spPr bwMode="auto">
          <a:xfrm>
            <a:off x="1732337" y="1673499"/>
            <a:ext cx="4857563" cy="2995497"/>
          </a:xfrm>
          <a:prstGeom prst="rect">
            <a:avLst/>
          </a:prstGeom>
          <a:noFill/>
        </p:spPr>
      </p:pic>
      <p:sp>
        <p:nvSpPr>
          <p:cNvPr id="5" name="Google Shape;101;p2"/>
          <p:cNvSpPr txBox="1">
            <a:spLocks noGrp="1"/>
          </p:cNvSpPr>
          <p:nvPr>
            <p:ph sz="quarter" idx="1"/>
          </p:nvPr>
        </p:nvSpPr>
        <p:spPr>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pt-BR" sz="1200" dirty="0" smtClean="0">
                <a:solidFill>
                  <a:schemeClr val="dk1"/>
                </a:solidFill>
                <a:latin typeface="Montserrat"/>
                <a:ea typeface="Montserrat"/>
                <a:cs typeface="Montserrat"/>
                <a:sym typeface="Montserrat"/>
              </a:rPr>
              <a:t>Mapa 3: Índice Social de Minas Gerais – 2020</a:t>
            </a:r>
            <a:endParaRPr sz="1200" dirty="0">
              <a:latin typeface="Montserrat"/>
              <a:ea typeface="Montserrat"/>
              <a:cs typeface="Montserrat"/>
              <a:sym typeface="Montserrat"/>
            </a:endParaRPr>
          </a:p>
        </p:txBody>
      </p:sp>
      <p:sp>
        <p:nvSpPr>
          <p:cNvPr id="7" name="Google Shape;103;p2"/>
          <p:cNvSpPr txBox="1"/>
          <p:nvPr/>
        </p:nvSpPr>
        <p:spPr>
          <a:xfrm>
            <a:off x="336316" y="4504795"/>
            <a:ext cx="5073900" cy="369291"/>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pt-BR" sz="1200" dirty="0">
                <a:solidFill>
                  <a:schemeClr val="dk1"/>
                </a:solidFill>
                <a:latin typeface="Montserrat"/>
                <a:ea typeface="Montserrat"/>
                <a:cs typeface="Montserrat"/>
                <a:sym typeface="Montserrat"/>
              </a:rPr>
              <a:t>Fonte: </a:t>
            </a:r>
            <a:r>
              <a:rPr lang="pt-BR" sz="1200" dirty="0" smtClean="0">
                <a:solidFill>
                  <a:schemeClr val="dk1"/>
                </a:solidFill>
                <a:latin typeface="Montserrat"/>
                <a:ea typeface="Montserrat"/>
                <a:cs typeface="Montserrat"/>
                <a:sym typeface="Montserrat"/>
              </a:rPr>
              <a:t>Elaborado pela Autora. Software </a:t>
            </a:r>
            <a:r>
              <a:rPr lang="pt-BR" sz="1200" dirty="0" err="1" smtClean="0">
                <a:solidFill>
                  <a:schemeClr val="dk1"/>
                </a:solidFill>
                <a:latin typeface="Montserrat"/>
                <a:ea typeface="Montserrat"/>
                <a:cs typeface="Montserrat"/>
                <a:sym typeface="Montserrat"/>
              </a:rPr>
              <a:t>IpeaGeo</a:t>
            </a:r>
            <a:r>
              <a:rPr lang="pt-BR" sz="1200" dirty="0" smtClean="0">
                <a:solidFill>
                  <a:schemeClr val="dk1"/>
                </a:solidFill>
                <a:latin typeface="Montserrat"/>
                <a:ea typeface="Montserrat"/>
                <a:cs typeface="Montserrat"/>
                <a:sym typeface="Montserrat"/>
              </a:rPr>
              <a:t>, 2024.</a:t>
            </a:r>
            <a:endParaRPr sz="1200" dirty="0">
              <a:latin typeface="Montserrat"/>
              <a:ea typeface="Montserrat"/>
              <a:cs typeface="Montserrat"/>
              <a:sym typeface="Montserra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Resultados da Pesquisa</a:t>
            </a:r>
            <a:endParaRPr lang="pt-BR" dirty="0"/>
          </a:p>
        </p:txBody>
      </p:sp>
      <p:sp>
        <p:nvSpPr>
          <p:cNvPr id="4" name="Google Shape;101;p2"/>
          <p:cNvSpPr txBox="1">
            <a:spLocks noGrp="1"/>
          </p:cNvSpPr>
          <p:nvPr>
            <p:ph sz="quarter" idx="1"/>
          </p:nvPr>
        </p:nvSpPr>
        <p:spPr>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pt-BR" sz="1200" dirty="0" smtClean="0">
                <a:solidFill>
                  <a:schemeClr val="dk1"/>
                </a:solidFill>
                <a:latin typeface="Montserrat"/>
                <a:ea typeface="Montserrat"/>
                <a:cs typeface="Montserrat"/>
                <a:sym typeface="Montserrat"/>
              </a:rPr>
              <a:t>Mapa 4: Índice Social de Minas Gerais – 2021</a:t>
            </a:r>
            <a:endParaRPr sz="1200" dirty="0">
              <a:latin typeface="Montserrat"/>
              <a:ea typeface="Montserrat"/>
              <a:cs typeface="Montserrat"/>
              <a:sym typeface="Montserrat"/>
            </a:endParaRPr>
          </a:p>
        </p:txBody>
      </p:sp>
      <p:pic>
        <p:nvPicPr>
          <p:cNvPr id="5" name="Imagem 4" descr="2021"/>
          <p:cNvPicPr>
            <a:picLocks noChangeAspect="1" noChangeArrowheads="1"/>
          </p:cNvPicPr>
          <p:nvPr/>
        </p:nvPicPr>
        <p:blipFill>
          <a:blip r:embed="rId2" cstate="print"/>
          <a:srcRect/>
          <a:stretch>
            <a:fillRect/>
          </a:stretch>
        </p:blipFill>
        <p:spPr bwMode="auto">
          <a:xfrm>
            <a:off x="1580467" y="1730031"/>
            <a:ext cx="4769291" cy="2975825"/>
          </a:xfrm>
          <a:prstGeom prst="rect">
            <a:avLst/>
          </a:prstGeom>
          <a:noFill/>
        </p:spPr>
      </p:pic>
      <p:sp>
        <p:nvSpPr>
          <p:cNvPr id="6" name="Google Shape;103;p2"/>
          <p:cNvSpPr txBox="1"/>
          <p:nvPr/>
        </p:nvSpPr>
        <p:spPr>
          <a:xfrm>
            <a:off x="286440" y="4571296"/>
            <a:ext cx="5073900" cy="369291"/>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pt-BR" sz="1200" dirty="0">
                <a:solidFill>
                  <a:schemeClr val="dk1"/>
                </a:solidFill>
                <a:latin typeface="Montserrat"/>
                <a:ea typeface="Montserrat"/>
                <a:cs typeface="Montserrat"/>
                <a:sym typeface="Montserrat"/>
              </a:rPr>
              <a:t>Fonte: </a:t>
            </a:r>
            <a:r>
              <a:rPr lang="pt-BR" sz="1200" dirty="0" smtClean="0">
                <a:solidFill>
                  <a:schemeClr val="dk1"/>
                </a:solidFill>
                <a:latin typeface="Montserrat"/>
                <a:ea typeface="Montserrat"/>
                <a:cs typeface="Montserrat"/>
                <a:sym typeface="Montserrat"/>
              </a:rPr>
              <a:t>Elaborado pela Autora. Software </a:t>
            </a:r>
            <a:r>
              <a:rPr lang="pt-BR" sz="1200" dirty="0" err="1" smtClean="0">
                <a:solidFill>
                  <a:schemeClr val="dk1"/>
                </a:solidFill>
                <a:latin typeface="Montserrat"/>
                <a:ea typeface="Montserrat"/>
                <a:cs typeface="Montserrat"/>
                <a:sym typeface="Montserrat"/>
              </a:rPr>
              <a:t>IpeaGeo</a:t>
            </a:r>
            <a:r>
              <a:rPr lang="pt-BR" sz="1200" dirty="0" smtClean="0">
                <a:solidFill>
                  <a:schemeClr val="dk1"/>
                </a:solidFill>
                <a:latin typeface="Montserrat"/>
                <a:ea typeface="Montserrat"/>
                <a:cs typeface="Montserrat"/>
                <a:sym typeface="Montserrat"/>
              </a:rPr>
              <a:t>, 2024.</a:t>
            </a:r>
            <a:endParaRPr sz="1200" dirty="0">
              <a:latin typeface="Montserrat"/>
              <a:ea typeface="Montserrat"/>
              <a:cs typeface="Montserrat"/>
              <a:sym typeface="Montserra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Resultados da Pesquisa</a:t>
            </a:r>
            <a:endParaRPr lang="pt-BR" dirty="0"/>
          </a:p>
        </p:txBody>
      </p:sp>
      <p:sp>
        <p:nvSpPr>
          <p:cNvPr id="4" name="Google Shape;101;p2"/>
          <p:cNvSpPr txBox="1">
            <a:spLocks noGrp="1"/>
          </p:cNvSpPr>
          <p:nvPr>
            <p:ph sz="quarter" idx="1"/>
          </p:nvPr>
        </p:nvSpPr>
        <p:spPr>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pt-BR" sz="1200" dirty="0" smtClean="0">
                <a:solidFill>
                  <a:schemeClr val="dk1"/>
                </a:solidFill>
                <a:latin typeface="Montserrat"/>
                <a:ea typeface="Montserrat"/>
                <a:cs typeface="Montserrat"/>
                <a:sym typeface="Montserrat"/>
              </a:rPr>
              <a:t>Mapa 5: Índice Social de Minas Gerais – 2022</a:t>
            </a:r>
            <a:endParaRPr sz="1200" dirty="0">
              <a:latin typeface="Montserrat"/>
              <a:ea typeface="Montserrat"/>
              <a:cs typeface="Montserrat"/>
              <a:sym typeface="Montserrat"/>
            </a:endParaRPr>
          </a:p>
        </p:txBody>
      </p:sp>
      <p:pic>
        <p:nvPicPr>
          <p:cNvPr id="5" name="Imagem 5" descr="2022"/>
          <p:cNvPicPr>
            <a:picLocks noChangeAspect="1" noChangeArrowheads="1"/>
          </p:cNvPicPr>
          <p:nvPr/>
        </p:nvPicPr>
        <p:blipFill>
          <a:blip r:embed="rId2" cstate="print"/>
          <a:srcRect/>
          <a:stretch>
            <a:fillRect/>
          </a:stretch>
        </p:blipFill>
        <p:spPr bwMode="auto">
          <a:xfrm>
            <a:off x="1462807" y="1723370"/>
            <a:ext cx="4829895" cy="3005560"/>
          </a:xfrm>
          <a:prstGeom prst="rect">
            <a:avLst/>
          </a:prstGeom>
          <a:noFill/>
        </p:spPr>
      </p:pic>
      <p:sp>
        <p:nvSpPr>
          <p:cNvPr id="7" name="Google Shape;103;p2"/>
          <p:cNvSpPr txBox="1"/>
          <p:nvPr/>
        </p:nvSpPr>
        <p:spPr>
          <a:xfrm>
            <a:off x="352942" y="4554671"/>
            <a:ext cx="5073900" cy="369291"/>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pt-BR" sz="1200" dirty="0">
                <a:solidFill>
                  <a:schemeClr val="dk1"/>
                </a:solidFill>
                <a:latin typeface="Montserrat"/>
                <a:ea typeface="Montserrat"/>
                <a:cs typeface="Montserrat"/>
                <a:sym typeface="Montserrat"/>
              </a:rPr>
              <a:t>Fonte: </a:t>
            </a:r>
            <a:r>
              <a:rPr lang="pt-BR" sz="1200" dirty="0" smtClean="0">
                <a:solidFill>
                  <a:schemeClr val="dk1"/>
                </a:solidFill>
                <a:latin typeface="Montserrat"/>
                <a:ea typeface="Montserrat"/>
                <a:cs typeface="Montserrat"/>
                <a:sym typeface="Montserrat"/>
              </a:rPr>
              <a:t>Elaborado pela Autora. Software </a:t>
            </a:r>
            <a:r>
              <a:rPr lang="pt-BR" sz="1200" dirty="0" err="1" smtClean="0">
                <a:solidFill>
                  <a:schemeClr val="dk1"/>
                </a:solidFill>
                <a:latin typeface="Montserrat"/>
                <a:ea typeface="Montserrat"/>
                <a:cs typeface="Montserrat"/>
                <a:sym typeface="Montserrat"/>
              </a:rPr>
              <a:t>IpeaGeo</a:t>
            </a:r>
            <a:r>
              <a:rPr lang="pt-BR" sz="1200" dirty="0" smtClean="0">
                <a:solidFill>
                  <a:schemeClr val="dk1"/>
                </a:solidFill>
                <a:latin typeface="Montserrat"/>
                <a:ea typeface="Montserrat"/>
                <a:cs typeface="Montserrat"/>
                <a:sym typeface="Montserrat"/>
              </a:rPr>
              <a:t>, 2024.</a:t>
            </a:r>
            <a:endParaRPr sz="1200" dirty="0">
              <a:latin typeface="Montserrat"/>
              <a:ea typeface="Montserrat"/>
              <a:cs typeface="Montserrat"/>
              <a:sym typeface="Montserra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Conclusão</a:t>
            </a:r>
            <a:endParaRPr lang="pt-BR" dirty="0"/>
          </a:p>
        </p:txBody>
      </p:sp>
      <p:sp>
        <p:nvSpPr>
          <p:cNvPr id="3" name="Espaço Reservado para Conteúdo 2"/>
          <p:cNvSpPr>
            <a:spLocks noGrp="1"/>
          </p:cNvSpPr>
          <p:nvPr>
            <p:ph sz="quarter" idx="1"/>
          </p:nvPr>
        </p:nvSpPr>
        <p:spPr/>
        <p:txBody>
          <a:bodyPr>
            <a:normAutofit fontScale="77500" lnSpcReduction="20000"/>
          </a:bodyPr>
          <a:lstStyle/>
          <a:p>
            <a:pPr marL="457200" lvl="0" indent="-317500" algn="just">
              <a:lnSpc>
                <a:spcPct val="115000"/>
              </a:lnSpc>
              <a:spcBef>
                <a:spcPts val="0"/>
              </a:spcBef>
              <a:buClr>
                <a:schemeClr val="dk1"/>
              </a:buClr>
              <a:buSzPts val="1400"/>
              <a:buFont typeface="Source Serif 4"/>
              <a:buChar char="●"/>
              <a:defRPr/>
            </a:pPr>
            <a:r>
              <a:rPr lang="pt-BR" dirty="0" smtClean="0"/>
              <a:t> </a:t>
            </a:r>
            <a:r>
              <a:rPr lang="pt-BR" sz="2800" kern="0" dirty="0" smtClean="0">
                <a:solidFill>
                  <a:schemeClr val="dk1"/>
                </a:solidFill>
                <a:latin typeface="Montserrat" charset="0"/>
                <a:ea typeface="Source Serif 4"/>
                <a:cs typeface="Arial" pitchFamily="34" charset="0"/>
                <a:sym typeface="Source Serif 4"/>
              </a:rPr>
              <a:t>Resultados mais baixos: 2022 (0,0224) para os municípios de </a:t>
            </a:r>
            <a:r>
              <a:rPr lang="pt-BR" sz="2800" kern="0" dirty="0" err="1" smtClean="0">
                <a:solidFill>
                  <a:schemeClr val="dk1"/>
                </a:solidFill>
                <a:latin typeface="Montserrat" charset="0"/>
                <a:ea typeface="Source Serif 4"/>
                <a:cs typeface="Arial" pitchFamily="34" charset="0"/>
                <a:sym typeface="Source Serif 4"/>
              </a:rPr>
              <a:t>Araporã</a:t>
            </a:r>
            <a:r>
              <a:rPr lang="pt-BR" sz="2800" kern="0" dirty="0" smtClean="0">
                <a:solidFill>
                  <a:schemeClr val="dk1"/>
                </a:solidFill>
                <a:latin typeface="Montserrat" charset="0"/>
                <a:ea typeface="Source Serif 4"/>
                <a:cs typeface="Arial" pitchFamily="34" charset="0"/>
                <a:sym typeface="Source Serif 4"/>
              </a:rPr>
              <a:t>, Delta, Florestal, </a:t>
            </a:r>
            <a:r>
              <a:rPr lang="pt-BR" sz="2800" kern="0" dirty="0" err="1" smtClean="0">
                <a:solidFill>
                  <a:schemeClr val="dk1"/>
                </a:solidFill>
                <a:latin typeface="Montserrat" charset="0"/>
                <a:ea typeface="Source Serif 4"/>
                <a:cs typeface="Arial" pitchFamily="34" charset="0"/>
                <a:sym typeface="Source Serif 4"/>
              </a:rPr>
              <a:t>Manhumirim</a:t>
            </a:r>
            <a:r>
              <a:rPr lang="pt-BR" sz="2800" kern="0" dirty="0" smtClean="0">
                <a:solidFill>
                  <a:schemeClr val="dk1"/>
                </a:solidFill>
                <a:latin typeface="Montserrat" charset="0"/>
                <a:ea typeface="Source Serif 4"/>
                <a:cs typeface="Arial" pitchFamily="34" charset="0"/>
                <a:sym typeface="Source Serif 4"/>
              </a:rPr>
              <a:t>, Santa Maria do </a:t>
            </a:r>
            <a:r>
              <a:rPr lang="pt-BR" sz="2800" kern="0" dirty="0" err="1" smtClean="0">
                <a:solidFill>
                  <a:schemeClr val="dk1"/>
                </a:solidFill>
                <a:latin typeface="Montserrat" charset="0"/>
                <a:ea typeface="Source Serif 4"/>
                <a:cs typeface="Arial" pitchFamily="34" charset="0"/>
                <a:sym typeface="Source Serif 4"/>
              </a:rPr>
              <a:t>Suaçuí</a:t>
            </a:r>
            <a:r>
              <a:rPr lang="pt-BR" sz="2800" kern="0" dirty="0" smtClean="0">
                <a:solidFill>
                  <a:schemeClr val="dk1"/>
                </a:solidFill>
                <a:latin typeface="Montserrat" charset="0"/>
                <a:ea typeface="Source Serif 4"/>
                <a:cs typeface="Arial" pitchFamily="34" charset="0"/>
                <a:sym typeface="Source Serif 4"/>
              </a:rPr>
              <a:t>, São Gonçalo do Rio Abaixo, Vargem Alegre e Vieiras. </a:t>
            </a:r>
          </a:p>
          <a:p>
            <a:pPr marL="457200" lvl="0" indent="-317500" algn="just">
              <a:lnSpc>
                <a:spcPct val="115000"/>
              </a:lnSpc>
              <a:spcBef>
                <a:spcPts val="0"/>
              </a:spcBef>
              <a:buClr>
                <a:schemeClr val="dk1"/>
              </a:buClr>
              <a:buSzPts val="1400"/>
              <a:buFont typeface="Source Serif 4"/>
              <a:buChar char="●"/>
              <a:defRPr/>
            </a:pPr>
            <a:r>
              <a:rPr lang="pt-BR" sz="2800" kern="0" dirty="0" smtClean="0">
                <a:solidFill>
                  <a:schemeClr val="dk1"/>
                </a:solidFill>
                <a:latin typeface="Montserrat" charset="0"/>
                <a:ea typeface="Source Serif 4"/>
                <a:cs typeface="Arial" pitchFamily="34" charset="0"/>
                <a:sym typeface="Source Serif 4"/>
              </a:rPr>
              <a:t>Resultado intermediário mais alto foi apresentado no ano de 2019 (0,9298) para o município de </a:t>
            </a:r>
            <a:r>
              <a:rPr lang="pt-BR" sz="2800" kern="0" dirty="0" err="1" smtClean="0">
                <a:solidFill>
                  <a:schemeClr val="dk1"/>
                </a:solidFill>
                <a:latin typeface="Montserrat" charset="0"/>
                <a:ea typeface="Source Serif 4"/>
                <a:cs typeface="Arial" pitchFamily="34" charset="0"/>
                <a:sym typeface="Source Serif 4"/>
              </a:rPr>
              <a:t>Jeceaba</a:t>
            </a:r>
            <a:r>
              <a:rPr lang="pt-BR" sz="2800" kern="0" dirty="0" smtClean="0">
                <a:solidFill>
                  <a:schemeClr val="dk1"/>
                </a:solidFill>
                <a:latin typeface="Montserrat" charset="0"/>
                <a:ea typeface="Source Serif 4"/>
                <a:cs typeface="Arial" pitchFamily="34" charset="0"/>
                <a:sym typeface="Source Serif 4"/>
              </a:rPr>
              <a:t>.</a:t>
            </a:r>
          </a:p>
          <a:p>
            <a:pPr marL="457200" lvl="0" indent="-317500" algn="just">
              <a:lnSpc>
                <a:spcPct val="115000"/>
              </a:lnSpc>
              <a:spcBef>
                <a:spcPts val="0"/>
              </a:spcBef>
              <a:buClr>
                <a:schemeClr val="dk1"/>
              </a:buClr>
              <a:buSzPts val="1400"/>
              <a:buFont typeface="Source Serif 4"/>
              <a:buChar char="●"/>
              <a:defRPr/>
            </a:pPr>
            <a:r>
              <a:rPr lang="pt-BR" sz="2800" kern="0" dirty="0" smtClean="0">
                <a:solidFill>
                  <a:schemeClr val="dk1"/>
                </a:solidFill>
                <a:latin typeface="Montserrat" charset="0"/>
                <a:ea typeface="Source Serif 4"/>
                <a:cs typeface="Arial" pitchFamily="34" charset="0"/>
                <a:sym typeface="Source Serif 4"/>
              </a:rPr>
              <a:t>Os resultados apresentaram aplicações públicas insatisfatórias no decorrer do tempo, podendo representar políticas públicas recessivas ou crises econômicas substanciais De todo modo, vale ressaltar que os resultados apresentados podem ou não ocorrer quando a extensão territorial for alterada, por exemplo, analisar uma região imediata ou intermediária do estado de Minas Gerais.</a:t>
            </a:r>
          </a:p>
          <a:p>
            <a:endParaRPr lang="pt-B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Referências Bibliográficas</a:t>
            </a:r>
            <a:endParaRPr lang="pt-BR" dirty="0"/>
          </a:p>
        </p:txBody>
      </p:sp>
      <p:sp>
        <p:nvSpPr>
          <p:cNvPr id="3" name="Espaço Reservado para Conteúdo 2"/>
          <p:cNvSpPr>
            <a:spLocks noGrp="1"/>
          </p:cNvSpPr>
          <p:nvPr>
            <p:ph sz="quarter" idx="1"/>
          </p:nvPr>
        </p:nvSpPr>
        <p:spPr/>
        <p:txBody>
          <a:bodyPr>
            <a:normAutofit fontScale="62500" lnSpcReduction="20000"/>
          </a:bodyPr>
          <a:lstStyle/>
          <a:p>
            <a:r>
              <a:rPr lang="pt-BR" dirty="0" smtClean="0"/>
              <a:t> </a:t>
            </a:r>
            <a:r>
              <a:rPr lang="pt-BR" sz="2800" dirty="0" smtClean="0">
                <a:latin typeface="Arial" pitchFamily="34" charset="0"/>
                <a:cs typeface="Arial" pitchFamily="34" charset="0"/>
              </a:rPr>
              <a:t>IMRS – Índice Mineiro de Responsabilidade Social. Fundação João Pinheiro. Disponível em: &lt;http://imrs.fjp.mg.gov.br/Home/IMRS&gt;. Acesso em  01 fev. 2024.</a:t>
            </a:r>
          </a:p>
          <a:p>
            <a:r>
              <a:rPr lang="pt-BR" sz="2800" dirty="0" smtClean="0">
                <a:latin typeface="Arial" pitchFamily="34" charset="0"/>
                <a:cs typeface="Arial" pitchFamily="34" charset="0"/>
              </a:rPr>
              <a:t> </a:t>
            </a:r>
          </a:p>
          <a:p>
            <a:r>
              <a:rPr lang="pt-BR" sz="2800" dirty="0" err="1" smtClean="0">
                <a:latin typeface="Arial" pitchFamily="34" charset="0"/>
                <a:cs typeface="Arial" pitchFamily="34" charset="0"/>
              </a:rPr>
              <a:t>IpeaGEO</a:t>
            </a:r>
            <a:r>
              <a:rPr lang="pt-BR" sz="2800" dirty="0" smtClean="0">
                <a:latin typeface="Arial" pitchFamily="34" charset="0"/>
                <a:cs typeface="Arial" pitchFamily="34" charset="0"/>
              </a:rPr>
              <a:t>. Versão 2.1. [</a:t>
            </a:r>
            <a:r>
              <a:rPr lang="pt-BR" sz="2800" dirty="0" err="1" smtClean="0">
                <a:latin typeface="Arial" pitchFamily="34" charset="0"/>
                <a:cs typeface="Arial" pitchFamily="34" charset="0"/>
              </a:rPr>
              <a:t>S.l.</a:t>
            </a:r>
            <a:r>
              <a:rPr lang="pt-BR" sz="2800" dirty="0" smtClean="0">
                <a:latin typeface="Arial" pitchFamily="34" charset="0"/>
                <a:cs typeface="Arial" pitchFamily="34" charset="0"/>
              </a:rPr>
              <a:t>]: </a:t>
            </a:r>
            <a:r>
              <a:rPr lang="pt-BR" sz="2800" dirty="0" err="1" smtClean="0">
                <a:latin typeface="Arial" pitchFamily="34" charset="0"/>
                <a:cs typeface="Arial" pitchFamily="34" charset="0"/>
              </a:rPr>
              <a:t>IpeaGEO</a:t>
            </a:r>
            <a:r>
              <a:rPr lang="pt-BR" sz="2800" dirty="0" smtClean="0">
                <a:latin typeface="Arial" pitchFamily="34" charset="0"/>
                <a:cs typeface="Arial" pitchFamily="34" charset="0"/>
              </a:rPr>
              <a:t>, 21 jan. 2020. Disponível em: &lt;</a:t>
            </a:r>
            <a:r>
              <a:rPr lang="pt-BR" sz="2800" u="sng" dirty="0" smtClean="0">
                <a:latin typeface="Arial" pitchFamily="34" charset="0"/>
                <a:cs typeface="Arial" pitchFamily="34" charset="0"/>
                <a:hlinkClick r:id="rId2"/>
              </a:rPr>
              <a:t>http://www.ipea.gov.br/ipeageo/download.html</a:t>
            </a:r>
            <a:r>
              <a:rPr lang="pt-BR" sz="2800" dirty="0" smtClean="0">
                <a:latin typeface="Arial" pitchFamily="34" charset="0"/>
                <a:cs typeface="Arial" pitchFamily="34" charset="0"/>
              </a:rPr>
              <a:t>&gt;. Acesso em 01 de fev. 2024.</a:t>
            </a:r>
          </a:p>
          <a:p>
            <a:r>
              <a:rPr lang="pt-BR" sz="2800" dirty="0" smtClean="0">
                <a:latin typeface="Arial" pitchFamily="34" charset="0"/>
                <a:cs typeface="Arial" pitchFamily="34" charset="0"/>
              </a:rPr>
              <a:t> </a:t>
            </a:r>
          </a:p>
          <a:p>
            <a:r>
              <a:rPr lang="pt-BR" sz="2800" dirty="0" smtClean="0">
                <a:latin typeface="Arial" pitchFamily="34" charset="0"/>
                <a:cs typeface="Arial" pitchFamily="34" charset="0"/>
              </a:rPr>
              <a:t>MARTINS, Maria de Fátima; CÂNDIDO, </a:t>
            </a:r>
            <a:r>
              <a:rPr lang="pt-BR" sz="2800" dirty="0" err="1" smtClean="0">
                <a:latin typeface="Arial" pitchFamily="34" charset="0"/>
                <a:cs typeface="Arial" pitchFamily="34" charset="0"/>
              </a:rPr>
              <a:t>Gesinaldo</a:t>
            </a:r>
            <a:r>
              <a:rPr lang="pt-BR" sz="2800" dirty="0" smtClean="0">
                <a:latin typeface="Arial" pitchFamily="34" charset="0"/>
                <a:cs typeface="Arial" pitchFamily="34" charset="0"/>
              </a:rPr>
              <a:t> Ataíde. </a:t>
            </a:r>
            <a:r>
              <a:rPr lang="pt-BR" sz="2800" b="1" dirty="0" smtClean="0">
                <a:latin typeface="Arial" pitchFamily="34" charset="0"/>
                <a:cs typeface="Arial" pitchFamily="34" charset="0"/>
              </a:rPr>
              <a:t>Índice de Desenvolvimento Sustentável para Municípios (IDSM):</a:t>
            </a:r>
            <a:r>
              <a:rPr lang="pt-BR" sz="2800" dirty="0" smtClean="0">
                <a:latin typeface="Arial" pitchFamily="34" charset="0"/>
                <a:cs typeface="Arial" pitchFamily="34" charset="0"/>
              </a:rPr>
              <a:t> Metodologia para Análise e Cálculo do IDSM e classificação </a:t>
            </a:r>
            <a:r>
              <a:rPr lang="pt-BR" sz="2800" dirty="0" err="1" smtClean="0">
                <a:latin typeface="Arial" pitchFamily="34" charset="0"/>
                <a:cs typeface="Arial" pitchFamily="34" charset="0"/>
              </a:rPr>
              <a:t>dosníveis</a:t>
            </a:r>
            <a:r>
              <a:rPr lang="pt-BR" sz="2800" dirty="0" smtClean="0">
                <a:latin typeface="Arial" pitchFamily="34" charset="0"/>
                <a:cs typeface="Arial" pitchFamily="34" charset="0"/>
              </a:rPr>
              <a:t> de sustentabilidade – uma aplicação no Estado da Paraíba. João Pessoa: </a:t>
            </a:r>
            <a:r>
              <a:rPr lang="pt-BR" sz="2800" dirty="0" err="1" smtClean="0">
                <a:latin typeface="Arial" pitchFamily="34" charset="0"/>
                <a:cs typeface="Arial" pitchFamily="34" charset="0"/>
              </a:rPr>
              <a:t>Sebrae</a:t>
            </a:r>
            <a:r>
              <a:rPr lang="pt-BR" sz="2800" dirty="0" smtClean="0">
                <a:latin typeface="Arial" pitchFamily="34" charset="0"/>
                <a:cs typeface="Arial" pitchFamily="34" charset="0"/>
              </a:rPr>
              <a:t>,</a:t>
            </a:r>
            <a:r>
              <a:rPr lang="pt-BR" sz="2800" b="1" dirty="0" smtClean="0">
                <a:latin typeface="Arial" pitchFamily="34" charset="0"/>
                <a:cs typeface="Arial" pitchFamily="34" charset="0"/>
              </a:rPr>
              <a:t> </a:t>
            </a:r>
            <a:r>
              <a:rPr lang="pt-BR" sz="2800" dirty="0" smtClean="0">
                <a:latin typeface="Arial" pitchFamily="34" charset="0"/>
                <a:cs typeface="Arial" pitchFamily="34" charset="0"/>
              </a:rPr>
              <a:t>2008.</a:t>
            </a:r>
          </a:p>
          <a:p>
            <a:r>
              <a:rPr lang="pt-BR" sz="2800" dirty="0" smtClean="0">
                <a:latin typeface="Arial" pitchFamily="34" charset="0"/>
                <a:cs typeface="Arial" pitchFamily="34" charset="0"/>
              </a:rPr>
              <a:t> </a:t>
            </a:r>
          </a:p>
          <a:p>
            <a:r>
              <a:rPr lang="pt-BR" sz="2800" dirty="0" smtClean="0">
                <a:latin typeface="Arial" pitchFamily="34" charset="0"/>
                <a:cs typeface="Arial" pitchFamily="34" charset="0"/>
              </a:rPr>
              <a:t>LEITE, Michael Douglas Sousa; OLIVEIRA, Marcos </a:t>
            </a:r>
            <a:r>
              <a:rPr lang="pt-BR" sz="2800" dirty="0" err="1" smtClean="0">
                <a:latin typeface="Arial" pitchFamily="34" charset="0"/>
                <a:cs typeface="Arial" pitchFamily="34" charset="0"/>
              </a:rPr>
              <a:t>Macri</a:t>
            </a:r>
            <a:r>
              <a:rPr lang="pt-BR" sz="2800" dirty="0" smtClean="0">
                <a:latin typeface="Arial" pitchFamily="34" charset="0"/>
                <a:cs typeface="Arial" pitchFamily="34" charset="0"/>
              </a:rPr>
              <a:t>; </a:t>
            </a:r>
            <a:r>
              <a:rPr lang="pt-BR" sz="2800" i="1" dirty="0" err="1" smtClean="0">
                <a:latin typeface="Arial" pitchFamily="34" charset="0"/>
                <a:cs typeface="Arial" pitchFamily="34" charset="0"/>
              </a:rPr>
              <a:t>et</a:t>
            </a:r>
            <a:r>
              <a:rPr lang="pt-BR" sz="2800" i="1" dirty="0" smtClean="0">
                <a:latin typeface="Arial" pitchFamily="34" charset="0"/>
                <a:cs typeface="Arial" pitchFamily="34" charset="0"/>
              </a:rPr>
              <a:t> al. </a:t>
            </a:r>
            <a:r>
              <a:rPr lang="pt-BR" sz="2800" b="1" dirty="0" smtClean="0">
                <a:latin typeface="Arial" pitchFamily="34" charset="0"/>
                <a:cs typeface="Arial" pitchFamily="34" charset="0"/>
              </a:rPr>
              <a:t>Comportamento de Indicadores de Gestão Pública dos Municípios de Uma Microrregião do Interior da Paraíba. </a:t>
            </a:r>
            <a:r>
              <a:rPr lang="pt-BR" sz="2800" dirty="0" smtClean="0">
                <a:latin typeface="Arial" pitchFamily="34" charset="0"/>
                <a:cs typeface="Arial" pitchFamily="34" charset="0"/>
              </a:rPr>
              <a:t>Disponível em: &lt;https://semanaacademica.org.br/system/files/artigos/comportamento_de_indicadores_de_gestao_publica_dos_municipios_de_uma_microrregiao_do_interior_da_paraiba.pdf&gt;. Acesso em 02 jan. 2021.</a:t>
            </a:r>
          </a:p>
          <a:p>
            <a:endParaRPr lang="pt-B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sz="quarter" idx="1"/>
          </p:nvPr>
        </p:nvSpPr>
        <p:spPr/>
        <p:txBody>
          <a:bodyPr/>
          <a:lstStyle/>
          <a:p>
            <a:endParaRPr lang="pt-BR" dirty="0" smtClean="0"/>
          </a:p>
          <a:p>
            <a:pPr algn="ctr">
              <a:buNone/>
            </a:pPr>
            <a:r>
              <a:rPr lang="pt-BR" sz="3600" dirty="0" smtClean="0"/>
              <a:t>OBRIGADA.</a:t>
            </a:r>
          </a:p>
          <a:p>
            <a:pPr algn="ctr">
              <a:buNone/>
            </a:pPr>
            <a:endParaRPr lang="pt-BR" sz="3600" dirty="0" smtClean="0"/>
          </a:p>
          <a:p>
            <a:pPr algn="ctr">
              <a:buNone/>
            </a:pPr>
            <a:endParaRPr lang="pt-BR" sz="3600" dirty="0" smtClean="0"/>
          </a:p>
          <a:p>
            <a:pPr algn="ctr">
              <a:buNone/>
            </a:pPr>
            <a:endParaRPr lang="pt-BR" dirty="0" smtClean="0"/>
          </a:p>
          <a:p>
            <a:pPr algn="ctr">
              <a:buNone/>
            </a:pPr>
            <a:r>
              <a:rPr lang="pt-BR" dirty="0" smtClean="0"/>
              <a:t>JUNIA.SSILVA@YAHOO.COM.BR</a:t>
            </a:r>
            <a:endParaRPr lang="pt-B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I</a:t>
            </a:r>
            <a:r>
              <a:rPr lang="pt-BR" dirty="0" smtClean="0"/>
              <a:t>ntrodução</a:t>
            </a:r>
            <a:endParaRPr lang="pt-BR" dirty="0"/>
          </a:p>
        </p:txBody>
      </p:sp>
      <p:sp>
        <p:nvSpPr>
          <p:cNvPr id="3" name="Espaço Reservado para Conteúdo 2"/>
          <p:cNvSpPr>
            <a:spLocks noGrp="1"/>
          </p:cNvSpPr>
          <p:nvPr>
            <p:ph sz="quarter" idx="1"/>
          </p:nvPr>
        </p:nvSpPr>
        <p:spPr/>
        <p:txBody>
          <a:bodyPr>
            <a:normAutofit fontScale="77500" lnSpcReduction="20000"/>
          </a:bodyPr>
          <a:lstStyle/>
          <a:p>
            <a:pPr marL="457200" lvl="0" indent="-317500" algn="just">
              <a:lnSpc>
                <a:spcPct val="115000"/>
              </a:lnSpc>
              <a:spcBef>
                <a:spcPts val="0"/>
              </a:spcBef>
              <a:buClr>
                <a:schemeClr val="dk1"/>
              </a:buClr>
              <a:buSzPts val="1400"/>
              <a:buFont typeface="Source Serif 4"/>
              <a:buChar char="●"/>
              <a:defRPr/>
            </a:pPr>
            <a:r>
              <a:rPr lang="pt-BR" sz="2800" kern="0" dirty="0" smtClean="0">
                <a:solidFill>
                  <a:schemeClr val="dk1"/>
                </a:solidFill>
                <a:latin typeface="Montserrat" charset="0"/>
                <a:ea typeface="Source Serif 4"/>
                <a:cs typeface="Arial" pitchFamily="34" charset="0"/>
                <a:sym typeface="Source Serif 4"/>
              </a:rPr>
              <a:t>A Constituição Federal brasileira de 1988 marcou a autonomia e a independência dos municípios.  Leite, Oliveira </a:t>
            </a:r>
            <a:r>
              <a:rPr lang="pt-BR" sz="2800" i="1" kern="0" dirty="0" err="1" smtClean="0">
                <a:solidFill>
                  <a:schemeClr val="dk1"/>
                </a:solidFill>
                <a:latin typeface="Montserrat" charset="0"/>
                <a:ea typeface="Source Serif 4"/>
                <a:cs typeface="Arial" pitchFamily="34" charset="0"/>
                <a:sym typeface="Source Serif 4"/>
              </a:rPr>
              <a:t>et</a:t>
            </a:r>
            <a:r>
              <a:rPr lang="pt-BR" sz="2800" i="1" kern="0" dirty="0" smtClean="0">
                <a:solidFill>
                  <a:schemeClr val="dk1"/>
                </a:solidFill>
                <a:latin typeface="Montserrat" charset="0"/>
                <a:ea typeface="Source Serif 4"/>
                <a:cs typeface="Arial" pitchFamily="34" charset="0"/>
                <a:sym typeface="Source Serif 4"/>
              </a:rPr>
              <a:t> al. </a:t>
            </a:r>
            <a:r>
              <a:rPr lang="pt-BR" sz="2800" kern="0" dirty="0" smtClean="0">
                <a:solidFill>
                  <a:schemeClr val="dk1"/>
                </a:solidFill>
                <a:latin typeface="Montserrat" charset="0"/>
                <a:ea typeface="Source Serif 4"/>
                <a:cs typeface="Arial" pitchFamily="34" charset="0"/>
                <a:sym typeface="Source Serif 4"/>
              </a:rPr>
              <a:t>(2018, p. 1) descreve, que o dentre os entes federados brasileiros (União, Estados e Municípios).</a:t>
            </a:r>
          </a:p>
          <a:p>
            <a:pPr marL="457200" lvl="0" indent="-317500" algn="just">
              <a:lnSpc>
                <a:spcPct val="115000"/>
              </a:lnSpc>
              <a:spcBef>
                <a:spcPts val="0"/>
              </a:spcBef>
              <a:buClr>
                <a:schemeClr val="dk1"/>
              </a:buClr>
              <a:buSzPts val="1400"/>
              <a:buFont typeface="Source Serif 4"/>
              <a:buChar char="●"/>
              <a:defRPr/>
            </a:pPr>
            <a:r>
              <a:rPr lang="pt-BR" sz="2800" kern="0" dirty="0" smtClean="0">
                <a:solidFill>
                  <a:schemeClr val="dk1"/>
                </a:solidFill>
                <a:latin typeface="Montserrat" charset="0"/>
                <a:ea typeface="Source Serif 4"/>
                <a:cs typeface="Arial" pitchFamily="34" charset="0"/>
                <a:sym typeface="Source Serif 4"/>
              </a:rPr>
              <a:t>Os municípios, por ter um menor campo geográfico que separa a população, conseguiria levar e apresentar as necessidades públicas locais mais agilmente do que em amplitudes nacionais.</a:t>
            </a:r>
          </a:p>
          <a:p>
            <a:pPr marL="457200" lvl="0" indent="-317500" algn="just">
              <a:lnSpc>
                <a:spcPct val="115000"/>
              </a:lnSpc>
              <a:spcBef>
                <a:spcPts val="0"/>
              </a:spcBef>
              <a:buClr>
                <a:schemeClr val="dk1"/>
              </a:buClr>
              <a:buSzPts val="1400"/>
              <a:buFont typeface="Source Serif 4"/>
              <a:buChar char="●"/>
              <a:defRPr/>
            </a:pPr>
            <a:r>
              <a:rPr lang="pt-BR" sz="2800" kern="0" dirty="0" smtClean="0">
                <a:solidFill>
                  <a:schemeClr val="dk1"/>
                </a:solidFill>
                <a:latin typeface="Montserrat" charset="0"/>
                <a:ea typeface="Source Serif 4"/>
                <a:cs typeface="Arial" pitchFamily="34" charset="0"/>
                <a:sym typeface="Source Serif 4"/>
              </a:rPr>
              <a:t>Neste sentido e voltado às mensurações sociais aplicadas e demonstradas em forma de índices, este artigo consiste em verificar o comportamento dos indicadores sociais aplicados a gestão pública local enfatizando o estado de Minas Gerais no período de 2018 a 2022, com dados obtidos através do Índice Mineiro de Responsabilidade Social – IMRS para o período em questão.</a:t>
            </a:r>
          </a:p>
          <a:p>
            <a:endParaRPr lang="pt-B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Problema de Pesquisa</a:t>
            </a:r>
            <a:endParaRPr lang="pt-BR" dirty="0"/>
          </a:p>
        </p:txBody>
      </p:sp>
      <p:sp>
        <p:nvSpPr>
          <p:cNvPr id="3" name="Espaço Reservado para Conteúdo 2"/>
          <p:cNvSpPr>
            <a:spLocks noGrp="1"/>
          </p:cNvSpPr>
          <p:nvPr>
            <p:ph sz="quarter" idx="1"/>
          </p:nvPr>
        </p:nvSpPr>
        <p:spPr/>
        <p:txBody>
          <a:bodyPr/>
          <a:lstStyle/>
          <a:p>
            <a:pPr lvl="0" algn="just"/>
            <a:r>
              <a:rPr lang="pt-BR" kern="0" dirty="0" smtClean="0">
                <a:solidFill>
                  <a:schemeClr val="dk1"/>
                </a:solidFill>
                <a:latin typeface="Montserrat" charset="0"/>
                <a:ea typeface="Source Serif 4"/>
                <a:cs typeface="Arial" pitchFamily="34" charset="0"/>
                <a:sym typeface="Source Serif 4"/>
              </a:rPr>
              <a:t>Os investimentos governamentais no âmbito social do estado de Minas Gerais são suficientes para suprir as necessidades locais de saúde, educação, habitação, assistência social e cidadania, difusão cultural, esporte e lazer, infraestrutura e apoio ao trabalho?</a:t>
            </a:r>
          </a:p>
          <a:p>
            <a:pPr>
              <a:buNone/>
            </a:pPr>
            <a:endParaRPr lang="pt-B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Objetivo Geral</a:t>
            </a:r>
            <a:endParaRPr lang="pt-BR" dirty="0"/>
          </a:p>
        </p:txBody>
      </p:sp>
      <p:sp>
        <p:nvSpPr>
          <p:cNvPr id="3" name="Espaço Reservado para Conteúdo 2"/>
          <p:cNvSpPr>
            <a:spLocks noGrp="1"/>
          </p:cNvSpPr>
          <p:nvPr>
            <p:ph sz="quarter" idx="1"/>
          </p:nvPr>
        </p:nvSpPr>
        <p:spPr/>
        <p:txBody>
          <a:bodyPr/>
          <a:lstStyle/>
          <a:p>
            <a:pPr algn="just"/>
            <a:r>
              <a:rPr lang="pt-BR" dirty="0" smtClean="0">
                <a:latin typeface="Montserrat" charset="0"/>
                <a:cs typeface="Arial" pitchFamily="34" charset="0"/>
              </a:rPr>
              <a:t>Verificar através do Índice Social se os investimentos governamentais no estado de Minas Gerais no ano de 2018 a 2022 suprem as necessidades locais analisando os indicadores sociais de saúde, educação, habitação, assistência social e cidadania, difusão cultural, esporte e lazer, infraestrutura e apoio ao trabalho</a:t>
            </a:r>
            <a:r>
              <a:rPr lang="pt-BR" dirty="0" smtClean="0">
                <a:latin typeface="Montserrat" charset="0"/>
                <a:cs typeface="Arial" pitchFamily="34" charset="0"/>
              </a:rPr>
              <a:t>.</a:t>
            </a:r>
            <a:endParaRPr lang="pt-BR" dirty="0" smtClean="0">
              <a:latin typeface="Montserrat"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Metodologia</a:t>
            </a:r>
            <a:endParaRPr lang="pt-BR" dirty="0"/>
          </a:p>
        </p:txBody>
      </p:sp>
      <p:sp>
        <p:nvSpPr>
          <p:cNvPr id="3" name="Espaço Reservado para Conteúdo 2"/>
          <p:cNvSpPr>
            <a:spLocks noGrp="1"/>
          </p:cNvSpPr>
          <p:nvPr>
            <p:ph sz="quarter" idx="1"/>
          </p:nvPr>
        </p:nvSpPr>
        <p:spPr/>
        <p:txBody>
          <a:bodyPr/>
          <a:lstStyle/>
          <a:p>
            <a:pPr marL="457200" lvl="0" indent="-317500" algn="just">
              <a:lnSpc>
                <a:spcPct val="115000"/>
              </a:lnSpc>
              <a:spcBef>
                <a:spcPts val="0"/>
              </a:spcBef>
              <a:buClr>
                <a:schemeClr val="dk1"/>
              </a:buClr>
              <a:buSzPts val="1400"/>
              <a:buFont typeface="Source Serif 4"/>
              <a:buChar char="●"/>
              <a:defRPr/>
            </a:pPr>
            <a:r>
              <a:rPr lang="pt-BR" dirty="0" smtClean="0"/>
              <a:t> </a:t>
            </a:r>
            <a:r>
              <a:rPr lang="pt-BR" kern="0" dirty="0" smtClean="0">
                <a:solidFill>
                  <a:schemeClr val="dk1"/>
                </a:solidFill>
                <a:latin typeface="Montserrat" charset="0"/>
                <a:ea typeface="Source Serif 4"/>
                <a:cs typeface="Arial" pitchFamily="34" charset="0"/>
                <a:sym typeface="Source Serif 4"/>
              </a:rPr>
              <a:t>Pesquisa documental e exploratória com uso de estatística descritiva;</a:t>
            </a:r>
          </a:p>
          <a:p>
            <a:pPr marL="457200" lvl="0" indent="-317500" algn="just">
              <a:lnSpc>
                <a:spcPct val="115000"/>
              </a:lnSpc>
              <a:spcBef>
                <a:spcPts val="0"/>
              </a:spcBef>
              <a:buClr>
                <a:schemeClr val="dk1"/>
              </a:buClr>
              <a:buSzPts val="1400"/>
              <a:buFont typeface="Source Serif 4"/>
              <a:buChar char="●"/>
              <a:defRPr/>
            </a:pPr>
            <a:r>
              <a:rPr lang="pt-BR" kern="0" dirty="0" smtClean="0">
                <a:solidFill>
                  <a:schemeClr val="dk1"/>
                </a:solidFill>
                <a:latin typeface="Montserrat" charset="0"/>
                <a:ea typeface="Source Serif 4"/>
                <a:cs typeface="Arial" pitchFamily="34" charset="0"/>
                <a:sym typeface="Source Serif 4"/>
              </a:rPr>
              <a:t>Construção do Índice Social com base nos indicadores </a:t>
            </a:r>
            <a:r>
              <a:rPr lang="pt-BR" b="1" kern="0" dirty="0" smtClean="0">
                <a:solidFill>
                  <a:schemeClr val="dk1"/>
                </a:solidFill>
                <a:latin typeface="Montserrat" charset="0"/>
                <a:ea typeface="Source Serif 4"/>
                <a:cs typeface="Arial" pitchFamily="34" charset="0"/>
                <a:sym typeface="Source Serif 4"/>
              </a:rPr>
              <a:t>(saúde, educação, habitação, assistência social e cidadania, difusão cultural, esporte e lazer, infraestrutura e apoio ao trabalho)</a:t>
            </a:r>
            <a:r>
              <a:rPr lang="pt-BR" kern="0" dirty="0" smtClean="0">
                <a:solidFill>
                  <a:schemeClr val="dk1"/>
                </a:solidFill>
                <a:latin typeface="Montserrat" charset="0"/>
                <a:ea typeface="Source Serif 4"/>
                <a:cs typeface="Arial" pitchFamily="34" charset="0"/>
                <a:sym typeface="Source Serif 4"/>
              </a:rPr>
              <a:t> retirados da base de dados do Índice Mineiro de Responsabilidade Social;</a:t>
            </a:r>
          </a:p>
          <a:p>
            <a:pPr marL="457200" lvl="0" indent="-317500" algn="just">
              <a:lnSpc>
                <a:spcPct val="115000"/>
              </a:lnSpc>
              <a:spcBef>
                <a:spcPts val="0"/>
              </a:spcBef>
              <a:buClr>
                <a:schemeClr val="dk1"/>
              </a:buClr>
              <a:buSzPts val="1400"/>
              <a:buFont typeface="Source Serif 4"/>
              <a:buChar char="●"/>
              <a:defRPr/>
            </a:pPr>
            <a:r>
              <a:rPr lang="pt-BR" kern="0" dirty="0" smtClean="0">
                <a:solidFill>
                  <a:schemeClr val="dk1"/>
                </a:solidFill>
                <a:latin typeface="Montserrat" charset="0"/>
                <a:ea typeface="Source Serif 4"/>
                <a:cs typeface="Arial" pitchFamily="34" charset="0"/>
                <a:sym typeface="Source Serif 4"/>
              </a:rPr>
              <a:t>Aplicação da Análise Fatorial - </a:t>
            </a:r>
            <a:r>
              <a:rPr lang="pt-BR" i="1" kern="0" dirty="0" err="1" smtClean="0">
                <a:solidFill>
                  <a:schemeClr val="dk1"/>
                </a:solidFill>
                <a:latin typeface="Montserrat" charset="0"/>
                <a:ea typeface="Source Serif 4"/>
                <a:cs typeface="Arial" pitchFamily="34" charset="0"/>
                <a:sym typeface="Source Serif 4"/>
              </a:rPr>
              <a:t>Varimax</a:t>
            </a:r>
            <a:endParaRPr lang="pt-BR" kern="0" dirty="0" smtClean="0">
              <a:solidFill>
                <a:schemeClr val="dk1"/>
              </a:solidFill>
              <a:latin typeface="Montserrat" charset="0"/>
              <a:ea typeface="Source Serif 4"/>
              <a:cs typeface="Arial" pitchFamily="34" charset="0"/>
              <a:sym typeface="Source Serif 4"/>
            </a:endParaRPr>
          </a:p>
          <a:p>
            <a:pPr>
              <a:buNone/>
            </a:pPr>
            <a:endParaRPr lang="pt-B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Metodologia</a:t>
            </a:r>
            <a:endParaRPr lang="pt-BR" dirty="0"/>
          </a:p>
        </p:txBody>
      </p:sp>
      <p:sp>
        <p:nvSpPr>
          <p:cNvPr id="3" name="Espaço Reservado para Conteúdo 2"/>
          <p:cNvSpPr>
            <a:spLocks noGrp="1"/>
          </p:cNvSpPr>
          <p:nvPr>
            <p:ph sz="quarter" idx="1"/>
          </p:nvPr>
        </p:nvSpPr>
        <p:spPr/>
        <p:txBody>
          <a:bodyPr>
            <a:normAutofit lnSpcReduction="10000"/>
          </a:bodyPr>
          <a:lstStyle/>
          <a:p>
            <a:pPr algn="just">
              <a:buFont typeface="Arial" pitchFamily="34" charset="0"/>
              <a:buChar char="•"/>
            </a:pPr>
            <a:r>
              <a:rPr lang="pt-BR" dirty="0" smtClean="0">
                <a:latin typeface="Montserrat" charset="0"/>
              </a:rPr>
              <a:t>Padronização dos Indicadores de 0 a 1 (Média);</a:t>
            </a:r>
          </a:p>
          <a:p>
            <a:pPr algn="just">
              <a:buFont typeface="Arial" pitchFamily="34" charset="0"/>
              <a:buChar char="•"/>
            </a:pPr>
            <a:endParaRPr lang="pt-BR" dirty="0" smtClean="0">
              <a:latin typeface="Montserrat" charset="0"/>
            </a:endParaRPr>
          </a:p>
          <a:p>
            <a:pPr algn="ctr">
              <a:buFont typeface="Arial" pitchFamily="34" charset="0"/>
              <a:buChar char="•"/>
            </a:pPr>
            <a:r>
              <a:rPr lang="pt-BR" b="1" dirty="0" smtClean="0">
                <a:latin typeface="Montserrat" charset="0"/>
              </a:rPr>
              <a:t>Analise Fatorial</a:t>
            </a:r>
          </a:p>
          <a:p>
            <a:pPr algn="ctr">
              <a:buFont typeface="Arial" pitchFamily="34" charset="0"/>
              <a:buChar char="•"/>
            </a:pPr>
            <a:endParaRPr lang="pt-BR" b="1" dirty="0" smtClean="0">
              <a:latin typeface="Montserrat" charset="0"/>
            </a:endParaRPr>
          </a:p>
          <a:p>
            <a:pPr algn="just">
              <a:buFont typeface="Arial" pitchFamily="34" charset="0"/>
              <a:buChar char="•"/>
            </a:pPr>
            <a:r>
              <a:rPr lang="pt-BR" dirty="0" smtClean="0">
                <a:latin typeface="Montserrat" charset="0"/>
              </a:rPr>
              <a:t>Extração dos Fatores Anuais;</a:t>
            </a:r>
          </a:p>
          <a:p>
            <a:pPr algn="just">
              <a:buFont typeface="Arial" pitchFamily="34" charset="0"/>
              <a:buChar char="•"/>
            </a:pPr>
            <a:r>
              <a:rPr lang="en-US" dirty="0" err="1" smtClean="0">
                <a:latin typeface="Montserrat" charset="0"/>
              </a:rPr>
              <a:t>Autovalores</a:t>
            </a:r>
            <a:r>
              <a:rPr lang="en-US" dirty="0" smtClean="0">
                <a:latin typeface="Montserrat" charset="0"/>
              </a:rPr>
              <a:t> : </a:t>
            </a:r>
            <a:r>
              <a:rPr lang="en-US" dirty="0" err="1" smtClean="0">
                <a:latin typeface="Montserrat" charset="0"/>
              </a:rPr>
              <a:t>Fatores</a:t>
            </a:r>
            <a:r>
              <a:rPr lang="en-US" dirty="0" smtClean="0">
                <a:latin typeface="Montserrat" charset="0"/>
              </a:rPr>
              <a:t>(&gt;= 1) </a:t>
            </a:r>
            <a:r>
              <a:rPr lang="en-US" dirty="0" err="1" smtClean="0">
                <a:latin typeface="Montserrat" charset="0"/>
              </a:rPr>
              <a:t>considerados</a:t>
            </a:r>
            <a:r>
              <a:rPr lang="en-US" dirty="0" smtClean="0">
                <a:latin typeface="Montserrat" charset="0"/>
              </a:rPr>
              <a:t>;</a:t>
            </a:r>
          </a:p>
          <a:p>
            <a:pPr algn="just">
              <a:buFont typeface="Arial" pitchFamily="34" charset="0"/>
              <a:buChar char="•"/>
            </a:pPr>
            <a:r>
              <a:rPr lang="en-US" dirty="0" smtClean="0">
                <a:latin typeface="Montserrat" charset="0"/>
              </a:rPr>
              <a:t> </a:t>
            </a:r>
            <a:r>
              <a:rPr lang="en-US" dirty="0" err="1" smtClean="0">
                <a:latin typeface="Montserrat" charset="0"/>
              </a:rPr>
              <a:t>Percentual</a:t>
            </a:r>
            <a:r>
              <a:rPr lang="en-US" dirty="0" smtClean="0">
                <a:latin typeface="Montserrat" charset="0"/>
              </a:rPr>
              <a:t> de </a:t>
            </a:r>
            <a:r>
              <a:rPr lang="en-US" dirty="0" err="1" smtClean="0">
                <a:latin typeface="Montserrat" charset="0"/>
              </a:rPr>
              <a:t>Variância</a:t>
            </a:r>
            <a:r>
              <a:rPr lang="en-US" dirty="0" smtClean="0">
                <a:latin typeface="Montserrat" charset="0"/>
              </a:rPr>
              <a:t> </a:t>
            </a:r>
            <a:r>
              <a:rPr lang="en-US" dirty="0" err="1" smtClean="0">
                <a:latin typeface="Montserrat" charset="0"/>
              </a:rPr>
              <a:t>Explicada</a:t>
            </a:r>
            <a:r>
              <a:rPr lang="en-US" dirty="0" smtClean="0">
                <a:latin typeface="Montserrat" charset="0"/>
              </a:rPr>
              <a:t>: </a:t>
            </a:r>
            <a:r>
              <a:rPr lang="en-US" dirty="0" err="1" smtClean="0">
                <a:latin typeface="Montserrat" charset="0"/>
              </a:rPr>
              <a:t>Percentual</a:t>
            </a:r>
            <a:r>
              <a:rPr lang="en-US" dirty="0" smtClean="0">
                <a:latin typeface="Montserrat" charset="0"/>
              </a:rPr>
              <a:t> de </a:t>
            </a:r>
            <a:r>
              <a:rPr lang="en-US" dirty="0" err="1" smtClean="0">
                <a:latin typeface="Montserrat" charset="0"/>
              </a:rPr>
              <a:t>explicação</a:t>
            </a:r>
            <a:r>
              <a:rPr lang="en-US" dirty="0" smtClean="0">
                <a:latin typeface="Montserrat" charset="0"/>
              </a:rPr>
              <a:t> de </a:t>
            </a:r>
            <a:r>
              <a:rPr lang="en-US" dirty="0" err="1" smtClean="0">
                <a:latin typeface="Montserrat" charset="0"/>
              </a:rPr>
              <a:t>cada</a:t>
            </a:r>
            <a:r>
              <a:rPr lang="en-US" dirty="0" smtClean="0">
                <a:latin typeface="Montserrat" charset="0"/>
              </a:rPr>
              <a:t> </a:t>
            </a:r>
            <a:r>
              <a:rPr lang="en-US" dirty="0" err="1" smtClean="0">
                <a:latin typeface="Montserrat" charset="0"/>
              </a:rPr>
              <a:t>Fator</a:t>
            </a:r>
            <a:r>
              <a:rPr lang="en-US" dirty="0" smtClean="0">
                <a:latin typeface="Montserrat" charset="0"/>
              </a:rPr>
              <a:t>; e</a:t>
            </a:r>
          </a:p>
          <a:p>
            <a:pPr algn="just">
              <a:buFont typeface="Arial" pitchFamily="34" charset="0"/>
              <a:buChar char="•"/>
            </a:pPr>
            <a:r>
              <a:rPr lang="en-US" dirty="0" smtClean="0">
                <a:latin typeface="Montserrat" charset="0"/>
              </a:rPr>
              <a:t> </a:t>
            </a:r>
            <a:r>
              <a:rPr lang="en-US" dirty="0" err="1" smtClean="0">
                <a:latin typeface="Montserrat" charset="0"/>
              </a:rPr>
              <a:t>Percentual</a:t>
            </a:r>
            <a:r>
              <a:rPr lang="en-US" dirty="0" smtClean="0">
                <a:latin typeface="Montserrat" charset="0"/>
              </a:rPr>
              <a:t> de </a:t>
            </a:r>
            <a:r>
              <a:rPr lang="en-US" dirty="0" err="1" smtClean="0">
                <a:latin typeface="Montserrat" charset="0"/>
              </a:rPr>
              <a:t>Variância</a:t>
            </a:r>
            <a:r>
              <a:rPr lang="en-US" dirty="0" smtClean="0">
                <a:latin typeface="Montserrat" charset="0"/>
              </a:rPr>
              <a:t> </a:t>
            </a:r>
            <a:r>
              <a:rPr lang="en-US" dirty="0" err="1" smtClean="0">
                <a:latin typeface="Montserrat" charset="0"/>
              </a:rPr>
              <a:t>Acumulada</a:t>
            </a:r>
            <a:r>
              <a:rPr lang="en-US" dirty="0" smtClean="0">
                <a:latin typeface="Montserrat" charset="0"/>
              </a:rPr>
              <a:t>: </a:t>
            </a:r>
            <a:r>
              <a:rPr lang="en-US" dirty="0" err="1" smtClean="0">
                <a:latin typeface="Montserrat" charset="0"/>
              </a:rPr>
              <a:t>Percentual</a:t>
            </a:r>
            <a:r>
              <a:rPr lang="en-US" dirty="0" smtClean="0">
                <a:latin typeface="Montserrat" charset="0"/>
              </a:rPr>
              <a:t> de </a:t>
            </a:r>
            <a:r>
              <a:rPr lang="en-US" dirty="0" err="1" smtClean="0">
                <a:latin typeface="Montserrat" charset="0"/>
              </a:rPr>
              <a:t>explicação</a:t>
            </a:r>
            <a:r>
              <a:rPr lang="en-US" dirty="0" smtClean="0">
                <a:latin typeface="Montserrat" charset="0"/>
              </a:rPr>
              <a:t> </a:t>
            </a:r>
            <a:r>
              <a:rPr lang="en-US" dirty="0" err="1" smtClean="0">
                <a:latin typeface="Montserrat" charset="0"/>
              </a:rPr>
              <a:t>acumulado</a:t>
            </a:r>
            <a:r>
              <a:rPr lang="en-US" dirty="0" smtClean="0">
                <a:latin typeface="Montserrat" charset="0"/>
              </a:rPr>
              <a:t> dos </a:t>
            </a:r>
            <a:r>
              <a:rPr lang="en-US" dirty="0" err="1" smtClean="0">
                <a:latin typeface="Montserrat" charset="0"/>
              </a:rPr>
              <a:t>fatores</a:t>
            </a:r>
            <a:r>
              <a:rPr lang="en-US" dirty="0" smtClean="0">
                <a:latin typeface="Montserrat" charset="0"/>
              </a:rPr>
              <a:t>.</a:t>
            </a:r>
          </a:p>
          <a:p>
            <a:pPr marL="0" lvl="1" indent="0" algn="ctr">
              <a:buFont typeface="Arial" pitchFamily="34" charset="0"/>
              <a:buChar char="•"/>
            </a:pPr>
            <a:r>
              <a:rPr lang="en-US" b="1" dirty="0" smtClean="0">
                <a:latin typeface="Montserrat" charset="0"/>
              </a:rPr>
              <a:t>2018 a 2022 – </a:t>
            </a:r>
            <a:r>
              <a:rPr lang="en-US" b="1" dirty="0" err="1" smtClean="0">
                <a:latin typeface="Montserrat" charset="0"/>
              </a:rPr>
              <a:t>Sempre</a:t>
            </a:r>
            <a:r>
              <a:rPr lang="en-US" b="1" dirty="0" smtClean="0">
                <a:latin typeface="Montserrat" charset="0"/>
              </a:rPr>
              <a:t> </a:t>
            </a:r>
            <a:r>
              <a:rPr lang="en-US" b="1" dirty="0" err="1" smtClean="0">
                <a:latin typeface="Montserrat" charset="0"/>
              </a:rPr>
              <a:t>maior</a:t>
            </a:r>
            <a:r>
              <a:rPr lang="en-US" b="1" dirty="0" smtClean="0">
                <a:latin typeface="Montserrat" charset="0"/>
              </a:rPr>
              <a:t> </a:t>
            </a:r>
            <a:r>
              <a:rPr lang="en-US" b="1" dirty="0" err="1" smtClean="0">
                <a:latin typeface="Montserrat" charset="0"/>
              </a:rPr>
              <a:t>que</a:t>
            </a:r>
            <a:r>
              <a:rPr lang="en-US" b="1" dirty="0" smtClean="0">
                <a:latin typeface="Montserrat" charset="0"/>
              </a:rPr>
              <a:t> 70%</a:t>
            </a:r>
            <a:endParaRPr lang="pt-BR" b="1" dirty="0" smtClean="0">
              <a:latin typeface="Montserrat" charset="0"/>
            </a:endParaRPr>
          </a:p>
          <a:p>
            <a:pPr>
              <a:buNone/>
            </a:pPr>
            <a:endParaRPr lang="pt-B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Metodologia</a:t>
            </a:r>
            <a:endParaRPr lang="pt-BR" dirty="0"/>
          </a:p>
        </p:txBody>
      </p:sp>
      <p:sp>
        <p:nvSpPr>
          <p:cNvPr id="3" name="Espaço Reservado para Conteúdo 2"/>
          <p:cNvSpPr>
            <a:spLocks noGrp="1"/>
          </p:cNvSpPr>
          <p:nvPr>
            <p:ph sz="quarter" idx="1"/>
          </p:nvPr>
        </p:nvSpPr>
        <p:spPr/>
        <p:txBody>
          <a:bodyPr/>
          <a:lstStyle/>
          <a:p>
            <a:r>
              <a:rPr lang="pt-BR" dirty="0" smtClean="0"/>
              <a:t>IG</a:t>
            </a:r>
          </a:p>
          <a:p>
            <a:pPr algn="just"/>
            <a:r>
              <a:rPr lang="pt-BR" b="1" dirty="0" smtClean="0"/>
              <a:t> </a:t>
            </a:r>
            <a:r>
              <a:rPr lang="pt-BR" b="1" dirty="0" smtClean="0"/>
              <a:t>p </a:t>
            </a:r>
            <a:r>
              <a:rPr lang="pt-BR" dirty="0" smtClean="0"/>
              <a:t>é o número de fatores utilizados;</a:t>
            </a:r>
          </a:p>
          <a:p>
            <a:pPr algn="just"/>
            <a:r>
              <a:rPr lang="pt-BR" b="1" dirty="0" smtClean="0"/>
              <a:t> </a:t>
            </a:r>
            <a:r>
              <a:rPr lang="pt-BR" b="1" dirty="0" smtClean="0"/>
              <a:t>    </a:t>
            </a:r>
            <a:r>
              <a:rPr lang="pt-BR" dirty="0" smtClean="0"/>
              <a:t>é o </a:t>
            </a:r>
            <a:r>
              <a:rPr lang="pt-BR" dirty="0" err="1" smtClean="0"/>
              <a:t>j-ésimo</a:t>
            </a:r>
            <a:r>
              <a:rPr lang="pt-BR" dirty="0" smtClean="0"/>
              <a:t> escore da análise fatorial do </a:t>
            </a:r>
            <a:r>
              <a:rPr lang="pt-BR" dirty="0" err="1" smtClean="0"/>
              <a:t>i-ésimo</a:t>
            </a:r>
            <a:r>
              <a:rPr lang="pt-BR" dirty="0" smtClean="0"/>
              <a:t> município mineiro;</a:t>
            </a:r>
          </a:p>
          <a:p>
            <a:pPr algn="just"/>
            <a:r>
              <a:rPr lang="pt-BR" b="1" dirty="0" smtClean="0"/>
              <a:t>    </a:t>
            </a:r>
            <a:r>
              <a:rPr lang="pt-BR" dirty="0" smtClean="0"/>
              <a:t>é o somatório das variâncias explicadas pelo p fatores extraídos; e</a:t>
            </a:r>
          </a:p>
          <a:p>
            <a:pPr algn="just"/>
            <a:r>
              <a:rPr lang="pt-BR" b="1" dirty="0" smtClean="0"/>
              <a:t> </a:t>
            </a:r>
            <a:r>
              <a:rPr lang="pt-BR" b="1" dirty="0" smtClean="0"/>
              <a:t>   </a:t>
            </a:r>
            <a:r>
              <a:rPr lang="pt-BR" dirty="0" smtClean="0"/>
              <a:t>indica a participação relativa do fator j na devida explicação da variância total apresentada.</a:t>
            </a:r>
          </a:p>
          <a:p>
            <a:endParaRPr lang="pt-BR" dirty="0" smtClean="0"/>
          </a:p>
          <a:p>
            <a:endParaRPr lang="pt-BR" dirty="0"/>
          </a:p>
        </p:txBody>
      </p:sp>
      <p:pic>
        <p:nvPicPr>
          <p:cNvPr id="4"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115616" y="1196752"/>
            <a:ext cx="1981200" cy="762000"/>
          </a:xfrm>
          <a:prstGeom prst="rect">
            <a:avLst/>
          </a:prstGeom>
          <a:noFill/>
        </p:spPr>
      </p:pic>
      <p:sp>
        <p:nvSpPr>
          <p:cNvPr id="5" name="Retângulo 4"/>
          <p:cNvSpPr/>
          <p:nvPr/>
        </p:nvSpPr>
        <p:spPr>
          <a:xfrm>
            <a:off x="2286000" y="2274838"/>
            <a:ext cx="4572000" cy="369332"/>
          </a:xfrm>
          <a:prstGeom prst="rect">
            <a:avLst/>
          </a:prstGeom>
        </p:spPr>
        <p:txBody>
          <a:bodyPr>
            <a:spAutoFit/>
          </a:bodyPr>
          <a:lstStyle/>
          <a:p>
            <a:pPr fontAlgn="t"/>
            <a:endParaRPr lang="pt-BR" dirty="0" smtClean="0"/>
          </a:p>
        </p:txBody>
      </p:sp>
      <p:pic>
        <p:nvPicPr>
          <p:cNvPr id="6" name="Picture 4"/>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899592" y="2204864"/>
            <a:ext cx="264097" cy="454834"/>
          </a:xfrm>
          <a:prstGeom prst="rect">
            <a:avLst/>
          </a:prstGeom>
          <a:noFill/>
        </p:spPr>
      </p:pic>
      <p:pic>
        <p:nvPicPr>
          <p:cNvPr id="7" name="Picture 6"/>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811179" y="3140968"/>
            <a:ext cx="304437" cy="311862"/>
          </a:xfrm>
          <a:prstGeom prst="rect">
            <a:avLst/>
          </a:prstGeom>
          <a:noFill/>
        </p:spPr>
      </p:pic>
      <p:pic>
        <p:nvPicPr>
          <p:cNvPr id="8" name="Picture 8"/>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827584" y="3933056"/>
            <a:ext cx="304800" cy="5334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Metodologia</a:t>
            </a:r>
            <a:endParaRPr lang="pt-BR" dirty="0"/>
          </a:p>
        </p:txBody>
      </p:sp>
      <p:sp>
        <p:nvSpPr>
          <p:cNvPr id="3" name="Espaço Reservado para Conteúdo 2"/>
          <p:cNvSpPr>
            <a:spLocks noGrp="1"/>
          </p:cNvSpPr>
          <p:nvPr>
            <p:ph sz="quarter" idx="1"/>
          </p:nvPr>
        </p:nvSpPr>
        <p:spPr/>
        <p:txBody>
          <a:bodyPr/>
          <a:lstStyle/>
          <a:p>
            <a:pPr algn="just"/>
            <a:r>
              <a:rPr lang="pt-BR" dirty="0" smtClean="0"/>
              <a:t> </a:t>
            </a:r>
            <a:r>
              <a:rPr lang="en-US" sz="2800" dirty="0" err="1" smtClean="0">
                <a:solidFill>
                  <a:schemeClr val="dk1"/>
                </a:solidFill>
                <a:latin typeface="Montserrat" charset="0"/>
                <a:ea typeface="Calibri"/>
                <a:cs typeface="Calibri"/>
                <a:sym typeface="Calibri"/>
              </a:rPr>
              <a:t>Apresentação</a:t>
            </a:r>
            <a:r>
              <a:rPr lang="en-US" sz="2800" dirty="0" smtClean="0">
                <a:solidFill>
                  <a:schemeClr val="dk1"/>
                </a:solidFill>
                <a:latin typeface="Montserrat" charset="0"/>
                <a:ea typeface="Calibri"/>
                <a:cs typeface="Calibri"/>
                <a:sym typeface="Calibri"/>
              </a:rPr>
              <a:t> </a:t>
            </a:r>
            <a:r>
              <a:rPr lang="en-US" sz="2800" dirty="0" err="1" smtClean="0">
                <a:solidFill>
                  <a:schemeClr val="dk1"/>
                </a:solidFill>
                <a:latin typeface="Montserrat" charset="0"/>
                <a:ea typeface="Calibri"/>
                <a:cs typeface="Calibri"/>
                <a:sym typeface="Calibri"/>
              </a:rPr>
              <a:t>parcial</a:t>
            </a:r>
            <a:r>
              <a:rPr lang="en-US" sz="2800" dirty="0" smtClean="0">
                <a:solidFill>
                  <a:schemeClr val="dk1"/>
                </a:solidFill>
                <a:latin typeface="Montserrat" charset="0"/>
                <a:ea typeface="Calibri"/>
                <a:cs typeface="Calibri"/>
                <a:sym typeface="Calibri"/>
              </a:rPr>
              <a:t> do </a:t>
            </a:r>
            <a:r>
              <a:rPr lang="en-US" sz="2800" dirty="0" err="1" smtClean="0">
                <a:solidFill>
                  <a:schemeClr val="dk1"/>
                </a:solidFill>
                <a:latin typeface="Montserrat" charset="0"/>
                <a:ea typeface="Calibri"/>
                <a:cs typeface="Calibri"/>
                <a:sym typeface="Calibri"/>
              </a:rPr>
              <a:t>índice</a:t>
            </a:r>
            <a:r>
              <a:rPr lang="en-US" sz="2800" dirty="0" smtClean="0">
                <a:solidFill>
                  <a:schemeClr val="dk1"/>
                </a:solidFill>
                <a:latin typeface="Montserrat" charset="0"/>
                <a:ea typeface="Calibri"/>
                <a:cs typeface="Calibri"/>
                <a:sym typeface="Calibri"/>
              </a:rPr>
              <a:t> (</a:t>
            </a:r>
            <a:r>
              <a:rPr lang="en-US" sz="2800" dirty="0" err="1" smtClean="0">
                <a:solidFill>
                  <a:schemeClr val="dk1"/>
                </a:solidFill>
                <a:latin typeface="Montserrat" charset="0"/>
                <a:ea typeface="Calibri"/>
                <a:cs typeface="Calibri"/>
                <a:sym typeface="Calibri"/>
              </a:rPr>
              <a:t>padronização</a:t>
            </a:r>
            <a:r>
              <a:rPr lang="en-US" sz="2800" dirty="0" smtClean="0">
                <a:solidFill>
                  <a:schemeClr val="dk1"/>
                </a:solidFill>
                <a:latin typeface="Montserrat" charset="0"/>
                <a:ea typeface="Calibri"/>
                <a:cs typeface="Calibri"/>
                <a:sym typeface="Calibri"/>
              </a:rPr>
              <a:t> dos </a:t>
            </a:r>
            <a:r>
              <a:rPr lang="en-US" sz="2800" dirty="0" err="1" smtClean="0">
                <a:solidFill>
                  <a:schemeClr val="dk1"/>
                </a:solidFill>
                <a:latin typeface="Montserrat" charset="0"/>
                <a:ea typeface="Calibri"/>
                <a:cs typeface="Calibri"/>
                <a:sym typeface="Calibri"/>
              </a:rPr>
              <a:t>resultados</a:t>
            </a:r>
            <a:r>
              <a:rPr lang="en-US" sz="2800" dirty="0" smtClean="0">
                <a:solidFill>
                  <a:schemeClr val="dk1"/>
                </a:solidFill>
                <a:latin typeface="Montserrat" charset="0"/>
                <a:ea typeface="Calibri"/>
                <a:cs typeface="Calibri"/>
                <a:sym typeface="Calibri"/>
              </a:rPr>
              <a:t> </a:t>
            </a:r>
            <a:r>
              <a:rPr lang="en-US" sz="2800" dirty="0" err="1" smtClean="0">
                <a:solidFill>
                  <a:schemeClr val="dk1"/>
                </a:solidFill>
                <a:latin typeface="Montserrat" charset="0"/>
                <a:ea typeface="Calibri"/>
                <a:cs typeface="Calibri"/>
                <a:sym typeface="Calibri"/>
              </a:rPr>
              <a:t>Positivos</a:t>
            </a:r>
            <a:r>
              <a:rPr lang="en-US" sz="2800" dirty="0" smtClean="0">
                <a:solidFill>
                  <a:schemeClr val="dk1"/>
                </a:solidFill>
                <a:latin typeface="Montserrat" charset="0"/>
                <a:ea typeface="Calibri"/>
                <a:cs typeface="Calibri"/>
                <a:sym typeface="Calibri"/>
              </a:rPr>
              <a:t> e </a:t>
            </a:r>
            <a:r>
              <a:rPr lang="en-US" sz="2800" dirty="0" err="1" smtClean="0">
                <a:solidFill>
                  <a:schemeClr val="dk1"/>
                </a:solidFill>
                <a:latin typeface="Montserrat" charset="0"/>
                <a:ea typeface="Calibri"/>
                <a:cs typeface="Calibri"/>
                <a:sym typeface="Calibri"/>
              </a:rPr>
              <a:t>Negativos</a:t>
            </a:r>
            <a:r>
              <a:rPr lang="en-US" sz="2800" dirty="0" smtClean="0">
                <a:solidFill>
                  <a:schemeClr val="dk1"/>
                </a:solidFill>
                <a:latin typeface="Montserrat" charset="0"/>
                <a:ea typeface="Calibri"/>
                <a:cs typeface="Calibri"/>
                <a:sym typeface="Calibri"/>
              </a:rPr>
              <a:t>):</a:t>
            </a:r>
          </a:p>
          <a:p>
            <a:pPr algn="just"/>
            <a:endParaRPr lang="pt-BR" dirty="0" smtClean="0"/>
          </a:p>
          <a:p>
            <a:pPr algn="just"/>
            <a:endParaRPr lang="pt-BR" dirty="0" smtClean="0"/>
          </a:p>
          <a:p>
            <a:pPr algn="just"/>
            <a:endParaRPr lang="pt-BR" dirty="0" smtClean="0"/>
          </a:p>
          <a:p>
            <a:pPr lvl="0" algn="just"/>
            <a:r>
              <a:rPr lang="pt-BR" sz="2800" dirty="0" smtClean="0">
                <a:solidFill>
                  <a:schemeClr val="dk1"/>
                </a:solidFill>
                <a:latin typeface="Montserrat" charset="0"/>
                <a:ea typeface="Calibri"/>
                <a:cs typeface="Calibri"/>
                <a:sym typeface="Calibri"/>
              </a:rPr>
              <a:t>Índice Social de Gestão Pública:</a:t>
            </a:r>
            <a:endParaRPr lang="pt-BR" sz="2800" kern="0" dirty="0" smtClean="0">
              <a:solidFill>
                <a:schemeClr val="dk1"/>
              </a:solidFill>
              <a:latin typeface="Montserrat" charset="0"/>
              <a:ea typeface="Calibri"/>
              <a:cs typeface="Calibri"/>
              <a:sym typeface="Calibri"/>
            </a:endParaRPr>
          </a:p>
          <a:p>
            <a:pPr algn="just"/>
            <a:endParaRPr lang="pt-BR" dirty="0"/>
          </a:p>
        </p:txBody>
      </p:sp>
      <p:pic>
        <p:nvPicPr>
          <p:cNvPr id="4" name="Picture 1"/>
          <p:cNvPicPr>
            <a:picLocks noChangeAspect="1" noChangeArrowheads="1"/>
          </p:cNvPicPr>
          <p:nvPr/>
        </p:nvPicPr>
        <p:blipFill>
          <a:blip r:embed="rId2" cstate="print">
            <a:clrChange>
              <a:clrFrom>
                <a:srgbClr val="FFFFFF"/>
              </a:clrFrom>
              <a:clrTo>
                <a:srgbClr val="FFFFFF">
                  <a:alpha val="0"/>
                </a:srgbClr>
              </a:clrTo>
            </a:clrChange>
            <a:duotone>
              <a:prstClr val="black"/>
              <a:schemeClr val="tx2">
                <a:tint val="45000"/>
                <a:satMod val="400000"/>
              </a:schemeClr>
            </a:duotone>
          </a:blip>
          <a:srcRect/>
          <a:stretch>
            <a:fillRect/>
          </a:stretch>
        </p:blipFill>
        <p:spPr bwMode="auto">
          <a:xfrm>
            <a:off x="3421261" y="2560726"/>
            <a:ext cx="2273701" cy="919512"/>
          </a:xfrm>
          <a:prstGeom prst="rect">
            <a:avLst/>
          </a:prstGeom>
          <a:noFill/>
        </p:spPr>
      </p:pic>
      <p:pic>
        <p:nvPicPr>
          <p:cNvPr id="5" name="Imagem 4"/>
          <p:cNvPicPr/>
          <p:nvPr/>
        </p:nvPicPr>
        <p:blipFill>
          <a:blip r:embed="rId3" cstate="print">
            <a:lum contrast="-40000"/>
          </a:blip>
          <a:srcRect/>
          <a:stretch>
            <a:fillRect/>
          </a:stretch>
        </p:blipFill>
        <p:spPr bwMode="auto">
          <a:xfrm>
            <a:off x="4499992" y="4725144"/>
            <a:ext cx="1123950" cy="9334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Metodologia</a:t>
            </a:r>
            <a:endParaRPr lang="pt-BR" dirty="0"/>
          </a:p>
        </p:txBody>
      </p:sp>
      <p:pic>
        <p:nvPicPr>
          <p:cNvPr id="4" name="Picture 3"/>
          <p:cNvPicPr>
            <a:picLocks noGrp="1" noChangeAspect="1" noChangeArrowheads="1"/>
          </p:cNvPicPr>
          <p:nvPr>
            <p:ph sz="quarter" idx="1"/>
          </p:nvPr>
        </p:nvPicPr>
        <p:blipFill>
          <a:blip r:embed="rId2" cstate="print"/>
          <a:srcRect/>
          <a:stretch>
            <a:fillRect/>
          </a:stretch>
        </p:blipFill>
        <p:spPr bwMode="auto">
          <a:xfrm>
            <a:off x="683568" y="2708920"/>
            <a:ext cx="7373961" cy="1642541"/>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em">
  <a:themeElements>
    <a:clrScheme name="Origem">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em">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em">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21</TotalTime>
  <Words>735</Words>
  <Application>Microsoft Office PowerPoint</Application>
  <PresentationFormat>Apresentação na tela (4:3)</PresentationFormat>
  <Paragraphs>71</Paragraphs>
  <Slides>17</Slides>
  <Notes>0</Notes>
  <HiddenSlides>0</HiddenSlides>
  <MMClips>0</MMClips>
  <ScaleCrop>false</ScaleCrop>
  <HeadingPairs>
    <vt:vector size="4" baseType="variant">
      <vt:variant>
        <vt:lpstr>Tema</vt:lpstr>
      </vt:variant>
      <vt:variant>
        <vt:i4>1</vt:i4>
      </vt:variant>
      <vt:variant>
        <vt:lpstr>Títulos de slides</vt:lpstr>
      </vt:variant>
      <vt:variant>
        <vt:i4>17</vt:i4>
      </vt:variant>
    </vt:vector>
  </HeadingPairs>
  <TitlesOfParts>
    <vt:vector size="18" baseType="lpstr">
      <vt:lpstr>Origem</vt:lpstr>
      <vt:lpstr>Índice de Gestão Pública de Investimento Social: Um Estudo do Estado de Minas Gerais/MG do período de 2018 a 2022.</vt:lpstr>
      <vt:lpstr>Introdução</vt:lpstr>
      <vt:lpstr>Problema de Pesquisa</vt:lpstr>
      <vt:lpstr>Objetivo Geral</vt:lpstr>
      <vt:lpstr>Metodologia</vt:lpstr>
      <vt:lpstr>Metodologia</vt:lpstr>
      <vt:lpstr>Metodologia</vt:lpstr>
      <vt:lpstr>Metodologia</vt:lpstr>
      <vt:lpstr>Metodologia</vt:lpstr>
      <vt:lpstr>Resultados da Pesquisa</vt:lpstr>
      <vt:lpstr>Resultados da Pesquisa</vt:lpstr>
      <vt:lpstr>Resultados da Pesquisa</vt:lpstr>
      <vt:lpstr>Resultados da Pesquisa</vt:lpstr>
      <vt:lpstr>Resultados da Pesquisa</vt:lpstr>
      <vt:lpstr>Conclusão</vt:lpstr>
      <vt:lpstr>Referências Bibliográficas</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Índice de Gestão Pública de Investimento Social: Um Estudo do Estado de Minas Gerais/MG do período de 2018 a 2022.</dc:title>
  <dc:creator>Usuario</dc:creator>
  <cp:lastModifiedBy>Usuario</cp:lastModifiedBy>
  <cp:revision>3</cp:revision>
  <dcterms:created xsi:type="dcterms:W3CDTF">2025-09-15T15:28:16Z</dcterms:created>
  <dcterms:modified xsi:type="dcterms:W3CDTF">2025-09-15T15:49:46Z</dcterms:modified>
</cp:coreProperties>
</file>