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rce Nazare" userId="f9d1572ccbfb1212" providerId="LiveId" clId="{6E85DECD-C45E-4A4B-8992-39242280464B}"/>
    <pc:docChg chg="addSld modSld">
      <pc:chgData name="Dirce Nazare" userId="f9d1572ccbfb1212" providerId="LiveId" clId="{6E85DECD-C45E-4A4B-8992-39242280464B}" dt="2025-10-13T17:23:49.664" v="315" actId="14100"/>
      <pc:docMkLst>
        <pc:docMk/>
      </pc:docMkLst>
      <pc:sldChg chg="modSp mod">
        <pc:chgData name="Dirce Nazare" userId="f9d1572ccbfb1212" providerId="LiveId" clId="{6E85DECD-C45E-4A4B-8992-39242280464B}" dt="2025-09-14T23:48:23.048" v="11" actId="20577"/>
        <pc:sldMkLst>
          <pc:docMk/>
          <pc:sldMk cId="4080146600" sldId="256"/>
        </pc:sldMkLst>
        <pc:spChg chg="mod">
          <ac:chgData name="Dirce Nazare" userId="f9d1572ccbfb1212" providerId="LiveId" clId="{6E85DECD-C45E-4A4B-8992-39242280464B}" dt="2025-09-14T23:48:23.048" v="11" actId="20577"/>
          <ac:spMkLst>
            <pc:docMk/>
            <pc:sldMk cId="4080146600" sldId="256"/>
            <ac:spMk id="3" creationId="{F5C067E7-2275-38FC-F339-1D89934F475D}"/>
          </ac:spMkLst>
        </pc:spChg>
      </pc:sldChg>
      <pc:sldChg chg="modSp new mod">
        <pc:chgData name="Dirce Nazare" userId="f9d1572ccbfb1212" providerId="LiveId" clId="{6E85DECD-C45E-4A4B-8992-39242280464B}" dt="2025-10-13T17:23:49.664" v="315" actId="14100"/>
        <pc:sldMkLst>
          <pc:docMk/>
          <pc:sldMk cId="835652708" sldId="262"/>
        </pc:sldMkLst>
        <pc:spChg chg="mod">
          <ac:chgData name="Dirce Nazare" userId="f9d1572ccbfb1212" providerId="LiveId" clId="{6E85DECD-C45E-4A4B-8992-39242280464B}" dt="2025-10-13T17:21:50.892" v="22" actId="20577"/>
          <ac:spMkLst>
            <pc:docMk/>
            <pc:sldMk cId="835652708" sldId="262"/>
            <ac:spMk id="2" creationId="{596F10C1-8150-5C61-0ADB-22213F7824A4}"/>
          </ac:spMkLst>
        </pc:spChg>
        <pc:spChg chg="mod">
          <ac:chgData name="Dirce Nazare" userId="f9d1572ccbfb1212" providerId="LiveId" clId="{6E85DECD-C45E-4A4B-8992-39242280464B}" dt="2025-10-13T17:23:49.664" v="315" actId="14100"/>
          <ac:spMkLst>
            <pc:docMk/>
            <pc:sldMk cId="835652708" sldId="262"/>
            <ac:spMk id="3" creationId="{1694C393-61D5-92A1-B4C8-F4BB4A7715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14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18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7920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926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043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796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9129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2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84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22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8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07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7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61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999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66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A3C46-50F0-414A-8AB8-8A2E38051D4F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5109F0-8ED9-4D15-94F5-F8D7E3D202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68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2660/cgpc.v28.84867" TargetMode="External"/><Relationship Id="rId2" Type="http://schemas.openxmlformats.org/officeDocument/2006/relationships/hyperlink" Target="https://doi.org/10.21874/rsp.v53i1.278.%20201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2660/rda.v189.1992.45286" TargetMode="External"/><Relationship Id="rId4" Type="http://schemas.openxmlformats.org/officeDocument/2006/relationships/hyperlink" Target="https://doi.org/10.1590/S0102-883920040001000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2050A-91C2-833D-28F7-C7602F0DF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8969115" cy="3120218"/>
          </a:xfrm>
        </p:spPr>
        <p:txBody>
          <a:bodyPr>
            <a:normAutofit/>
          </a:bodyPr>
          <a:lstStyle/>
          <a:p>
            <a:r>
              <a:rPr lang="pt-B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CONTROLE SOCIAL COMO PARTICIPAÇÃO CIDADÃ: ANÁLISE DA ATUAÇÃO DO CONDEUSP</a:t>
            </a:r>
            <a:endParaRPr lang="pt-BR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C067E7-2275-38FC-F339-1D89934F4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538741" cy="2958058"/>
          </a:xfrm>
        </p:spPr>
        <p:txBody>
          <a:bodyPr>
            <a:normAutofit fontScale="92500" lnSpcReduction="10000"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Pesquisadora: Pós-doutoranda Dirce Nazaré de A. Ferreira</a:t>
            </a:r>
          </a:p>
          <a:p>
            <a:pPr algn="ctr"/>
            <a:r>
              <a:rPr lang="pt-BR" sz="2400" b="1" dirty="0"/>
              <a:t>Orientador: Prof. Dr. Eduardo José </a:t>
            </a:r>
            <a:r>
              <a:rPr lang="pt-BR" sz="2400" b="1" dirty="0" err="1"/>
              <a:t>Grin</a:t>
            </a:r>
            <a:endParaRPr lang="pt-BR" sz="2400" b="1" dirty="0"/>
          </a:p>
          <a:p>
            <a:pPr algn="ctr"/>
            <a:endParaRPr lang="pt-BR" sz="2400" b="1" dirty="0"/>
          </a:p>
          <a:p>
            <a:endParaRPr lang="pt-BR" dirty="0"/>
          </a:p>
          <a:p>
            <a:pPr algn="ctr"/>
            <a:r>
              <a:rPr lang="pt-BR" sz="2000" dirty="0"/>
              <a:t>BRASÍLIA</a:t>
            </a:r>
          </a:p>
          <a:p>
            <a:pPr algn="ctr"/>
            <a:r>
              <a:rPr lang="pt-BR" sz="2000"/>
              <a:t>2025</a:t>
            </a:r>
            <a:endParaRPr lang="pt-BR" sz="2000" dirty="0"/>
          </a:p>
        </p:txBody>
      </p:sp>
      <p:pic>
        <p:nvPicPr>
          <p:cNvPr id="4" name="Imagem 3" descr="FGV EAESP - Escola de Administração de Empresas de São Paulo">
            <a:extLst>
              <a:ext uri="{FF2B5EF4-FFF2-40B4-BE49-F238E27FC236}">
                <a16:creationId xmlns:a16="http://schemas.microsoft.com/office/drawing/2014/main" id="{F3CB2145-6634-A892-9DEE-7ACCC8AEA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163" y="297904"/>
            <a:ext cx="2041253" cy="1251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014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BF1B0D-E3B1-EC2D-9D7E-DEF043C12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226"/>
          </a:xfrm>
        </p:spPr>
        <p:txBody>
          <a:bodyPr>
            <a:normAutofit fontScale="90000"/>
          </a:bodyPr>
          <a:lstStyle/>
          <a:p>
            <a:r>
              <a:rPr lang="pt-BR" dirty="0"/>
              <a:t>                CONTROLE SOCIAL: CONCEITO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EFC240-E241-B8F5-402E-229DE010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9272"/>
            <a:ext cx="10929078" cy="5621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- Durante muitos anos ocorreram vácuos na Administração Pública:</a:t>
            </a:r>
          </a:p>
          <a:p>
            <a:pPr marL="0" indent="0">
              <a:buNone/>
            </a:pPr>
            <a:r>
              <a:rPr lang="pt-BR" dirty="0"/>
              <a:t> a)ausência de Legislação protetiva do usuário dos serviços públicos</a:t>
            </a:r>
          </a:p>
          <a:p>
            <a:pPr marL="0" indent="0">
              <a:buNone/>
            </a:pPr>
            <a:r>
              <a:rPr lang="pt-BR" dirty="0"/>
              <a:t> b) ausência de órgãos públicos de proteção ao usuário</a:t>
            </a:r>
          </a:p>
          <a:p>
            <a:pPr marL="0" indent="0">
              <a:buNone/>
            </a:pPr>
            <a:r>
              <a:rPr lang="pt-BR" dirty="0"/>
              <a:t> b)ausência de seu principal destinatário: o cidadão.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Como resolver?  </a:t>
            </a:r>
            <a:r>
              <a:rPr lang="pt-BR"/>
              <a:t>Lei 13.460/2017 </a:t>
            </a:r>
            <a:r>
              <a:rPr lang="pt-BR" dirty="0"/>
              <a:t>(Código de Defesa do usuário do serviço público)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-</a:t>
            </a:r>
            <a:r>
              <a:rPr lang="pt-BR" dirty="0">
                <a:latin typeface="+mj-lt"/>
              </a:rPr>
              <a:t>Filosofia </a:t>
            </a:r>
            <a:r>
              <a:rPr lang="pt-BR" dirty="0" err="1">
                <a:latin typeface="+mj-lt"/>
              </a:rPr>
              <a:t>Participacionista</a:t>
            </a:r>
            <a:r>
              <a:rPr lang="pt-BR" dirty="0">
                <a:latin typeface="+mj-lt"/>
              </a:rPr>
              <a:t>. Princípio da Democracia colaborativa.</a:t>
            </a:r>
          </a:p>
          <a:p>
            <a:pPr marL="0" indent="0">
              <a:buNone/>
            </a:pPr>
            <a:r>
              <a:rPr lang="pt-BR" dirty="0">
                <a:latin typeface="+mj-lt"/>
                <a:ea typeface="Aptos" panose="020B0004020202020204" pitchFamily="34" charset="0"/>
              </a:rPr>
              <a:t>-P</a:t>
            </a:r>
            <a:r>
              <a:rPr lang="pt-BR" dirty="0">
                <a:effectLst/>
                <a:latin typeface="+mj-lt"/>
                <a:ea typeface="Aptos" panose="020B0004020202020204" pitchFamily="34" charset="0"/>
              </a:rPr>
              <a:t>articipação do cidadão na gestão pública como ato de pertencimento e observação.</a:t>
            </a:r>
          </a:p>
          <a:p>
            <a:pPr marL="0" indent="0">
              <a:buNone/>
            </a:pPr>
            <a:r>
              <a:rPr lang="pt-BR" dirty="0">
                <a:latin typeface="+mj-lt"/>
                <a:ea typeface="Aptos" panose="020B0004020202020204" pitchFamily="34" charset="0"/>
              </a:rPr>
              <a:t>-A</a:t>
            </a:r>
            <a:r>
              <a:rPr lang="pt-BR" dirty="0">
                <a:effectLst/>
                <a:latin typeface="+mj-lt"/>
                <a:ea typeface="Aptos" panose="020B0004020202020204" pitchFamily="34" charset="0"/>
              </a:rPr>
              <a:t>málgama entre a própria sociedade e o Estado. Para além da função controle</a:t>
            </a:r>
          </a:p>
          <a:p>
            <a:pPr marL="0" indent="0">
              <a:buNone/>
            </a:pPr>
            <a:r>
              <a:rPr lang="pt-BR" dirty="0">
                <a:latin typeface="+mj-lt"/>
                <a:ea typeface="Aptos" panose="020B0004020202020204" pitchFamily="34" charset="0"/>
              </a:rPr>
              <a:t>- V</a:t>
            </a:r>
            <a:r>
              <a:rPr lang="pt-BR" dirty="0">
                <a:effectLst/>
                <a:latin typeface="+mj-lt"/>
                <a:ea typeface="Aptos" panose="020B0004020202020204" pitchFamily="34" charset="0"/>
              </a:rPr>
              <a:t>etor de boa administração: preconiza uma gestão consciente e alinhada com a sociedade.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4571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8DA1F-871B-4A21-AF0D-DF3B713C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809157" cy="939018"/>
          </a:xfrm>
        </p:spPr>
        <p:txBody>
          <a:bodyPr>
            <a:normAutofit fontScale="90000"/>
          </a:bodyPr>
          <a:lstStyle/>
          <a:p>
            <a:r>
              <a:rPr lang="pt-BR" dirty="0"/>
              <a:t>                              O CONDEUSP</a:t>
            </a:r>
            <a:br>
              <a:rPr lang="pt-BR" dirty="0"/>
            </a:br>
            <a:r>
              <a:rPr lang="pt-BR" dirty="0"/>
              <a:t> (</a:t>
            </a:r>
            <a:r>
              <a:rPr lang="pt-BR" sz="3100" b="1" dirty="0"/>
              <a:t>Conselho de Usuários de serviços públicos do município de São Paulo</a:t>
            </a:r>
            <a:r>
              <a:rPr lang="pt-BR" sz="3100" dirty="0"/>
              <a:t>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59410C-0384-6FA1-51BC-ED8996172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8938"/>
            <a:ext cx="10515600" cy="5006714"/>
          </a:xfrm>
        </p:spPr>
        <p:txBody>
          <a:bodyPr/>
          <a:lstStyle/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sz="2800" dirty="0"/>
              <a:t>Órgão da prefeitura de São Paulo, ligado à CGM – SP;</a:t>
            </a:r>
          </a:p>
          <a:p>
            <a:pPr>
              <a:buFontTx/>
              <a:buChar char="-"/>
            </a:pPr>
            <a:r>
              <a:rPr lang="pt-BR" sz="2800" dirty="0"/>
              <a:t>Paritário, consultivo e representativo da Sociedade;</a:t>
            </a:r>
          </a:p>
          <a:p>
            <a:pPr>
              <a:buFontTx/>
              <a:buChar char="-"/>
            </a:pPr>
            <a:r>
              <a:rPr lang="pt-BR" sz="2800" dirty="0"/>
              <a:t>Canal de interlocução entre sociedade e </a:t>
            </a:r>
            <a:r>
              <a:rPr lang="pt-BR" sz="2800" dirty="0" err="1"/>
              <a:t>Adm</a:t>
            </a:r>
            <a:r>
              <a:rPr lang="pt-BR" sz="2800" dirty="0"/>
              <a:t> Pública;</a:t>
            </a:r>
          </a:p>
          <a:p>
            <a:pPr>
              <a:buFontTx/>
              <a:buChar char="-"/>
            </a:pPr>
            <a:r>
              <a:rPr lang="pt-BR" sz="2800" dirty="0"/>
              <a:t>Composto de 14 membros (7 servidores públicos) e 7 pessoas da comunidade municipal de São Paulo;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035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96B517-2571-5122-34C1-8F64AD5C5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problema e sua relevância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6C89BB-661B-3999-A5FA-75EAC8D02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505" y="1499015"/>
            <a:ext cx="9226107" cy="5186597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pt-BR" sz="7400" dirty="0">
              <a:latin typeface="+mj-lt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7400" dirty="0">
                <a:latin typeface="+mj-lt"/>
              </a:rPr>
              <a:t>-</a:t>
            </a:r>
            <a:r>
              <a:rPr lang="pt-BR" sz="7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Qual a atuação do CONDEUSP no município de São Paulo?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74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pt-BR" sz="7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De que forma se concretiza a participação cidadã do CONDEUSP?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74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Objetivos: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7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- Entender a participação cidadã do CONDEUSP no município de São Paulo;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7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- Demonstrar sua finalidade, suas atribuições e relações entre governo e sociedade.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pt-BR" sz="3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26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EDCB1-8091-C0D4-A015-52489AE2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Aspectos metodológicos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CD128E-85A9-A93F-762D-B165A587C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13" y="1825625"/>
            <a:ext cx="11737298" cy="4830008"/>
          </a:xfrm>
        </p:spPr>
        <p:txBody>
          <a:bodyPr/>
          <a:lstStyle/>
          <a:p>
            <a:endParaRPr lang="pt-BR" dirty="0"/>
          </a:p>
          <a:p>
            <a:r>
              <a:rPr lang="pt-BR" sz="2800" dirty="0"/>
              <a:t>Pesquisa teórico-empírica</a:t>
            </a:r>
          </a:p>
          <a:p>
            <a:r>
              <a:rPr lang="pt-BR" sz="2800" dirty="0"/>
              <a:t>Pesquisa de campo </a:t>
            </a:r>
            <a:r>
              <a:rPr lang="pt-BR" sz="2800" i="1" dirty="0"/>
              <a:t>in loco</a:t>
            </a:r>
          </a:p>
          <a:p>
            <a:r>
              <a:rPr lang="pt-BR" sz="2800" dirty="0"/>
              <a:t>Análise documental (decretos, atas, editais, regulamento do CONDEUSP)</a:t>
            </a:r>
          </a:p>
          <a:p>
            <a:r>
              <a:rPr lang="pt-BR" sz="2800" dirty="0"/>
              <a:t>Pesquisa de artefatos (plataforma, canal </a:t>
            </a:r>
            <a:r>
              <a:rPr lang="pt-BR" sz="2800" i="1" dirty="0" err="1"/>
              <a:t>on</a:t>
            </a:r>
            <a:r>
              <a:rPr lang="pt-BR" sz="2800" i="1" dirty="0"/>
              <a:t> </a:t>
            </a:r>
            <a:r>
              <a:rPr lang="pt-BR" sz="2800" i="1" dirty="0" err="1"/>
              <a:t>line</a:t>
            </a:r>
            <a:r>
              <a:rPr lang="pt-BR" sz="2800" dirty="0"/>
              <a:t>, cartas de serviço etc.)</a:t>
            </a:r>
          </a:p>
          <a:p>
            <a:r>
              <a:rPr lang="pt-BR" sz="2800" dirty="0"/>
              <a:t>Entrevistas com membros do CONDEUSP e gestores</a:t>
            </a:r>
          </a:p>
          <a:p>
            <a:r>
              <a:rPr lang="pt-BR" sz="2800" dirty="0"/>
              <a:t>Análise de dados qualitativa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140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F10C1-8150-5C61-0ADB-22213F78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94C393-61D5-92A1-B4C8-F4BB4A771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734" y="2238531"/>
            <a:ext cx="9178067" cy="2513351"/>
          </a:xfrm>
        </p:spPr>
        <p:txBody>
          <a:bodyPr/>
          <a:lstStyle/>
          <a:p>
            <a:r>
              <a:rPr lang="pt-BR" dirty="0"/>
              <a:t>O CONDEUSP ESTÁ INSTALADO HÁ 2 ANOS</a:t>
            </a:r>
          </a:p>
          <a:p>
            <a:r>
              <a:rPr lang="pt-BR" dirty="0"/>
              <a:t>A PLATAFORMA AINDA NÃO FOI TOTALMENTE CONCLUÍDA</a:t>
            </a:r>
          </a:p>
          <a:p>
            <a:r>
              <a:rPr lang="pt-BR" dirty="0"/>
              <a:t>NÃO FORAM ENCONTRADOS PROJETOS NA ÁREA DE PARTICIPAÇÃO</a:t>
            </a:r>
          </a:p>
          <a:p>
            <a:r>
              <a:rPr lang="pt-BR" dirty="0"/>
              <a:t>O CANAL ENTRE A COMUNIDADE PRECISA SER REFORÇADO</a:t>
            </a:r>
          </a:p>
          <a:p>
            <a:r>
              <a:rPr lang="pt-BR" dirty="0"/>
              <a:t>A INICIATIVA DO CONSELHO É INTERESSANTE PORÉM NÃO ESTÁ CONCLUÍDA</a:t>
            </a:r>
          </a:p>
        </p:txBody>
      </p:sp>
    </p:spTree>
    <p:extLst>
      <p:ext uri="{BB962C8B-B14F-4D97-AF65-F5344CB8AC3E}">
        <p14:creationId xmlns:p14="http://schemas.microsoft.com/office/powerpoint/2010/main" val="835652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45F7D-7B69-231A-69A2-DA25A9F2B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69511" cy="729157"/>
          </a:xfrm>
        </p:spPr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D62C7B-48C1-A127-6311-AACE3D173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94282"/>
            <a:ext cx="11947161" cy="539859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PEREIRA, L. C. B. Reforma da nova gestão pública: agora na agenda da América  Latina, no entanto. </a:t>
            </a:r>
            <a:r>
              <a:rPr lang="pt-BR" sz="2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Revista Do Serviço Público</a:t>
            </a:r>
            <a:r>
              <a:rPr lang="pt-BR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 53(1), p. 5-27.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    </a:t>
            </a:r>
            <a:r>
              <a:rPr lang="pt-BR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https://doi.org/10.21874/rsp.v53i1.278. 2014</a:t>
            </a:r>
            <a:endParaRPr lang="pt-BR" sz="2400" u="sng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OLIVEIRA, D.J.S. A participação cidadã como um dos princípios de governo aberto. </a:t>
            </a:r>
            <a:r>
              <a:rPr lang="pt-BR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Cadernos Gestão Pública e Cidadania</a:t>
            </a:r>
            <a:r>
              <a:rPr lang="pt-BR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FGV. V. 28.      DOI: </a:t>
            </a:r>
            <a:r>
              <a:rPr lang="pt-BR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https://doi.org/10.12660/cgpc.v28.84867</a:t>
            </a:r>
            <a:r>
              <a:rPr lang="pt-BR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ALVAREZ, M. </a:t>
            </a:r>
            <a:r>
              <a:rPr lang="pt-BR" sz="24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Controle Social</a:t>
            </a:r>
            <a:r>
              <a:rPr lang="pt-B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notas em torno de uma noção polêmica. São Paulo em Perspectiva [on-line], São Paulo, SP, v. 18, n. 1, p. 168-176, jan./mar. 2004. </a:t>
            </a:r>
            <a:r>
              <a:rPr lang="pt-BR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     DOI: </a:t>
            </a:r>
            <a:r>
              <a:rPr lang="pt-BR" sz="24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1590/S0102-88392004000100020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BRITO, C.A.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Distinção entre "controle social do poder" e "participação popular</a:t>
            </a:r>
            <a:r>
              <a:rPr lang="pt-BR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 Revista de Direito Administrativo da FGV. V.189.  DOI: </a:t>
            </a:r>
            <a:r>
              <a:rPr lang="pt-BR" sz="2400" b="1" u="sng" dirty="0">
                <a:solidFill>
                  <a:srgbClr val="008AC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10.12660/rda.v189.1992.45286</a:t>
            </a:r>
            <a:endParaRPr lang="pt-BR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600" b="1" u="none" strike="noStrike" dirty="0">
                <a:solidFill>
                  <a:srgbClr val="008AC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580308329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</TotalTime>
  <Words>547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Aptos</vt:lpstr>
      <vt:lpstr>Arial</vt:lpstr>
      <vt:lpstr>Century Gothic</vt:lpstr>
      <vt:lpstr>Times New Roman</vt:lpstr>
      <vt:lpstr>Wingdings 3</vt:lpstr>
      <vt:lpstr>Cacho</vt:lpstr>
      <vt:lpstr>CONTROLE SOCIAL COMO PARTICIPAÇÃO CIDADÃ: ANÁLISE DA ATUAÇÃO DO CONDEUSP</vt:lpstr>
      <vt:lpstr>                CONTROLE SOCIAL: CONCEITO</vt:lpstr>
      <vt:lpstr>                              O CONDEUSP  (Conselho de Usuários de serviços públicos do município de São Paulo)</vt:lpstr>
      <vt:lpstr>O problema e sua relevância</vt:lpstr>
      <vt:lpstr>Aspectos metodológicos</vt:lpstr>
      <vt:lpstr>RESULTADOS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Dirce Nazare</dc:creator>
  <cp:lastModifiedBy>Dirce Nazare</cp:lastModifiedBy>
  <cp:revision>2</cp:revision>
  <dcterms:created xsi:type="dcterms:W3CDTF">2024-09-10T22:40:36Z</dcterms:created>
  <dcterms:modified xsi:type="dcterms:W3CDTF">2025-10-13T17:23:49Z</dcterms:modified>
</cp:coreProperties>
</file>