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710" r:id="rId3"/>
    <p:sldMasterId id="2147483801" r:id="rId4"/>
  </p:sldMasterIdLst>
  <p:notesMasterIdLst>
    <p:notesMasterId r:id="rId9"/>
  </p:notesMasterIdLst>
  <p:handoutMasterIdLst>
    <p:handoutMasterId r:id="rId10"/>
  </p:handoutMasterIdLst>
  <p:sldIdLst>
    <p:sldId id="507" r:id="rId5"/>
    <p:sldId id="451" r:id="rId6"/>
    <p:sldId id="589" r:id="rId7"/>
    <p:sldId id="493" r:id="rId8"/>
  </p:sldIdLst>
  <p:sldSz cx="9144000" cy="6858000" type="screen4x3"/>
  <p:notesSz cx="6794500" cy="9906000"/>
  <p:defaultTextStyle>
    <a:defPPr>
      <a:defRPr lang="it-IT"/>
    </a:defPPr>
    <a:lvl1pPr algn="l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1" clrIdx="0"/>
  <p:cmAuthor id="3" name="Dianna Kopansky" initials="DK" lastIdx="31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00"/>
    <a:srgbClr val="D4DEC4"/>
    <a:srgbClr val="AACD5B"/>
    <a:srgbClr val="F1A205"/>
    <a:srgbClr val="0081E2"/>
    <a:srgbClr val="FF3300"/>
    <a:srgbClr val="990000"/>
    <a:srgbClr val="0033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73372" autoAdjust="0"/>
  </p:normalViewPr>
  <p:slideViewPr>
    <p:cSldViewPr showGuides="1">
      <p:cViewPr varScale="1">
        <p:scale>
          <a:sx n="84" d="100"/>
          <a:sy n="84" d="100"/>
        </p:scale>
        <p:origin x="247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6" y="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812F0-9F90-4AD4-A392-DEE4D6B2C6D9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08982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6" y="9408982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3E3A6-15BE-499D-818E-4C1702463D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291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05351"/>
            <a:ext cx="4982634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1070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1070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5FB7B063-A2E4-E541-AF1D-53E3E153D6F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287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074A4-F7DE-0C4D-835E-E90EEBC6A0F9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68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7B063-A2E4-E541-AF1D-53E3E153D6FD}" type="slidenum">
              <a:rPr lang="en-GB" smtClean="0">
                <a:solidFill>
                  <a:srgbClr val="000000"/>
                </a:solidFill>
              </a:rPr>
              <a:pPr/>
              <a:t>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3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Partnerships should be led by goals and results, not by partners. The focus is on value added and synergy 1 + 1 = 3</a:t>
            </a:r>
          </a:p>
          <a:p>
            <a:r>
              <a:rPr lang="en-US" dirty="0" smtClean="0"/>
              <a:t>UN as midwife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7B063-A2E4-E541-AF1D-53E3E153D6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286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1988" y="792163"/>
            <a:ext cx="5284787" cy="3963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Is sustainable development the same as SDGs?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If not, how do we go about integrating the key messages of Agenda 2030 in our work?</a:t>
            </a:r>
          </a:p>
          <a:p>
            <a:endParaRPr lang="en-US" b="1" dirty="0" smtClean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200" b="1" kern="0" dirty="0" smtClean="0">
                <a:solidFill>
                  <a:schemeClr val="bg1"/>
                </a:solidFill>
              </a:rPr>
              <a:t>National issues vs global issues </a:t>
            </a:r>
            <a:r>
              <a:rPr lang="en-US" altLang="en-US" sz="1200" kern="0" dirty="0" smtClean="0">
                <a:solidFill>
                  <a:schemeClr val="bg1"/>
                </a:solidFill>
              </a:rPr>
              <a:t>(conflicts and climate beyond borders)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endParaRPr lang="en-US" altLang="en-US" sz="1200" kern="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200" b="1" kern="0" dirty="0" smtClean="0">
                <a:solidFill>
                  <a:schemeClr val="bg1"/>
                </a:solidFill>
              </a:rPr>
              <a:t>Strong emerging actors besides the UN </a:t>
            </a:r>
            <a:r>
              <a:rPr lang="en-US" altLang="en-US" sz="1200" kern="0" dirty="0" smtClean="0">
                <a:solidFill>
                  <a:schemeClr val="bg1"/>
                </a:solidFill>
              </a:rPr>
              <a:t>(development banks, foundations, private sector, civil society)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endParaRPr lang="en-US" altLang="en-US" sz="1200" kern="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200" b="1" kern="0" dirty="0" smtClean="0">
                <a:solidFill>
                  <a:schemeClr val="bg1"/>
                </a:solidFill>
              </a:rPr>
              <a:t>Changing role and expectation of the UN: </a:t>
            </a:r>
            <a:r>
              <a:rPr lang="en-US" altLang="en-US" sz="1200" kern="0" dirty="0" smtClean="0">
                <a:solidFill>
                  <a:schemeClr val="bg1"/>
                </a:solidFill>
              </a:rPr>
              <a:t>away from service delivery and institutional capacity building to more targeted expertise, facilitation of knowledge exchange and stakeholder engagement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FD9DB-F253-1B46-8A89-0982AE0FF69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1" name="Picture 15" descr="cover_templa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5588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1027113" y="3032127"/>
            <a:ext cx="7772400" cy="809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Fare clic per modificare stile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63850" y="4183063"/>
            <a:ext cx="5943600" cy="381000"/>
          </a:xfrm>
        </p:spPr>
        <p:txBody>
          <a:bodyPr/>
          <a:lstStyle>
            <a:lvl1pPr marL="0" indent="0" algn="r">
              <a:defRPr>
                <a:solidFill>
                  <a:srgbClr val="005395"/>
                </a:solidFill>
              </a:defRPr>
            </a:lvl1pPr>
          </a:lstStyle>
          <a:p>
            <a:pPr lvl="0"/>
            <a:r>
              <a:rPr lang="en-GB" noProof="0" smtClean="0"/>
              <a:t>Fare clic per modificare lo stile del sottotitolo dello schema</a:t>
            </a:r>
          </a:p>
        </p:txBody>
      </p:sp>
      <p:pic>
        <p:nvPicPr>
          <p:cNvPr id="9232" name="Picture 16" descr="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431800"/>
            <a:ext cx="900112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11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19888" y="577850"/>
            <a:ext cx="2095500" cy="533558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31801" y="577850"/>
            <a:ext cx="6135688" cy="533558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53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7"/>
            <a:ext cx="6858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CD19FB2-3AAB-4D03-B13A-2960828C78E3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494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9916976-5D93-46E4-A98A-FAD63E4D0EA8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928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7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F39F4F5-F4D2-4D2A-AB60-88D37ADCB869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5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23BC6CE-6D1E-47E5-8859-F31AC5380EB2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67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1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1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1B4E7C4-4DA4-404D-9965-B13F2DD7D8BF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3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76FB7AA-4A53-424F-AD41-70827B6504BA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20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7884882-FB12-4BC8-9960-9AD8104D7FA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82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F7D1BD23-6E54-4D9D-AD88-A2813C73CC25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1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538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1471A834-4F3C-4AF9-9C74-05EC35A0F292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3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8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1B80C674-7DFC-42FE-B9CD-82963CDB1557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01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2076456F-F47D-4F25-8053-2A695DA0CA7D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59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D6C7379-69CC-4837-9905-BEBA22830C8A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Corbel" panose="020B0503020204020204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 fontAlgn="auto"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Corbel" panose="020B0503020204020204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8651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70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9EB8B7E-8AEE-4F10-BFEE-C999AD004D36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145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9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7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8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8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8668F3F9-58BC-440B-B37B-805B9055EF92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466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8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9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4" y="4873767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3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2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9" y="4873765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D5A53AF-48EA-489D-8260-9DCAB666386A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8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DED02AE-B9A4-47BD-AF8E-97E16144138B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82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CF0FD78B-DB02-4362-BCDC-98A55456977C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77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1" name="Picture 15" descr="cover_templa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1027113" y="3032125"/>
            <a:ext cx="7772400" cy="809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63850" y="4183063"/>
            <a:ext cx="5943600" cy="381000"/>
          </a:xfrm>
        </p:spPr>
        <p:txBody>
          <a:bodyPr/>
          <a:lstStyle>
            <a:lvl1pPr marL="0" indent="0" algn="r">
              <a:defRPr>
                <a:solidFill>
                  <a:srgbClr val="005395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pic>
        <p:nvPicPr>
          <p:cNvPr id="9232" name="Picture 16" descr="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431800"/>
            <a:ext cx="900112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05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94743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1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010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31800" y="17986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394200" y="17986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88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07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999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785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093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580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012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19888" y="577850"/>
            <a:ext cx="2095500" cy="53355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31800" y="577850"/>
            <a:ext cx="6135688" cy="5335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58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31800" y="17986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394200" y="17986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014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89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037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289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519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543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434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203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67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111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3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254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752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33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99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A0A7-E96A-B34A-9F40-5299E03330B9}" type="datetime1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780519" y="306391"/>
            <a:ext cx="7552800" cy="506413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rgbClr val="0099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fld id="{20E72F2D-B2AC-6244-8A61-4DB2981BEBB5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82636" y="1663700"/>
            <a:ext cx="7954961" cy="3492500"/>
          </a:xfrm>
          <a:prstGeom prst="rect">
            <a:avLst/>
          </a:prstGeom>
        </p:spPr>
        <p:txBody>
          <a:bodyPr vert="horz"/>
          <a:lstStyle>
            <a:lvl1pPr>
              <a:defRPr sz="21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588"/>
            <a:ext cx="594360" cy="6856412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95350" y="924456"/>
            <a:ext cx="7740650" cy="1588"/>
          </a:xfrm>
          <a:prstGeom prst="line">
            <a:avLst/>
          </a:prstGeom>
          <a:ln w="508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188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628800"/>
            <a:ext cx="7772400" cy="4114800"/>
          </a:xfrm>
        </p:spPr>
        <p:txBody>
          <a:bodyPr/>
          <a:lstStyle>
            <a:lvl1pPr marL="342900" indent="-3429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  <a:defRPr sz="2400"/>
            </a:lvl1pPr>
            <a:lvl2pPr marL="800100" indent="-3429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  <a:defRPr sz="2400"/>
            </a:lvl2pPr>
            <a:lvl3pPr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defRPr sz="2400"/>
            </a:lvl3pPr>
            <a:lvl4pPr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defRPr sz="2400"/>
            </a:lvl4pPr>
            <a:lvl5pPr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18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481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64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6719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3982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banda_templa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2"/>
            <a:ext cx="91455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7986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57785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stile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565" y="5733256"/>
            <a:ext cx="1057687" cy="8279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1CF1133-3259-4C45-BABA-5B62D9C6F78D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2/26/2018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8ED5C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Corbel" panose="020B0503020204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8ED5C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Corbel" panose="020B0503020204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231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banda_templa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55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5973763"/>
            <a:ext cx="649288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7986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57785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212643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4"/>
          <p:cNvPicPr/>
          <p:nvPr/>
        </p:nvPicPr>
        <p:blipFill>
          <a:blip r:embed="rId16"/>
          <a:stretch/>
        </p:blipFill>
        <p:spPr>
          <a:xfrm>
            <a:off x="0" y="431640"/>
            <a:ext cx="9144720" cy="885240"/>
          </a:xfrm>
          <a:prstGeom prst="rect">
            <a:avLst/>
          </a:prstGeom>
          <a:ln>
            <a:noFill/>
          </a:ln>
        </p:spPr>
      </p:pic>
      <p:pic>
        <p:nvPicPr>
          <p:cNvPr id="44" name="Picture 15"/>
          <p:cNvPicPr/>
          <p:nvPr/>
        </p:nvPicPr>
        <p:blipFill>
          <a:blip r:embed="rId17"/>
          <a:stretch/>
        </p:blipFill>
        <p:spPr>
          <a:xfrm>
            <a:off x="8385840" y="5938920"/>
            <a:ext cx="648720" cy="502560"/>
          </a:xfrm>
          <a:prstGeom prst="rect">
            <a:avLst/>
          </a:prstGeom>
          <a:ln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r>
              <a:rPr lang="en-US" sz="27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56324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6381349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u</a:t>
            </a:r>
            <a:r>
              <a:rPr lang="en-US" sz="1800" dirty="0" smtClean="0">
                <a:solidFill>
                  <a:schemeClr val="bg1"/>
                </a:solidFill>
              </a:rPr>
              <a:t>nssc.org  /   @</a:t>
            </a:r>
            <a:r>
              <a:rPr lang="en-US" sz="1800" dirty="0" err="1" smtClean="0">
                <a:solidFill>
                  <a:schemeClr val="bg1"/>
                </a:solidFill>
              </a:rPr>
              <a:t>UNSSCBonn</a:t>
            </a:r>
            <a:r>
              <a:rPr lang="en-US" sz="1800" dirty="0" smtClean="0">
                <a:solidFill>
                  <a:schemeClr val="bg1"/>
                </a:solidFill>
              </a:rPr>
              <a:t>  / sustainable-development@unssc.org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2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rgbClr val="101316"/>
            </a:gs>
            <a:gs pos="57000">
              <a:srgbClr val="313943"/>
            </a:gs>
            <a:gs pos="25000">
              <a:srgbClr val="485564"/>
            </a:gs>
            <a:gs pos="0">
              <a:srgbClr val="5D6E8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5373218"/>
            <a:ext cx="1148531" cy="114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4" y="1120731"/>
            <a:ext cx="5745263" cy="5745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0690"/>
            <a:ext cx="9144000" cy="47932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The 2030 Agenda: Five Critical Components</a:t>
            </a:r>
            <a:endParaRPr lang="en-US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76" y="1340768"/>
            <a:ext cx="4176464" cy="609600"/>
          </a:xfrm>
        </p:spPr>
        <p:txBody>
          <a:bodyPr/>
          <a:lstStyle/>
          <a:p>
            <a:pPr algn="ctr"/>
            <a:r>
              <a:rPr lang="en-US" sz="3200" b="1" dirty="0" smtClean="0"/>
              <a:t>Re-capturing the narrative of sustainable development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8368" y="6165304"/>
            <a:ext cx="4176464" cy="6096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b="1" dirty="0" smtClean="0"/>
              <a:t>@</a:t>
            </a:r>
            <a:r>
              <a:rPr lang="en-US" sz="3200" b="1" dirty="0" err="1" smtClean="0"/>
              <a:t>SimonaCostanzoS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96" y="-191575"/>
            <a:ext cx="9274708" cy="705264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47056" y="764704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i="1" dirty="0" smtClean="0">
                <a:solidFill>
                  <a:prstClr val="white"/>
                </a:solidFill>
                <a:latin typeface="Chalkduster" charset="0"/>
                <a:ea typeface="Chalkduster" charset="0"/>
                <a:cs typeface="Chalkduster" charset="0"/>
              </a:rPr>
              <a:t>The purpose of a global development agenda is </a:t>
            </a:r>
            <a:r>
              <a:rPr lang="en-IE" sz="4400" i="1" dirty="0" smtClean="0">
                <a:latin typeface="Chalkduster" charset="0"/>
                <a:ea typeface="Chalkduster" charset="0"/>
                <a:cs typeface="Chalkduster" charset="0"/>
              </a:rPr>
              <a:t>not </a:t>
            </a:r>
            <a:r>
              <a:rPr lang="en-IE" sz="4400" i="1" dirty="0" smtClean="0">
                <a:solidFill>
                  <a:prstClr val="white"/>
                </a:solidFill>
                <a:latin typeface="Chalkduster" charset="0"/>
                <a:ea typeface="Chalkduster" charset="0"/>
                <a:cs typeface="Chalkduster" charset="0"/>
              </a:rPr>
              <a:t>to prescribe development strategies, but </a:t>
            </a:r>
            <a:r>
              <a:rPr lang="en-IE" sz="4400" i="1" dirty="0" smtClean="0">
                <a:solidFill>
                  <a:srgbClr val="FFC000"/>
                </a:solidFill>
                <a:latin typeface="Chalkduster" charset="0"/>
                <a:ea typeface="Chalkduster" charset="0"/>
                <a:cs typeface="Chalkduster" charset="0"/>
              </a:rPr>
              <a:t>to provide guidance for priority setting!</a:t>
            </a:r>
            <a:endParaRPr lang="en-IE" sz="4400" dirty="0">
              <a:solidFill>
                <a:srgbClr val="FFC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5373218"/>
            <a:ext cx="1148531" cy="11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esentazione1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3.xml><?xml version="1.0" encoding="utf-8"?>
<a:theme xmlns:a="http://schemas.openxmlformats.org/drawingml/2006/main" name="2_Presentazione1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.3 RBB.potx" id="{6FF32191-8F36-40E4-8AFF-4F6846C152BA}" vid="{6539918E-471E-4FC7-81DD-90943F0A1109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Presentazione1.potx</Template>
  <TotalTime>5900</TotalTime>
  <Words>161</Words>
  <Application>Microsoft Office PowerPoint</Application>
  <PresentationFormat>On-screen Show (4:3)</PresentationFormat>
  <Paragraphs>19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7" baseType="lpstr">
      <vt:lpstr>ＭＳ Ｐゴシック</vt:lpstr>
      <vt:lpstr>Arial</vt:lpstr>
      <vt:lpstr>Arial Rounded MT Bold</vt:lpstr>
      <vt:lpstr>Calibri</vt:lpstr>
      <vt:lpstr>Chalkduster</vt:lpstr>
      <vt:lpstr>Corbel</vt:lpstr>
      <vt:lpstr>DejaVu Sans</vt:lpstr>
      <vt:lpstr>Symbol</vt:lpstr>
      <vt:lpstr>Wingdings</vt:lpstr>
      <vt:lpstr>Presentazione1</vt:lpstr>
      <vt:lpstr>Depth</vt:lpstr>
      <vt:lpstr>2_Presentazione1</vt:lpstr>
      <vt:lpstr>2_Office Theme</vt:lpstr>
      <vt:lpstr>PowerPoint Presentation</vt:lpstr>
      <vt:lpstr>PowerPoint Presentation</vt:lpstr>
      <vt:lpstr>Re-capturing the narrative of sustainable development</vt:lpstr>
      <vt:lpstr>PowerPoint Presentation</vt:lpstr>
    </vt:vector>
  </TitlesOfParts>
  <Company>PeV di Pasqua Paolo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Paolo Pasqua</dc:creator>
  <cp:lastModifiedBy>Simona Costanzo-Sow</cp:lastModifiedBy>
  <cp:revision>316</cp:revision>
  <cp:lastPrinted>2017-10-18T07:05:09Z</cp:lastPrinted>
  <dcterms:created xsi:type="dcterms:W3CDTF">2013-09-26T13:08:58Z</dcterms:created>
  <dcterms:modified xsi:type="dcterms:W3CDTF">2018-02-26T00:16:39Z</dcterms:modified>
</cp:coreProperties>
</file>