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9" r:id="rId3"/>
    <p:sldId id="272" r:id="rId4"/>
    <p:sldId id="262" r:id="rId5"/>
    <p:sldId id="297" r:id="rId6"/>
    <p:sldId id="298" r:id="rId7"/>
    <p:sldId id="292" r:id="rId8"/>
    <p:sldId id="296" r:id="rId9"/>
    <p:sldId id="287" r:id="rId10"/>
    <p:sldId id="260" r:id="rId11"/>
    <p:sldId id="265" r:id="rId12"/>
    <p:sldId id="299" r:id="rId13"/>
    <p:sldId id="293" r:id="rId14"/>
    <p:sldId id="288" r:id="rId15"/>
    <p:sldId id="290" r:id="rId16"/>
    <p:sldId id="274" r:id="rId17"/>
    <p:sldId id="286" r:id="rId18"/>
    <p:sldId id="285" r:id="rId19"/>
    <p:sldId id="261" r:id="rId20"/>
    <p:sldId id="258" r:id="rId21"/>
    <p:sldId id="271" r:id="rId22"/>
    <p:sldId id="263" r:id="rId23"/>
    <p:sldId id="295" r:id="rId24"/>
    <p:sldId id="294" r:id="rId25"/>
    <p:sldId id="278" r:id="rId26"/>
    <p:sldId id="300" r:id="rId27"/>
    <p:sldId id="280" r:id="rId28"/>
  </p:sldIdLst>
  <p:sldSz cx="9144000" cy="6858000" type="screen4x3"/>
  <p:notesSz cx="6858000" cy="9144000"/>
  <p:embeddedFontLst>
    <p:embeddedFont>
      <p:font typeface="Quicksan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FAD11F-8FD7-4253-9BFF-ED0B3C7565A1}">
  <a:tblStyle styleId="{3BFAD11F-8FD7-4253-9BFF-ED0B3C7565A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2" d="100"/>
          <a:sy n="42" d="100"/>
        </p:scale>
        <p:origin x="13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017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899" cy="470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/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208000" y="3096171"/>
            <a:ext cx="1306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" name="Shape 4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65475" y="5775089"/>
            <a:ext cx="7521300" cy="57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49" name="Shape 4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" name="Shape 50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7181915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b="1" dirty="0" smtClean="0"/>
              <a:t>Formação para a Administração Pública Estadual na perspectiva de uma Escola de Governo</a:t>
            </a:r>
            <a:endParaRPr lang="e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“</a:t>
            </a:r>
            <a:r>
              <a:rPr lang="en" sz="3600" b="1" dirty="0" smtClean="0"/>
              <a:t>Ninguém pode conhecer o futuro, mas o passado deve nos dar esperança</a:t>
            </a:r>
            <a:r>
              <a:rPr lang="en" sz="3600" dirty="0" smtClean="0"/>
              <a:t>”</a:t>
            </a:r>
          </a:p>
          <a:p>
            <a:pPr lvl="0">
              <a:spcBef>
                <a:spcPts val="0"/>
              </a:spcBef>
              <a:buNone/>
            </a:pPr>
            <a:endParaRPr lang="en" sz="3600" dirty="0" smtClean="0"/>
          </a:p>
          <a:p>
            <a:pPr lvl="0" algn="r">
              <a:spcBef>
                <a:spcPts val="0"/>
              </a:spcBef>
              <a:buNone/>
            </a:pPr>
            <a:r>
              <a:rPr lang="en" sz="3600" dirty="0" smtClean="0"/>
              <a:t>Winston Churchill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28660" y="1749127"/>
            <a:ext cx="3895810" cy="3680137"/>
          </a:xfrm>
          <a:prstGeom prst="ellipse">
            <a:avLst/>
          </a:prstGeom>
          <a:noFill/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165475" y="754522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39C0BA"/>
                </a:solidFill>
              </a:rPr>
              <a:t>Metaformação </a:t>
            </a:r>
            <a:endParaRPr lang="en" sz="4000" b="1" dirty="0">
              <a:solidFill>
                <a:srgbClr val="39C0BA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714744" y="2357430"/>
            <a:ext cx="5199256" cy="304345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3038" lvl="0" indent="-173038">
              <a:spcBef>
                <a:spcPts val="0"/>
              </a:spcBef>
              <a:buClr>
                <a:srgbClr val="FFC000"/>
              </a:buClr>
              <a:buSzPct val="36666"/>
              <a:buFont typeface="Courier New" pitchFamily="49" charset="0"/>
              <a:buChar char="o"/>
            </a:pPr>
            <a:r>
              <a:rPr lang="en" sz="3200" b="1" dirty="0" smtClean="0"/>
              <a:t>Ações e Programas que transcendem as formações tradicionais, contribuindo para a solução de problemas difusos (</a:t>
            </a:r>
            <a:r>
              <a:rPr lang="en" sz="3200" b="1" i="1" dirty="0" smtClean="0"/>
              <a:t>percebidos ou não</a:t>
            </a:r>
            <a:r>
              <a:rPr lang="en" sz="3200" b="1" dirty="0" smtClean="0"/>
              <a:t>) do universo da administração pública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28660" y="1749127"/>
            <a:ext cx="3895810" cy="3680137"/>
          </a:xfrm>
          <a:prstGeom prst="ellipse">
            <a:avLst/>
          </a:prstGeom>
          <a:noFill/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165475" y="754522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39C0BA"/>
                </a:solidFill>
              </a:rPr>
              <a:t>Metaformação </a:t>
            </a:r>
            <a:endParaRPr lang="en" sz="4000" b="1" dirty="0">
              <a:solidFill>
                <a:srgbClr val="39C0BA"/>
              </a:solidFill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714744" y="2357430"/>
            <a:ext cx="5199256" cy="304345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73038" lvl="0" indent="-173038" rtl="0">
              <a:spcBef>
                <a:spcPts val="0"/>
              </a:spcBef>
              <a:buClr>
                <a:srgbClr val="FFC000"/>
              </a:buClr>
              <a:buSzPct val="36666"/>
              <a:buFont typeface="Courier New" pitchFamily="49" charset="0"/>
              <a:buChar char="o"/>
            </a:pPr>
            <a:r>
              <a:rPr lang="en" dirty="0" smtClean="0"/>
              <a:t> Se dirigem a problemas     complexos; </a:t>
            </a:r>
          </a:p>
          <a:p>
            <a:pPr marL="173038" lvl="0" indent="-173038" rtl="0">
              <a:spcBef>
                <a:spcPts val="0"/>
              </a:spcBef>
              <a:buClr>
                <a:srgbClr val="FFC000"/>
              </a:buClr>
              <a:buSzPct val="36666"/>
              <a:buFont typeface="Courier New" pitchFamily="49" charset="0"/>
              <a:buChar char="o"/>
            </a:pPr>
            <a:r>
              <a:rPr lang="en" dirty="0" smtClean="0"/>
              <a:t> Propõem soluções e/ou pilotos experimentais;</a:t>
            </a:r>
          </a:p>
          <a:p>
            <a:pPr marL="173038" lvl="0" indent="-173038" rtl="0">
              <a:spcBef>
                <a:spcPts val="0"/>
              </a:spcBef>
              <a:buClr>
                <a:srgbClr val="FFC000"/>
              </a:buClr>
              <a:buSzPct val="36666"/>
              <a:buFont typeface="Courier New" pitchFamily="49" charset="0"/>
              <a:buChar char="o"/>
            </a:pPr>
            <a:r>
              <a:rPr lang="en" dirty="0" smtClean="0"/>
              <a:t> São voltadas à execução</a:t>
            </a:r>
            <a:r>
              <a:rPr lang="en" b="1" i="1" dirty="0" smtClean="0"/>
              <a:t>;</a:t>
            </a:r>
          </a:p>
          <a:p>
            <a:pPr marL="173038" lvl="0" indent="-173038" rtl="0">
              <a:spcBef>
                <a:spcPts val="0"/>
              </a:spcBef>
              <a:buClr>
                <a:srgbClr val="FFC000"/>
              </a:buClr>
              <a:buSzPct val="36666"/>
              <a:buFont typeface="Courier New" pitchFamily="49" charset="0"/>
              <a:buChar char="o"/>
            </a:pPr>
            <a:r>
              <a:rPr lang="en" b="1" i="1" dirty="0" smtClean="0"/>
              <a:t> São realizadas em parceria com outras instituições.</a:t>
            </a:r>
            <a:endParaRPr lang="en" b="1" i="1" dirty="0"/>
          </a:p>
          <a:p>
            <a:pPr lvl="0">
              <a:spcBef>
                <a:spcPts val="0"/>
              </a:spcBef>
              <a:buClr>
                <a:srgbClr val="FFC000"/>
              </a:buClr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4" y="1683216"/>
            <a:ext cx="7078933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3200" b="1" dirty="0" smtClean="0"/>
              <a:t>1. PESQUISAS: atuação das Escolas de Governo como </a:t>
            </a:r>
            <a:r>
              <a:rPr lang="pt-BR" sz="3200" b="1" i="1" dirty="0" smtClean="0"/>
              <a:t>T</a:t>
            </a:r>
            <a:r>
              <a:rPr lang="en" sz="3200" b="1" i="1" dirty="0" smtClean="0">
                <a:solidFill>
                  <a:srgbClr val="39C0BA"/>
                </a:solidFill>
              </a:rPr>
              <a:t>hink Tank </a:t>
            </a:r>
            <a:r>
              <a:rPr lang="en" sz="3200" b="1" dirty="0" smtClean="0">
                <a:solidFill>
                  <a:srgbClr val="39C0BA"/>
                </a:solidFill>
              </a:rPr>
              <a:t>governamental</a:t>
            </a:r>
            <a:endParaRPr lang="en" sz="3200" b="1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6" y="2163724"/>
            <a:ext cx="7510959" cy="28369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None/>
            </a:pPr>
            <a:endParaRPr lang="pt-BR" dirty="0" smtClean="0"/>
          </a:p>
          <a:p>
            <a:pPr marL="457200" indent="-228600">
              <a:spcBef>
                <a:spcPts val="0"/>
              </a:spcBef>
            </a:pPr>
            <a:r>
              <a:rPr lang="en" dirty="0" smtClean="0"/>
              <a:t>Fases do ciclo de uma política pública;</a:t>
            </a:r>
            <a:endParaRPr lang="pt-BR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pt-BR" dirty="0" smtClean="0"/>
              <a:t>Envolvimento de e</a:t>
            </a:r>
            <a:r>
              <a:rPr lang="en" dirty="0" smtClean="0"/>
              <a:t>quipe de servidores (por temas);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Sempre em parceria com outras instituições;</a:t>
            </a:r>
            <a:endParaRPr lang="en" dirty="0"/>
          </a:p>
          <a:p>
            <a:pPr marL="457200" lvl="0" indent="-228600">
              <a:spcBef>
                <a:spcPts val="0"/>
              </a:spcBef>
            </a:pPr>
            <a:r>
              <a:rPr lang="en" dirty="0" smtClean="0"/>
              <a:t>Carater aplicado</a:t>
            </a: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pt-BR" dirty="0" smtClean="0"/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36666"/>
              <a:buFontTx/>
              <a:buChar char="-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4" y="880868"/>
            <a:ext cx="7871022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3000" b="1" dirty="0"/>
              <a:t>Inventário de Emissão dos Veículos Automotores de Santa Catarina (</a:t>
            </a:r>
            <a:r>
              <a:rPr lang="pt-BR" sz="3000" b="1" dirty="0" smtClean="0"/>
              <a:t>2012)</a:t>
            </a:r>
            <a:endParaRPr lang="en" sz="3000" b="1" dirty="0">
              <a:solidFill>
                <a:srgbClr val="39C0BA"/>
              </a:solidFill>
            </a:endParaRPr>
          </a:p>
        </p:txBody>
      </p:sp>
      <p:pic>
        <p:nvPicPr>
          <p:cNvPr id="4" name="Imagem 3" descr="capa relatorio e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357298"/>
            <a:ext cx="3929090" cy="52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15616" y="332656"/>
            <a:ext cx="7871022" cy="125085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3000" b="1" dirty="0" smtClean="0"/>
              <a:t>Serviço Público, Mulheres e Carreira: Diagnóstico participativo de gênero no governo do estado de Santa Catarina </a:t>
            </a:r>
            <a:endParaRPr lang="en" sz="3000" b="1" dirty="0">
              <a:solidFill>
                <a:srgbClr val="39C0BA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628800"/>
            <a:ext cx="3236019" cy="516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hape 94"/>
          <p:cNvSpPr txBox="1">
            <a:spLocks/>
          </p:cNvSpPr>
          <p:nvPr/>
        </p:nvSpPr>
        <p:spPr>
          <a:xfrm>
            <a:off x="6668163" y="5520768"/>
            <a:ext cx="2368333" cy="12508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buFont typeface="Quicksand"/>
              <a:buNone/>
              <a:defRPr sz="18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t-BR" sz="3000" b="1" dirty="0" smtClean="0">
                <a:solidFill>
                  <a:srgbClr val="FFC000"/>
                </a:solidFill>
              </a:rPr>
              <a:t>UFSC / ENA</a:t>
            </a:r>
            <a:endParaRPr lang="en" sz="3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70960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4" y="665975"/>
            <a:ext cx="7078933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3200" b="1" dirty="0" smtClean="0"/>
              <a:t>2 INOVAÇÃO </a:t>
            </a:r>
            <a:endParaRPr lang="en" sz="3200" b="1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6" y="1428736"/>
            <a:ext cx="751095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dirty="0" smtClean="0"/>
              <a:t>Olhar voltado  para o servidor e seu contexto, abrangendo aspectos que afetam o desempenho e a produtividade dos servidores públicos estaduais.</a:t>
            </a:r>
          </a:p>
          <a:p>
            <a:pPr lvl="0" rtl="0">
              <a:spcBef>
                <a:spcPts val="0"/>
              </a:spcBef>
              <a:buNone/>
            </a:pPr>
            <a:endParaRPr lang="pt-BR" dirty="0" smtClean="0"/>
          </a:p>
          <a:p>
            <a:pPr lvl="0" algn="ctr" rtl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00B0F0"/>
                </a:solidFill>
              </a:rPr>
              <a:t>Programa de Cidadania Financeira</a:t>
            </a:r>
            <a:r>
              <a:rPr lang="pt-BR" dirty="0" smtClean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lang="pt-BR" dirty="0" smtClean="0"/>
          </a:p>
          <a:p>
            <a:pPr lvl="0" rtl="0">
              <a:spcBef>
                <a:spcPts val="0"/>
              </a:spcBef>
              <a:buNone/>
            </a:pPr>
            <a:endParaRPr lang="pt-BR" dirty="0" smtClean="0"/>
          </a:p>
          <a:p>
            <a:pPr lvl="0" algn="r" rtl="0"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FFC000"/>
                </a:solidFill>
              </a:rPr>
              <a:t>Banco Central do Brasil / ENA</a:t>
            </a:r>
            <a:endParaRPr lang="en" b="1" dirty="0">
              <a:solidFill>
                <a:srgbClr val="FFC000"/>
              </a:solidFill>
            </a:endParaRPr>
          </a:p>
          <a:p>
            <a:pPr marL="457200" lvl="0" indent="-22860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7" y="4797152"/>
            <a:ext cx="123149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4" y="754522"/>
            <a:ext cx="7871022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3200" b="1" dirty="0" smtClean="0"/>
              <a:t>Proposições “</a:t>
            </a:r>
            <a:r>
              <a:rPr lang="pt-BR" sz="3200" b="1" i="1" dirty="0" smtClean="0"/>
              <a:t>audaciosas</a:t>
            </a:r>
            <a:r>
              <a:rPr lang="pt-BR" sz="3200" b="1" dirty="0" smtClean="0"/>
              <a:t>” :</a:t>
            </a:r>
            <a:endParaRPr lang="en" sz="3200" b="1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6" y="1747448"/>
            <a:ext cx="7510959" cy="41818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b="1" dirty="0" smtClean="0"/>
              <a:t>Qualificação das nomeações para os cargos comissionados de médio e baixo escalão: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r>
              <a:rPr lang="pt-BR" dirty="0" smtClean="0"/>
              <a:t>Credenciamento para exercício dos cargos em comissão, por meio de curso, prova e certificação – </a:t>
            </a:r>
            <a:r>
              <a:rPr lang="pt-BR" i="1" dirty="0" smtClean="0"/>
              <a:t>para todos</a:t>
            </a:r>
            <a:r>
              <a:rPr lang="pt-BR" dirty="0" smtClean="0"/>
              <a:t>.</a:t>
            </a:r>
            <a:endParaRPr lang="en" dirty="0" smtClean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1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4" y="1111712"/>
            <a:ext cx="7078933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Execução: Programa de Residência em Gestão Municipal – PRGM </a:t>
            </a:r>
            <a:endParaRPr lang="en" sz="2800" b="1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6" y="1663658"/>
            <a:ext cx="7510959" cy="28369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pt-BR" dirty="0" smtClean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Programa Qualifica – 12 instituições parceiras;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09 municipios;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22 egressos do Campo de Públicas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10 mentores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 smtClean="0"/>
              <a:t>120 horas de capacitação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dirty="0" smtClean="0"/>
              <a:t>A</a:t>
            </a:r>
            <a:r>
              <a:rPr lang="en" dirty="0" smtClean="0"/>
              <a:t>companhamento por 18 meses</a:t>
            </a:r>
          </a:p>
          <a:p>
            <a:pPr marL="457200" lvl="0" indent="-228600" rtl="0">
              <a:spcBef>
                <a:spcPts val="0"/>
              </a:spcBef>
            </a:pPr>
            <a:endParaRPr lang="en" dirty="0" smtClean="0"/>
          </a:p>
          <a:p>
            <a:pPr marL="457200" lvl="0" indent="-228600" algn="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FFC000"/>
                </a:solidFill>
              </a:rPr>
              <a:t>ENA / UDESC</a:t>
            </a:r>
            <a:endParaRPr lang="pt-BR" b="1" dirty="0" smtClean="0">
              <a:solidFill>
                <a:srgbClr val="FFC000"/>
              </a:solidFill>
            </a:endParaRPr>
          </a:p>
          <a:p>
            <a:pPr marL="457200" lvl="0" indent="-457200" rtl="0">
              <a:spcBef>
                <a:spcPts val="0"/>
              </a:spcBef>
              <a:buClr>
                <a:schemeClr val="dk1"/>
              </a:buClr>
              <a:buSzPct val="36666"/>
              <a:buFontTx/>
              <a:buChar char="-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 dirty="0" smtClean="0"/>
              <a:t>A</a:t>
            </a:r>
            <a:r>
              <a:rPr lang="en" b="1" dirty="0" smtClean="0"/>
              <a:t>GENDA </a:t>
            </a:r>
            <a:endParaRPr lang="en" b="1" dirty="0"/>
          </a:p>
        </p:txBody>
      </p:sp>
      <p:sp>
        <p:nvSpPr>
          <p:cNvPr id="84" name="Shape 84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3000" dirty="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1285852" y="2311128"/>
            <a:ext cx="66713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b="1" dirty="0" smtClean="0">
                <a:solidFill>
                  <a:srgbClr val="2E3037"/>
                </a:solidFill>
              </a:rPr>
              <a:t>Considerações Finais</a:t>
            </a:r>
            <a:endParaRPr lang="en" sz="4400" b="1" dirty="0">
              <a:solidFill>
                <a:srgbClr val="2E30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 idx="4294967295"/>
          </p:nvPr>
        </p:nvSpPr>
        <p:spPr>
          <a:xfrm>
            <a:off x="1115616" y="260648"/>
            <a:ext cx="7097100" cy="90536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4400" b="1" dirty="0" smtClean="0"/>
              <a:t>Escolas de Governo</a:t>
            </a:r>
            <a:endParaRPr lang="en" sz="4400" b="1" dirty="0"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4294967295"/>
          </p:nvPr>
        </p:nvSpPr>
        <p:spPr>
          <a:xfrm>
            <a:off x="1187624" y="1412776"/>
            <a:ext cx="7751546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b="1" dirty="0" smtClean="0"/>
              <a:t>São o lócus adequado de integração dos objetivos de desenvolvimento de pessoal aos macro objetivos de governo</a:t>
            </a:r>
            <a:endParaRPr lang="en" sz="2800" b="1" dirty="0"/>
          </a:p>
        </p:txBody>
      </p:sp>
      <p:sp>
        <p:nvSpPr>
          <p:cNvPr id="191" name="Shape 191"/>
          <p:cNvSpPr txBox="1">
            <a:spLocks noGrp="1"/>
          </p:cNvSpPr>
          <p:nvPr>
            <p:ph type="ctrTitle" idx="4294967295"/>
          </p:nvPr>
        </p:nvSpPr>
        <p:spPr>
          <a:xfrm>
            <a:off x="1259632" y="5593187"/>
            <a:ext cx="7097100" cy="119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t-BR" sz="2800" b="1" dirty="0" smtClean="0"/>
              <a:t>E</a:t>
            </a:r>
            <a:r>
              <a:rPr lang="en" sz="2800" b="1" dirty="0" smtClean="0"/>
              <a:t>stimulam a equidade entre órgãos e entes com diferente capacidade de negociação de demandas de aperfeiçoamento.  </a:t>
            </a:r>
            <a:endParaRPr lang="en" sz="2800" b="1" dirty="0"/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4294967295"/>
          </p:nvPr>
        </p:nvSpPr>
        <p:spPr>
          <a:xfrm>
            <a:off x="1115616" y="3171341"/>
            <a:ext cx="7097100" cy="617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800" b="1" dirty="0" smtClean="0"/>
              <a:t>Coordenam esforços, articulando redes entre diferentes esferas e instituições (</a:t>
            </a:r>
            <a:r>
              <a:rPr lang="en" sz="2800" b="1" dirty="0" smtClean="0">
                <a:solidFill>
                  <a:srgbClr val="FFC000"/>
                </a:solidFill>
              </a:rPr>
              <a:t>parcerias, parcerias, parcerias!</a:t>
            </a:r>
            <a:r>
              <a:rPr lang="en" sz="2800" b="1" dirty="0" smtClean="0"/>
              <a:t>)</a:t>
            </a:r>
            <a:endParaRPr lang="en" sz="2800" b="1" dirty="0"/>
          </a:p>
        </p:txBody>
      </p:sp>
      <p:sp>
        <p:nvSpPr>
          <p:cNvPr id="195" name="Shape 195"/>
          <p:cNvSpPr/>
          <p:nvPr/>
        </p:nvSpPr>
        <p:spPr>
          <a:xfrm>
            <a:off x="808650" y="5091712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08650" y="1576087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65474" y="548680"/>
            <a:ext cx="7727005" cy="5771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3200" b="1" dirty="0" smtClean="0"/>
              <a:t>DIFICULDADE A SUPERAR:</a:t>
            </a:r>
            <a:endParaRPr lang="en" sz="3200" b="1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071538" y="1484784"/>
            <a:ext cx="7964958" cy="49446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sz="3200" b="1" dirty="0" smtClean="0"/>
              <a:t>O “problema do parquinho”:</a:t>
            </a:r>
          </a:p>
          <a:p>
            <a:pPr lvl="0">
              <a:buNone/>
            </a:pPr>
            <a:endParaRPr lang="en" b="1" dirty="0"/>
          </a:p>
        </p:txBody>
      </p:sp>
      <p:sp>
        <p:nvSpPr>
          <p:cNvPr id="22530" name="AutoShape 2" descr="Resultado de imagem para balanç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 descr="Balanço Nó - Jatobá e Corda Vermelha"/>
          <p:cNvPicPr/>
          <p:nvPr/>
        </p:nvPicPr>
        <p:blipFill>
          <a:blip r:embed="rId3"/>
          <a:srcRect l="28042" r="27866"/>
          <a:stretch>
            <a:fillRect/>
          </a:stretch>
        </p:blipFill>
        <p:spPr bwMode="auto">
          <a:xfrm>
            <a:off x="1571604" y="2428868"/>
            <a:ext cx="25003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Resultado de imagem para escorregador"/>
          <p:cNvPicPr/>
          <p:nvPr/>
        </p:nvPicPr>
        <p:blipFill>
          <a:blip r:embed="rId4"/>
          <a:srcRect l="5600" r="14800"/>
          <a:stretch>
            <a:fillRect/>
          </a:stretch>
        </p:blipFill>
        <p:spPr bwMode="auto">
          <a:xfrm>
            <a:off x="5214942" y="2428868"/>
            <a:ext cx="3171825" cy="398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65474" y="548680"/>
            <a:ext cx="7727005" cy="5771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3200" b="1" dirty="0" smtClean="0"/>
              <a:t>DIFICULDADE A SUPERAR:</a:t>
            </a:r>
            <a:endParaRPr lang="en" sz="3200" b="1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071538" y="1071546"/>
            <a:ext cx="7964958" cy="12144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sz="3200" b="1" dirty="0" smtClean="0"/>
              <a:t>O “problema do parquinho” e a “solução do playground”:</a:t>
            </a:r>
          </a:p>
          <a:p>
            <a:pPr lvl="0">
              <a:buNone/>
            </a:pPr>
            <a:endParaRPr lang="pt-BR" sz="3200" b="1" dirty="0" smtClean="0"/>
          </a:p>
          <a:p>
            <a:pPr lvl="0">
              <a:buNone/>
            </a:pPr>
            <a:r>
              <a:rPr lang="en" b="1" dirty="0" smtClean="0"/>
              <a:t>					</a:t>
            </a:r>
            <a:endParaRPr lang="en" b="1" dirty="0"/>
          </a:p>
        </p:txBody>
      </p:sp>
      <p:sp>
        <p:nvSpPr>
          <p:cNvPr id="22530" name="AutoShape 2" descr="Resultado de imagem para balanç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http://www.krenke.com.br/img/playgrounds-kmp2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71744"/>
            <a:ext cx="4762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114"/>
          <p:cNvSpPr txBox="1">
            <a:spLocks noGrp="1"/>
          </p:cNvSpPr>
          <p:nvPr>
            <p:ph type="body" idx="2"/>
          </p:nvPr>
        </p:nvSpPr>
        <p:spPr>
          <a:xfrm>
            <a:off x="5929322" y="2500306"/>
            <a:ext cx="3143240" cy="42862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FontTx/>
              <a:buChar char="-"/>
            </a:pPr>
            <a:r>
              <a:rPr lang="pt-BR" b="1" dirty="0" smtClean="0"/>
              <a:t> Soluções compartilhadas; </a:t>
            </a:r>
          </a:p>
          <a:p>
            <a:pPr lvl="0">
              <a:buFontTx/>
              <a:buChar char="-"/>
            </a:pPr>
            <a:r>
              <a:rPr lang="pt-BR" b="1" dirty="0" smtClean="0"/>
              <a:t> Pós-graduação;</a:t>
            </a:r>
          </a:p>
          <a:p>
            <a:pPr lvl="0">
              <a:buFontTx/>
              <a:buChar char="-"/>
            </a:pPr>
            <a:r>
              <a:rPr lang="pt-BR" b="1" dirty="0" smtClean="0"/>
              <a:t>Grupos de Pesquisa;</a:t>
            </a:r>
          </a:p>
          <a:p>
            <a:pPr lvl="0">
              <a:buFontTx/>
              <a:buChar char="-"/>
            </a:pPr>
            <a:r>
              <a:rPr lang="pt-BR" b="1" dirty="0" smtClean="0"/>
              <a:t>Comunidades de pratica;</a:t>
            </a:r>
          </a:p>
          <a:p>
            <a:pPr lvl="0">
              <a:buFontTx/>
              <a:buChar char="-"/>
            </a:pPr>
            <a:r>
              <a:rPr lang="pt-BR" b="1" dirty="0" smtClean="0"/>
              <a:t> Dinâmicas;</a:t>
            </a:r>
          </a:p>
          <a:p>
            <a:pPr lvl="0">
              <a:buFontTx/>
              <a:buChar char="-"/>
            </a:pPr>
            <a:r>
              <a:rPr lang="pt-BR" b="1" dirty="0" smtClean="0"/>
              <a:t>Tempo e </a:t>
            </a:r>
            <a:r>
              <a:rPr lang="pt-BR" b="1" dirty="0" err="1" smtClean="0"/>
              <a:t>persistencia</a:t>
            </a:r>
            <a:r>
              <a:rPr lang="pt-BR" b="1" dirty="0" smtClean="0"/>
              <a:t>.</a:t>
            </a:r>
          </a:p>
          <a:p>
            <a:pPr lvl="0">
              <a:buFontTx/>
              <a:buChar char="-"/>
            </a:pPr>
            <a:endParaRPr lang="pt-BR" sz="3200" b="1" dirty="0" smtClean="0"/>
          </a:p>
          <a:p>
            <a:pPr lvl="0">
              <a:buNone/>
            </a:pPr>
            <a:endParaRPr lang="pt-BR" sz="3200" b="1" dirty="0" smtClean="0"/>
          </a:p>
          <a:p>
            <a:pPr lvl="0">
              <a:buNone/>
            </a:pPr>
            <a:r>
              <a:rPr lang="en" b="1" dirty="0" smtClean="0"/>
              <a:t>					</a:t>
            </a:r>
            <a:endParaRPr lang="e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65474" y="548680"/>
            <a:ext cx="7727005" cy="57719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/>
            </a:r>
            <a:br>
              <a:rPr lang="en" dirty="0" smtClean="0"/>
            </a:br>
            <a:r>
              <a:rPr lang="en" sz="4000" b="1" dirty="0" smtClean="0"/>
              <a:t>MISSÃO URGENTE</a:t>
            </a:r>
            <a:r>
              <a:rPr lang="en" sz="3200" b="1" dirty="0" smtClean="0"/>
              <a:t>:</a:t>
            </a:r>
            <a:endParaRPr lang="en" sz="3200" b="1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036198" y="1357298"/>
            <a:ext cx="7964958" cy="5429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sz="3200" b="1" dirty="0" smtClean="0">
                <a:solidFill>
                  <a:schemeClr val="bg1"/>
                </a:solidFill>
              </a:rPr>
              <a:t>Resgate </a:t>
            </a:r>
            <a:r>
              <a:rPr lang="pt-BR" sz="3200" b="1" dirty="0">
                <a:solidFill>
                  <a:schemeClr val="bg1"/>
                </a:solidFill>
              </a:rPr>
              <a:t>do valor do serviço </a:t>
            </a:r>
            <a:r>
              <a:rPr lang="pt-BR" sz="3200" b="1" dirty="0" smtClean="0">
                <a:solidFill>
                  <a:schemeClr val="bg1"/>
                </a:solidFill>
              </a:rPr>
              <a:t>público:</a:t>
            </a:r>
          </a:p>
          <a:p>
            <a:pPr lvl="0">
              <a:buNone/>
            </a:pPr>
            <a:r>
              <a:rPr lang="pt-BR" sz="3600" dirty="0" smtClean="0"/>
              <a:t>“</a:t>
            </a:r>
            <a:r>
              <a:rPr lang="pt-BR" sz="3600" dirty="0"/>
              <a:t>desenvolvimento de uma ética profissional específica, </a:t>
            </a:r>
            <a:r>
              <a:rPr lang="pt-BR" sz="3600" dirty="0" smtClean="0"/>
              <a:t>[  ] </a:t>
            </a:r>
            <a:r>
              <a:rPr lang="pt-BR" sz="3600" dirty="0"/>
              <a:t>conduzindo a um reconhecimento social </a:t>
            </a:r>
            <a:r>
              <a:rPr lang="pt-BR" sz="3600" dirty="0" err="1" smtClean="0"/>
              <a:t>significativo¨</a:t>
            </a:r>
            <a:r>
              <a:rPr lang="pt-BR" sz="3600" dirty="0" smtClean="0"/>
              <a:t> </a:t>
            </a:r>
            <a:r>
              <a:rPr lang="pt-BR" sz="3600" dirty="0"/>
              <a:t>(</a:t>
            </a:r>
            <a:r>
              <a:rPr lang="pt-BR" sz="3600" dirty="0" err="1"/>
              <a:t>Schwartzman</a:t>
            </a:r>
            <a:r>
              <a:rPr lang="pt-BR" sz="3600" dirty="0"/>
              <a:t>, 1984</a:t>
            </a:r>
            <a:r>
              <a:rPr lang="pt-BR" sz="3600" dirty="0" smtClean="0"/>
              <a:t>) </a:t>
            </a:r>
          </a:p>
          <a:p>
            <a:pPr lvl="0" algn="ctr">
              <a:buNone/>
            </a:pPr>
            <a:r>
              <a:rPr lang="pt-BR" sz="4400" b="1" i="1" dirty="0" err="1" smtClean="0">
                <a:solidFill>
                  <a:srgbClr val="FFC000"/>
                </a:solidFill>
              </a:rPr>
              <a:t>Ressignificação</a:t>
            </a:r>
            <a:r>
              <a:rPr lang="pt-BR" sz="4400" b="1" i="1" dirty="0" smtClean="0">
                <a:solidFill>
                  <a:srgbClr val="FFC000"/>
                </a:solidFill>
              </a:rPr>
              <a:t> e dignificação do servir à sociedade</a:t>
            </a:r>
            <a:endParaRPr lang="en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1763688" y="1052736"/>
            <a:ext cx="6843562" cy="3597114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</a:p>
        </p:txBody>
      </p:sp>
      <p:sp>
        <p:nvSpPr>
          <p:cNvPr id="282" name="Shape 282"/>
          <p:cNvSpPr/>
          <p:nvPr/>
        </p:nvSpPr>
        <p:spPr>
          <a:xfrm>
            <a:off x="1403648" y="764704"/>
            <a:ext cx="7414855" cy="547260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082176"/>
            <a:ext cx="6696744" cy="405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19"/>
          <p:cNvSpPr txBox="1">
            <a:spLocks/>
          </p:cNvSpPr>
          <p:nvPr/>
        </p:nvSpPr>
        <p:spPr>
          <a:xfrm>
            <a:off x="1043608" y="116632"/>
            <a:ext cx="6858000" cy="54934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200" b="1" dirty="0" smtClean="0">
                <a:solidFill>
                  <a:srgbClr val="39C0BA"/>
                </a:solidFill>
                <a:latin typeface="Quicksand"/>
                <a:sym typeface="Quicksand"/>
              </a:rPr>
              <a:t>Estamos à disposição em:</a:t>
            </a:r>
            <a:endParaRPr lang="en" sz="3200" b="1" dirty="0"/>
          </a:p>
        </p:txBody>
      </p:sp>
      <p:sp>
        <p:nvSpPr>
          <p:cNvPr id="9" name="Shape 119"/>
          <p:cNvSpPr txBox="1">
            <a:spLocks/>
          </p:cNvSpPr>
          <p:nvPr/>
        </p:nvSpPr>
        <p:spPr>
          <a:xfrm>
            <a:off x="3779911" y="6425484"/>
            <a:ext cx="5256585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sz="3200" b="1" dirty="0" smtClean="0">
                <a:solidFill>
                  <a:srgbClr val="39C0BA"/>
                </a:solidFill>
                <a:latin typeface="Quicksand"/>
                <a:sym typeface="Quicksand"/>
              </a:rPr>
              <a:t>www.enabrasil.sc.gov.br</a:t>
            </a:r>
            <a:endParaRPr lang="e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1835696" y="2076308"/>
            <a:ext cx="66713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2E3037"/>
                </a:solidFill>
              </a:rPr>
              <a:t>Obrigada!</a:t>
            </a:r>
            <a:endParaRPr lang="en" sz="4000" b="1" dirty="0">
              <a:solidFill>
                <a:srgbClr val="2E3037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1835696" y="3499319"/>
            <a:ext cx="6671399" cy="81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3F3F3"/>
                </a:solidFill>
              </a:rPr>
              <a:t>Júnia Soares</a:t>
            </a:r>
            <a:endParaRPr lang="en" sz="3600" b="1" dirty="0">
              <a:solidFill>
                <a:srgbClr val="F3F3F3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1852988" y="3861048"/>
            <a:ext cx="6671399" cy="11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 smtClean="0">
                <a:solidFill>
                  <a:srgbClr val="F3F3F3"/>
                </a:solidFill>
              </a:rPr>
              <a:t> </a:t>
            </a:r>
            <a:endParaRPr lang="en" sz="2200" dirty="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3F3F3"/>
                </a:solidFill>
              </a:rPr>
              <a:t>junia@enabrasil.sc.gov.br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b="1" dirty="0" smtClean="0"/>
              <a:t>(48) 3665-4612</a:t>
            </a:r>
            <a:endParaRPr lang="en" sz="2400" b="1" dirty="0">
              <a:solidFill>
                <a:srgbClr val="F3F3F3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558"/>
            <a:ext cx="1835696" cy="12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BIBLIOGRAFIA</a:t>
            </a:r>
            <a:endParaRPr lang="en" dirty="0"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sz="1800" dirty="0" smtClean="0"/>
              <a:t>SCHWARTZMAN, Simon. </a:t>
            </a:r>
            <a:r>
              <a:rPr lang="pt-BR" sz="1800" b="1" dirty="0" smtClean="0"/>
              <a:t>Abertura política e a dignificação do função pública. </a:t>
            </a:r>
            <a:r>
              <a:rPr lang="pt-BR" sz="1800" dirty="0" smtClean="0"/>
              <a:t>Revista do Serviço Público. Brasília: Ano 41, vol. 112, nº 2, Abr/Jun 1984, p. 43-58</a:t>
            </a:r>
            <a:r>
              <a:rPr lang="pt-BR" sz="2400" dirty="0" smtClean="0"/>
              <a:t>.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1800" dirty="0" smtClean="0"/>
              <a:t>MADUREIRA, César. </a:t>
            </a:r>
            <a:r>
              <a:rPr lang="pt-BR" sz="1800" b="1" dirty="0" smtClean="0"/>
              <a:t>Revista de Administração Pública</a:t>
            </a:r>
            <a:r>
              <a:rPr lang="pt-BR" sz="1800" dirty="0" smtClean="0"/>
              <a:t>. RAP: Rio de Janeiro: N. 39 p.1109-1135, Set./Out. 2005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sz="2400" u="sng" dirty="0">
              <a:solidFill>
                <a:srgbClr val="F3F3F3"/>
              </a:solidFill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165475" y="357166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/>
              <a:t>Dimensões da Formação </a:t>
            </a:r>
            <a:endParaRPr lang="en" sz="2800" b="1" dirty="0"/>
          </a:p>
        </p:txBody>
      </p:sp>
      <p:cxnSp>
        <p:nvCxnSpPr>
          <p:cNvPr id="202" name="Shape 202"/>
          <p:cNvCxnSpPr/>
          <p:nvPr/>
        </p:nvCxnSpPr>
        <p:spPr>
          <a:xfrm rot="10800000">
            <a:off x="1482251" y="4000504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203" name="Shape 203"/>
          <p:cNvCxnSpPr/>
          <p:nvPr/>
        </p:nvCxnSpPr>
        <p:spPr>
          <a:xfrm rot="10800000">
            <a:off x="1482251" y="1107116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04" name="Shape 204"/>
          <p:cNvSpPr txBox="1"/>
          <p:nvPr/>
        </p:nvSpPr>
        <p:spPr>
          <a:xfrm>
            <a:off x="2215650" y="2500306"/>
            <a:ext cx="631679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Desenvolvimento e aperfeiçoamento</a:t>
            </a:r>
            <a:endParaRPr lang="en" sz="2800" b="1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2215651" y="4079670"/>
            <a:ext cx="379650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i="1" dirty="0" smtClean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Metaformação</a:t>
            </a:r>
            <a:endParaRPr lang="en" sz="2800" b="1" i="1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215650" y="1071546"/>
            <a:ext cx="631679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800" b="1" dirty="0" smtClean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Ingresso</a:t>
            </a:r>
            <a:r>
              <a:rPr lang="en" sz="2800" b="1" dirty="0" smtClean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:  perfil do profissional público</a:t>
            </a:r>
            <a:endParaRPr lang="en" sz="2800" b="1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07" name="Shape 207"/>
          <p:cNvCxnSpPr/>
          <p:nvPr/>
        </p:nvCxnSpPr>
        <p:spPr>
          <a:xfrm rot="10800000">
            <a:off x="1482251" y="2514227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9" name="Shape 203"/>
          <p:cNvCxnSpPr/>
          <p:nvPr/>
        </p:nvCxnSpPr>
        <p:spPr>
          <a:xfrm rot="10800000">
            <a:off x="1482251" y="5413072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10" name="Shape 206"/>
          <p:cNvSpPr txBox="1"/>
          <p:nvPr/>
        </p:nvSpPr>
        <p:spPr>
          <a:xfrm>
            <a:off x="2215650" y="5520378"/>
            <a:ext cx="631679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b="1" dirty="0" smtClean="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Considerações Finais</a:t>
            </a:r>
            <a:endParaRPr lang="en" sz="2800" b="1" dirty="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609594" y="2596880"/>
            <a:ext cx="6534438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INGRESSO</a:t>
            </a:r>
            <a:endParaRPr lang="en" sz="6000" dirty="0"/>
          </a:p>
        </p:txBody>
      </p:sp>
      <p:grpSp>
        <p:nvGrpSpPr>
          <p:cNvPr id="103" name="Shape 103"/>
          <p:cNvGrpSpPr/>
          <p:nvPr/>
        </p:nvGrpSpPr>
        <p:grpSpPr>
          <a:xfrm>
            <a:off x="347933" y="2870643"/>
            <a:ext cx="1116779" cy="1116779"/>
            <a:chOff x="2594050" y="1631825"/>
            <a:chExt cx="439625" cy="439625"/>
          </a:xfrm>
        </p:grpSpPr>
        <p:sp>
          <p:nvSpPr>
            <p:cNvPr id="104" name="Shape 10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/>
        </p:nvGrpSpPr>
        <p:grpSpPr>
          <a:xfrm>
            <a:off x="2643174" y="1285860"/>
            <a:ext cx="4074065" cy="4540522"/>
            <a:chOff x="3419872" y="2204864"/>
            <a:chExt cx="2232248" cy="3206594"/>
          </a:xfrm>
        </p:grpSpPr>
        <p:sp>
          <p:nvSpPr>
            <p:cNvPr id="32" name="Retângulo de cantos arredondados 31"/>
            <p:cNvSpPr/>
            <p:nvPr/>
          </p:nvSpPr>
          <p:spPr>
            <a:xfrm>
              <a:off x="3419872" y="2204864"/>
              <a:ext cx="2232248" cy="50405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/>
                <a:t>Concurso Público</a:t>
              </a:r>
              <a:endParaRPr lang="pt-BR" sz="2800" b="1" dirty="0"/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3419872" y="3049796"/>
              <a:ext cx="2232248" cy="50405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/>
                <a:t>Nomeação</a:t>
              </a:r>
              <a:endParaRPr lang="pt-BR" sz="2800" b="1" dirty="0"/>
            </a:p>
          </p:txBody>
        </p:sp>
        <p:sp>
          <p:nvSpPr>
            <p:cNvPr id="34" name="Retângulo de cantos arredondados 33"/>
            <p:cNvSpPr/>
            <p:nvPr/>
          </p:nvSpPr>
          <p:spPr>
            <a:xfrm>
              <a:off x="3419872" y="3894728"/>
              <a:ext cx="2232248" cy="50405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/>
                <a:t>Estágio Probatório</a:t>
              </a:r>
              <a:endParaRPr lang="pt-BR" sz="2800" b="1" dirty="0"/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3419872" y="4907402"/>
              <a:ext cx="2232248" cy="504056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/>
                <a:t>Efetivação</a:t>
              </a:r>
              <a:endParaRPr lang="pt-BR" sz="2800" b="1" dirty="0"/>
            </a:p>
          </p:txBody>
        </p:sp>
        <p:sp>
          <p:nvSpPr>
            <p:cNvPr id="36" name="Seta para baixo 35"/>
            <p:cNvSpPr/>
            <p:nvPr/>
          </p:nvSpPr>
          <p:spPr>
            <a:xfrm>
              <a:off x="4499992" y="2796052"/>
              <a:ext cx="144016" cy="216024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solidFill>
                  <a:schemeClr val="bg1"/>
                </a:solidFill>
              </a:endParaRPr>
            </a:p>
          </p:txBody>
        </p:sp>
        <p:sp>
          <p:nvSpPr>
            <p:cNvPr id="37" name="Seta para baixo 36"/>
            <p:cNvSpPr/>
            <p:nvPr/>
          </p:nvSpPr>
          <p:spPr>
            <a:xfrm>
              <a:off x="4499992" y="3634550"/>
              <a:ext cx="144016" cy="23518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solidFill>
                  <a:schemeClr val="bg1"/>
                </a:solidFill>
              </a:endParaRPr>
            </a:p>
          </p:txBody>
        </p:sp>
        <p:sp>
          <p:nvSpPr>
            <p:cNvPr id="38" name="Seta para baixo 37"/>
            <p:cNvSpPr/>
            <p:nvPr/>
          </p:nvSpPr>
          <p:spPr>
            <a:xfrm>
              <a:off x="4463988" y="4458828"/>
              <a:ext cx="180020" cy="47037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38"/>
          <p:cNvGrpSpPr/>
          <p:nvPr/>
        </p:nvGrpSpPr>
        <p:grpSpPr>
          <a:xfrm>
            <a:off x="1500166" y="214290"/>
            <a:ext cx="6858048" cy="6309915"/>
            <a:chOff x="1475656" y="2116016"/>
            <a:chExt cx="5762196" cy="4651081"/>
          </a:xfrm>
        </p:grpSpPr>
        <p:sp>
          <p:nvSpPr>
            <p:cNvPr id="40" name="Retângulo de cantos arredondados 39"/>
            <p:cNvSpPr/>
            <p:nvPr/>
          </p:nvSpPr>
          <p:spPr>
            <a:xfrm>
              <a:off x="2627784" y="3155159"/>
              <a:ext cx="3427602" cy="50405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Curso  de Formação para o Exercício da Função Pública</a:t>
              </a:r>
              <a:endParaRPr lang="pt-BR" sz="2000" b="1" dirty="0"/>
            </a:p>
          </p:txBody>
        </p:sp>
        <p:sp>
          <p:nvSpPr>
            <p:cNvPr id="41" name="Retângulo de cantos arredondados 40"/>
            <p:cNvSpPr/>
            <p:nvPr/>
          </p:nvSpPr>
          <p:spPr>
            <a:xfrm>
              <a:off x="1897018" y="3807251"/>
              <a:ext cx="4889135" cy="709499"/>
            </a:xfrm>
            <a:prstGeom prst="roundRect">
              <a:avLst/>
            </a:prstGeom>
            <a:solidFill>
              <a:srgbClr val="9A38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Seleção dos candidatos por desempenho: aulas, provas e estágios laborais</a:t>
              </a:r>
              <a:endParaRPr lang="pt-BR" sz="2000" b="1" dirty="0"/>
            </a:p>
          </p:txBody>
        </p:sp>
        <p:sp>
          <p:nvSpPr>
            <p:cNvPr id="42" name="Retângulo de cantos arredondados 41"/>
            <p:cNvSpPr/>
            <p:nvPr/>
          </p:nvSpPr>
          <p:spPr>
            <a:xfrm>
              <a:off x="3369477" y="6263041"/>
              <a:ext cx="1944216" cy="504056"/>
            </a:xfrm>
            <a:prstGeom prst="roundRect">
              <a:avLst/>
            </a:prstGeom>
            <a:solidFill>
              <a:srgbClr val="60232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Efetivação</a:t>
              </a:r>
              <a:endParaRPr lang="pt-BR" sz="2000" b="1" dirty="0"/>
            </a:p>
          </p:txBody>
        </p:sp>
        <p:grpSp>
          <p:nvGrpSpPr>
            <p:cNvPr id="4" name="Grupo 33"/>
            <p:cNvGrpSpPr/>
            <p:nvPr/>
          </p:nvGrpSpPr>
          <p:grpSpPr>
            <a:xfrm>
              <a:off x="1475656" y="2116016"/>
              <a:ext cx="5762196" cy="504056"/>
              <a:chOff x="683567" y="2598670"/>
              <a:chExt cx="5762196" cy="504056"/>
            </a:xfrm>
          </p:grpSpPr>
          <p:sp>
            <p:nvSpPr>
              <p:cNvPr id="52" name="Retângulo de cantos arredondados 51"/>
              <p:cNvSpPr/>
              <p:nvPr/>
            </p:nvSpPr>
            <p:spPr>
              <a:xfrm>
                <a:off x="683567" y="2598670"/>
                <a:ext cx="2233803" cy="504056"/>
              </a:xfrm>
              <a:prstGeom prst="roundRect">
                <a:avLst/>
              </a:prstGeom>
              <a:solidFill>
                <a:srgbClr val="CD73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/>
                  <a:t>Prova de Conhecimentos</a:t>
                </a:r>
                <a:endParaRPr lang="pt-BR" sz="2000" b="1" dirty="0"/>
              </a:p>
            </p:txBody>
          </p:sp>
          <p:sp>
            <p:nvSpPr>
              <p:cNvPr id="53" name="Retângulo de cantos arredondados 52"/>
              <p:cNvSpPr/>
              <p:nvPr/>
            </p:nvSpPr>
            <p:spPr>
              <a:xfrm>
                <a:off x="4211960" y="2598670"/>
                <a:ext cx="2233803" cy="504056"/>
              </a:xfrm>
              <a:prstGeom prst="roundRect">
                <a:avLst/>
              </a:prstGeom>
              <a:solidFill>
                <a:srgbClr val="CD737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 smtClean="0"/>
                  <a:t>Prova de Títulos e Experiência</a:t>
                </a:r>
                <a:endParaRPr lang="pt-BR" sz="2000" b="1" dirty="0"/>
              </a:p>
            </p:txBody>
          </p:sp>
          <p:sp>
            <p:nvSpPr>
              <p:cNvPr id="54" name="Mais 53"/>
              <p:cNvSpPr/>
              <p:nvPr/>
            </p:nvSpPr>
            <p:spPr>
              <a:xfrm>
                <a:off x="3405428" y="2636912"/>
                <a:ext cx="446492" cy="429810"/>
              </a:xfrm>
              <a:prstGeom prst="mathPlus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</p:grpSp>
        <p:sp>
          <p:nvSpPr>
            <p:cNvPr id="44" name="Retângulo de cantos arredondados 43"/>
            <p:cNvSpPr/>
            <p:nvPr/>
          </p:nvSpPr>
          <p:spPr>
            <a:xfrm>
              <a:off x="3236026" y="5529461"/>
              <a:ext cx="2232248" cy="504056"/>
            </a:xfrm>
            <a:prstGeom prst="roundRect">
              <a:avLst/>
            </a:prstGeom>
            <a:solidFill>
              <a:srgbClr val="9638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Estágio Probatório</a:t>
              </a:r>
              <a:endParaRPr lang="pt-BR" sz="2000" b="1" dirty="0"/>
            </a:p>
          </p:txBody>
        </p:sp>
        <p:cxnSp>
          <p:nvCxnSpPr>
            <p:cNvPr id="45" name="Conector de seta reta 44"/>
            <p:cNvCxnSpPr/>
            <p:nvPr/>
          </p:nvCxnSpPr>
          <p:spPr>
            <a:xfrm>
              <a:off x="2556068" y="2642590"/>
              <a:ext cx="1749028" cy="535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ector de seta reta 45"/>
            <p:cNvCxnSpPr>
              <a:stCxn id="53" idx="2"/>
              <a:endCxn id="40" idx="0"/>
            </p:cNvCxnSpPr>
            <p:nvPr/>
          </p:nvCxnSpPr>
          <p:spPr>
            <a:xfrm flipH="1">
              <a:off x="4341585" y="2620072"/>
              <a:ext cx="1779365" cy="535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ector de seta reta 46"/>
            <p:cNvCxnSpPr>
              <a:stCxn id="40" idx="2"/>
              <a:endCxn id="41" idx="0"/>
            </p:cNvCxnSpPr>
            <p:nvPr/>
          </p:nvCxnSpPr>
          <p:spPr>
            <a:xfrm>
              <a:off x="4341585" y="3659215"/>
              <a:ext cx="0" cy="14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ector de seta reta 47"/>
            <p:cNvCxnSpPr>
              <a:stCxn id="41" idx="2"/>
              <a:endCxn id="50" idx="0"/>
            </p:cNvCxnSpPr>
            <p:nvPr/>
          </p:nvCxnSpPr>
          <p:spPr>
            <a:xfrm>
              <a:off x="4341585" y="4516749"/>
              <a:ext cx="10565" cy="280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ector de seta reta 48"/>
            <p:cNvCxnSpPr>
              <a:stCxn id="44" idx="2"/>
            </p:cNvCxnSpPr>
            <p:nvPr/>
          </p:nvCxnSpPr>
          <p:spPr>
            <a:xfrm>
              <a:off x="4352150" y="6033517"/>
              <a:ext cx="0" cy="2463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tângulo de cantos arredondados 49"/>
            <p:cNvSpPr/>
            <p:nvPr/>
          </p:nvSpPr>
          <p:spPr>
            <a:xfrm>
              <a:off x="3236026" y="4797152"/>
              <a:ext cx="2232248" cy="504056"/>
            </a:xfrm>
            <a:prstGeom prst="roundRect">
              <a:avLst/>
            </a:prstGeom>
            <a:solidFill>
              <a:srgbClr val="96383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/>
                <a:t>Nomeação </a:t>
              </a:r>
              <a:endParaRPr lang="pt-BR" sz="2000" b="1" dirty="0"/>
            </a:p>
          </p:txBody>
        </p:sp>
        <p:cxnSp>
          <p:nvCxnSpPr>
            <p:cNvPr id="51" name="Conector de seta reta 50"/>
            <p:cNvCxnSpPr/>
            <p:nvPr/>
          </p:nvCxnSpPr>
          <p:spPr>
            <a:xfrm>
              <a:off x="4341585" y="5299937"/>
              <a:ext cx="0" cy="2474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215768" y="3168384"/>
            <a:ext cx="6713950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dirty="0" smtClean="0"/>
              <a:t>DESENVOLVIMENTO </a:t>
            </a:r>
            <a:br>
              <a:rPr lang="en" sz="5000" dirty="0" smtClean="0"/>
            </a:br>
            <a:r>
              <a:rPr lang="en" sz="5000" dirty="0" smtClean="0"/>
              <a:t>&amp; APERFEIÇOAMENTO</a:t>
            </a:r>
            <a:r>
              <a:rPr lang="en" sz="6000" dirty="0" smtClean="0"/>
              <a:t/>
            </a:r>
            <a:br>
              <a:rPr lang="en" sz="6000" dirty="0" smtClean="0"/>
            </a:br>
            <a:endParaRPr lang="en" sz="6000" dirty="0"/>
          </a:p>
        </p:txBody>
      </p:sp>
      <p:grpSp>
        <p:nvGrpSpPr>
          <p:cNvPr id="2" name="Shape 103"/>
          <p:cNvGrpSpPr/>
          <p:nvPr/>
        </p:nvGrpSpPr>
        <p:grpSpPr>
          <a:xfrm>
            <a:off x="347933" y="2870643"/>
            <a:ext cx="1116779" cy="1116779"/>
            <a:chOff x="2594050" y="1631825"/>
            <a:chExt cx="439625" cy="439625"/>
          </a:xfrm>
        </p:grpSpPr>
        <p:sp>
          <p:nvSpPr>
            <p:cNvPr id="104" name="Shape 10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14414" y="928670"/>
            <a:ext cx="751095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rgbClr val="00B0F0"/>
                </a:solidFill>
              </a:rPr>
              <a:t>INSTRUMENTAL</a:t>
            </a:r>
            <a:r>
              <a:rPr lang="pt-BR" dirty="0" smtClean="0"/>
              <a:t>: (nível tático-operacional) atualização permanente de conhecimentos – </a:t>
            </a:r>
            <a:r>
              <a:rPr lang="pt-BR" i="1" dirty="0" smtClean="0"/>
              <a:t>a importância do multiplicador interno</a:t>
            </a:r>
            <a:r>
              <a:rPr lang="pt-BR" dirty="0" smtClean="0"/>
              <a:t>;</a:t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00B0F0"/>
                </a:solidFill>
              </a:rPr>
              <a:t>SUBSTANTIVO: </a:t>
            </a:r>
            <a:r>
              <a:rPr lang="pt-BR" dirty="0" smtClean="0"/>
              <a:t>(nível estratégico) ênfase comportamental, foco na mudança cultural, moderação de processos participativos, gestão de equipes, trabalho colaborativo – </a:t>
            </a:r>
            <a:r>
              <a:rPr lang="pt-BR" i="1" dirty="0" smtClean="0"/>
              <a:t>o profissional de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2721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430050" y="2596880"/>
            <a:ext cx="6534438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/>
              <a:t>METAFORMAÇÃO</a:t>
            </a:r>
            <a:endParaRPr lang="en" sz="6000" dirty="0"/>
          </a:p>
        </p:txBody>
      </p:sp>
      <p:grpSp>
        <p:nvGrpSpPr>
          <p:cNvPr id="103" name="Shape 103"/>
          <p:cNvGrpSpPr/>
          <p:nvPr/>
        </p:nvGrpSpPr>
        <p:grpSpPr>
          <a:xfrm>
            <a:off x="347933" y="2870643"/>
            <a:ext cx="1116779" cy="1116779"/>
            <a:chOff x="2594050" y="1631825"/>
            <a:chExt cx="439625" cy="439625"/>
          </a:xfrm>
        </p:grpSpPr>
        <p:sp>
          <p:nvSpPr>
            <p:cNvPr id="104" name="Shape 104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500</Words>
  <Application>Microsoft Office PowerPoint</Application>
  <PresentationFormat>Apresentação na tela (4:3)</PresentationFormat>
  <Paragraphs>102</Paragraphs>
  <Slides>27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Quicksand</vt:lpstr>
      <vt:lpstr>Courier New</vt:lpstr>
      <vt:lpstr>Arial</vt:lpstr>
      <vt:lpstr>Eleanor template</vt:lpstr>
      <vt:lpstr>Formação para a Administração Pública Estadual na perspectiva de uma Escola de Governo</vt:lpstr>
      <vt:lpstr>AGENDA </vt:lpstr>
      <vt:lpstr>Dimensões da Formação </vt:lpstr>
      <vt:lpstr>INGRESSO</vt:lpstr>
      <vt:lpstr>Apresentação do PowerPoint</vt:lpstr>
      <vt:lpstr>Apresentação do PowerPoint</vt:lpstr>
      <vt:lpstr>DESENVOLVIMENTO  &amp; APERFEIÇOAMENTO </vt:lpstr>
      <vt:lpstr>Apresentação do PowerPoint</vt:lpstr>
      <vt:lpstr>METAFORMAÇÃO</vt:lpstr>
      <vt:lpstr>Apresentação do PowerPoint</vt:lpstr>
      <vt:lpstr>Metaformação </vt:lpstr>
      <vt:lpstr>Metaformação </vt:lpstr>
      <vt:lpstr>1. PESQUISAS: atuação das Escolas de Governo como Think Tank governamental</vt:lpstr>
      <vt:lpstr>Inventário de Emissão dos Veículos Automotores de Santa Catarina (2012)</vt:lpstr>
      <vt:lpstr>Serviço Público, Mulheres e Carreira: Diagnóstico participativo de gênero no governo do estado de Santa Catarina </vt:lpstr>
      <vt:lpstr>Apresentação do PowerPoint</vt:lpstr>
      <vt:lpstr>2 INOVAÇÃO </vt:lpstr>
      <vt:lpstr>Proposições “audaciosas” :</vt:lpstr>
      <vt:lpstr>  Execução: Programa de Residência em Gestão Municipal – PRGM </vt:lpstr>
      <vt:lpstr>Considerações Finais</vt:lpstr>
      <vt:lpstr>Escolas de Governo</vt:lpstr>
      <vt:lpstr> DIFICULDADE A SUPERAR:</vt:lpstr>
      <vt:lpstr> DIFICULDADE A SUPERAR:</vt:lpstr>
      <vt:lpstr> MISSÃO URGENTE:</vt:lpstr>
      <vt:lpstr>Apresentação do PowerPoint</vt:lpstr>
      <vt:lpstr>Obrigada!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usuario01</cp:lastModifiedBy>
  <cp:revision>146</cp:revision>
  <dcterms:modified xsi:type="dcterms:W3CDTF">2017-06-21T11:55:58Z</dcterms:modified>
</cp:coreProperties>
</file>