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C5921-EECC-4CC4-A7EE-251534D2A150}" type="datetimeFigureOut">
              <a:rPr lang="pt-BR" smtClean="0"/>
              <a:t>20/06/2017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3E390-6A58-448A-AEFA-D625A01A38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183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CA0A1-9289-4124-B1FF-A4679E197CF4}" type="datetimeFigureOut">
              <a:rPr lang="pt-BR" smtClean="0"/>
              <a:t>20/06/2017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A01E1-27D5-4B77-B5DD-0AB6F7B01B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988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91091DE4-2DF3-4A97-A26A-CFC4534358A1}" type="slidenum">
              <a:rPr lang="en-US" altLang="pt-BR" sz="1200">
                <a:solidFill>
                  <a:srgbClr val="000000"/>
                </a:solidFill>
                <a:latin typeface="Times New Roman" pitchFamily="18" charset="0"/>
              </a:rPr>
              <a:pPr eaLnBrk="1"/>
              <a:t>2</a:t>
            </a:fld>
            <a:endParaRPr lang="en-US" altLang="pt-B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70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63574FE9-7403-4A6F-8A2D-DBC1ED9FD2B7}" type="slidenum">
              <a:rPr lang="en-US" altLang="pt-BR" sz="1200">
                <a:solidFill>
                  <a:srgbClr val="000000"/>
                </a:solidFill>
                <a:latin typeface="Times New Roman" pitchFamily="18" charset="0"/>
              </a:rPr>
              <a:pPr eaLnBrk="1"/>
              <a:t>12</a:t>
            </a:fld>
            <a:endParaRPr lang="en-US" altLang="pt-B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70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83EE0FFF-D084-4292-AD6B-37A6BBB97189}" type="slidenum">
              <a:rPr lang="en-US" altLang="pt-BR" sz="1200">
                <a:solidFill>
                  <a:srgbClr val="000000"/>
                </a:solidFill>
                <a:latin typeface="Times New Roman" pitchFamily="18" charset="0"/>
              </a:rPr>
              <a:pPr eaLnBrk="1"/>
              <a:t>13</a:t>
            </a:fld>
            <a:endParaRPr lang="en-US" altLang="pt-B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70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83EE0FFF-D084-4292-AD6B-37A6BBB97189}" type="slidenum">
              <a:rPr lang="en-US" altLang="pt-BR" sz="1200">
                <a:solidFill>
                  <a:srgbClr val="000000"/>
                </a:solidFill>
                <a:latin typeface="Times New Roman" pitchFamily="18" charset="0"/>
              </a:rPr>
              <a:pPr eaLnBrk="1"/>
              <a:t>14</a:t>
            </a:fld>
            <a:endParaRPr lang="en-US" altLang="pt-B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70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95806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4A451DE1-1151-4552-A7CE-F4A44901D3CD}" type="slidenum">
              <a:rPr lang="en-US" altLang="pt-BR" sz="1200">
                <a:solidFill>
                  <a:srgbClr val="000000"/>
                </a:solidFill>
                <a:latin typeface="Times New Roman" pitchFamily="18" charset="0"/>
              </a:rPr>
              <a:pPr eaLnBrk="1"/>
              <a:t>3</a:t>
            </a:fld>
            <a:endParaRPr lang="en-US" altLang="pt-B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70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44F1A3B2-6F27-4B63-97C7-C5A4246B9C1F}" type="slidenum">
              <a:rPr lang="en-US" altLang="pt-BR" sz="1200">
                <a:solidFill>
                  <a:srgbClr val="000000"/>
                </a:solidFill>
                <a:latin typeface="Times New Roman" pitchFamily="18" charset="0"/>
              </a:rPr>
              <a:pPr eaLnBrk="1"/>
              <a:t>4</a:t>
            </a:fld>
            <a:endParaRPr lang="en-US" altLang="pt-B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70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7D7032FA-0D12-4559-81B8-1655E8C5E0AE}" type="slidenum">
              <a:rPr lang="en-US" altLang="pt-BR" sz="1200">
                <a:solidFill>
                  <a:srgbClr val="000000"/>
                </a:solidFill>
                <a:latin typeface="Times New Roman" pitchFamily="18" charset="0"/>
              </a:rPr>
              <a:pPr eaLnBrk="1"/>
              <a:t>5</a:t>
            </a:fld>
            <a:endParaRPr lang="en-US" altLang="pt-B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70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D1B6D841-4AF0-437A-A2B2-33E9C4351973}" type="slidenum">
              <a:rPr lang="en-US" altLang="pt-BR" sz="1200">
                <a:solidFill>
                  <a:srgbClr val="000000"/>
                </a:solidFill>
                <a:latin typeface="Times New Roman" pitchFamily="18" charset="0"/>
              </a:rPr>
              <a:pPr eaLnBrk="1"/>
              <a:t>7</a:t>
            </a:fld>
            <a:endParaRPr lang="en-US" altLang="pt-B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70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DD4C4852-6FEC-4A93-82FC-625B403101E0}" type="slidenum">
              <a:rPr lang="en-US" altLang="pt-BR" sz="1200">
                <a:solidFill>
                  <a:srgbClr val="000000"/>
                </a:solidFill>
                <a:latin typeface="Times New Roman" pitchFamily="18" charset="0"/>
              </a:rPr>
              <a:pPr eaLnBrk="1"/>
              <a:t>8</a:t>
            </a:fld>
            <a:endParaRPr lang="en-US" altLang="pt-B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70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0C42FCBC-913D-4ABF-8701-E8C0E400726B}" type="slidenum">
              <a:rPr lang="en-US" altLang="pt-BR" sz="1200">
                <a:solidFill>
                  <a:srgbClr val="000000"/>
                </a:solidFill>
                <a:latin typeface="Times New Roman" pitchFamily="18" charset="0"/>
              </a:rPr>
              <a:pPr eaLnBrk="1"/>
              <a:t>9</a:t>
            </a:fld>
            <a:endParaRPr lang="en-US" altLang="pt-B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70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E3C0BA3C-1AA0-413E-8889-6545CA6A5438}" type="slidenum">
              <a:rPr lang="en-US" altLang="pt-BR" sz="1200">
                <a:solidFill>
                  <a:srgbClr val="000000"/>
                </a:solidFill>
                <a:latin typeface="Times New Roman" pitchFamily="18" charset="0"/>
              </a:rPr>
              <a:pPr eaLnBrk="1"/>
              <a:t>10</a:t>
            </a:fld>
            <a:endParaRPr lang="en-US" altLang="pt-B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70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BA1FD1A3-8707-4471-B49A-B5E9ADC3F871}" type="slidenum">
              <a:rPr lang="en-US" altLang="pt-BR" sz="1200">
                <a:solidFill>
                  <a:srgbClr val="000000"/>
                </a:solidFill>
                <a:latin typeface="Times New Roman" pitchFamily="18" charset="0"/>
              </a:rPr>
              <a:pPr eaLnBrk="1"/>
              <a:t>11</a:t>
            </a:fld>
            <a:endParaRPr lang="en-US" altLang="pt-B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4970"/>
            <a:ext cx="543871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C10B-C28E-43EF-8C2B-A8DDABAEF42A}" type="datetimeFigureOut">
              <a:rPr lang="pt-BR" smtClean="0"/>
              <a:t>20/06/2017</a:t>
            </a:fld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F46B-769C-4703-BB28-FB95819C0569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C10B-C28E-43EF-8C2B-A8DDABAEF42A}" type="datetimeFigureOut">
              <a:rPr lang="pt-BR" smtClean="0"/>
              <a:t>20/06/2017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F46B-769C-4703-BB28-FB95819C05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C10B-C28E-43EF-8C2B-A8DDABAEF42A}" type="datetimeFigureOut">
              <a:rPr lang="pt-BR" smtClean="0"/>
              <a:t>20/06/2017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F46B-769C-4703-BB28-FB95819C05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C10B-C28E-43EF-8C2B-A8DDABAEF42A}" type="datetimeFigureOut">
              <a:rPr lang="pt-BR" smtClean="0"/>
              <a:t>20/06/2017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F46B-769C-4703-BB28-FB95819C05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C10B-C28E-43EF-8C2B-A8DDABAEF42A}" type="datetimeFigureOut">
              <a:rPr lang="pt-BR" smtClean="0"/>
              <a:t>20/06/2017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F46B-769C-4703-BB28-FB95819C0569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C10B-C28E-43EF-8C2B-A8DDABAEF42A}" type="datetimeFigureOut">
              <a:rPr lang="pt-BR" smtClean="0"/>
              <a:t>20/06/2017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F46B-769C-4703-BB28-FB95819C05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C10B-C28E-43EF-8C2B-A8DDABAEF42A}" type="datetimeFigureOut">
              <a:rPr lang="pt-BR" smtClean="0"/>
              <a:t>20/06/2017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F46B-769C-4703-BB28-FB95819C05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C10B-C28E-43EF-8C2B-A8DDABAEF42A}" type="datetimeFigureOut">
              <a:rPr lang="pt-BR" smtClean="0"/>
              <a:t>20/06/2017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F46B-769C-4703-BB28-FB95819C05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C10B-C28E-43EF-8C2B-A8DDABAEF42A}" type="datetimeFigureOut">
              <a:rPr lang="pt-BR" smtClean="0"/>
              <a:t>20/06/2017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F46B-769C-4703-BB28-FB95819C05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C10B-C28E-43EF-8C2B-A8DDABAEF42A}" type="datetimeFigureOut">
              <a:rPr lang="pt-BR" smtClean="0"/>
              <a:t>20/06/2017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4F46B-769C-4703-BB28-FB95819C05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C10B-C28E-43EF-8C2B-A8DDABAEF42A}" type="datetimeFigureOut">
              <a:rPr lang="pt-BR" smtClean="0"/>
              <a:t>20/06/2017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0A4F46B-769C-4703-BB28-FB95819C0569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83C10B-C28E-43EF-8C2B-A8DDABAEF42A}" type="datetimeFigureOut">
              <a:rPr lang="pt-BR" smtClean="0"/>
              <a:t>20/06/2017</a:t>
            </a:fld>
            <a:endParaRPr lang="pt-B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A4F46B-769C-4703-BB28-FB95819C0569}" type="slidenum">
              <a:rPr lang="pt-BR" smtClean="0"/>
              <a:t>‹nº›</a:t>
            </a:fld>
            <a:endParaRPr lang="pt-B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package" Target="../embeddings/Documento_do_Microsoft_Word2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package" Target="../embeddings/Documento_do_Microsoft_Word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package" Target="../embeddings/Documento_do_Microsoft_Word1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 smtClean="0"/>
              <a:t>Public</a:t>
            </a:r>
            <a:r>
              <a:rPr lang="pt-BR" dirty="0" smtClean="0"/>
              <a:t> </a:t>
            </a:r>
            <a:r>
              <a:rPr lang="pt-BR" dirty="0" err="1" smtClean="0"/>
              <a:t>Administration</a:t>
            </a:r>
            <a:r>
              <a:rPr lang="pt-BR" dirty="0" smtClean="0"/>
              <a:t> </a:t>
            </a:r>
            <a:r>
              <a:rPr lang="pt-BR" dirty="0" err="1" smtClean="0"/>
              <a:t>Research</a:t>
            </a:r>
            <a:r>
              <a:rPr lang="pt-BR" dirty="0" smtClean="0"/>
              <a:t> in </a:t>
            </a:r>
            <a:r>
              <a:rPr lang="pt-BR" dirty="0" err="1" smtClean="0"/>
              <a:t>Brazil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A </a:t>
            </a:r>
            <a:r>
              <a:rPr lang="pt-BR" dirty="0" err="1" smtClean="0"/>
              <a:t>comparative</a:t>
            </a:r>
            <a:r>
              <a:rPr lang="pt-BR" dirty="0" smtClean="0"/>
              <a:t> perspective</a:t>
            </a:r>
          </a:p>
          <a:p>
            <a:endParaRPr lang="pt-BR" dirty="0"/>
          </a:p>
          <a:p>
            <a:r>
              <a:rPr lang="pt-BR" dirty="0" err="1" smtClean="0"/>
              <a:t>Alketa</a:t>
            </a:r>
            <a:r>
              <a:rPr lang="pt-BR" dirty="0" smtClean="0"/>
              <a:t> </a:t>
            </a:r>
            <a:r>
              <a:rPr lang="pt-BR" dirty="0" err="1" smtClean="0"/>
              <a:t>Peci</a:t>
            </a:r>
            <a:r>
              <a:rPr lang="pt-BR" dirty="0" smtClean="0"/>
              <a:t> </a:t>
            </a:r>
          </a:p>
          <a:p>
            <a:r>
              <a:rPr lang="pt-BR" dirty="0" smtClean="0"/>
              <a:t>EBAPE/FGV</a:t>
            </a:r>
          </a:p>
          <a:p>
            <a:r>
              <a:rPr lang="pt-BR" dirty="0" smtClean="0"/>
              <a:t>Revista de Administração Pública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96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1208288"/>
            <a:ext cx="9144000" cy="562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2000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indent="2587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311045" indent="-311045">
              <a:buFont typeface="Arial"/>
              <a:buChar char="•"/>
              <a:defRPr/>
            </a:pPr>
            <a:r>
              <a:rPr lang="en-US" sz="2200" dirty="0"/>
              <a:t>Methodological strategies </a:t>
            </a:r>
          </a:p>
          <a:p>
            <a:pPr marL="311045" indent="-311045">
              <a:buFont typeface="Arial"/>
              <a:buChar char="•"/>
              <a:defRPr/>
            </a:pPr>
            <a:r>
              <a:rPr lang="en-US" sz="2200" dirty="0"/>
              <a:t>General trends: growing nr of quantitative research in recent years</a:t>
            </a:r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 flipH="1">
            <a:off x="6988321" y="3886968"/>
            <a:ext cx="457920" cy="195861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46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41" y="2056536"/>
            <a:ext cx="6726240" cy="437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1208288"/>
            <a:ext cx="9144000" cy="562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2000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indent="2587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311045" indent="-311045">
              <a:buFont typeface="Arial"/>
              <a:buChar char="•"/>
              <a:defRPr/>
            </a:pPr>
            <a:r>
              <a:rPr lang="en-US" sz="2200" dirty="0"/>
              <a:t>Institutional dimensions</a:t>
            </a:r>
          </a:p>
        </p:txBody>
      </p:sp>
      <p:graphicFrame>
        <p:nvGraphicFramePr>
          <p:cNvPr id="21507" name="Object 2"/>
          <p:cNvGraphicFramePr>
            <a:graphicFrameLocks noChangeAspect="1"/>
          </p:cNvGraphicFramePr>
          <p:nvPr/>
        </p:nvGraphicFramePr>
        <p:xfrm>
          <a:off x="1306081" y="1600009"/>
          <a:ext cx="5486400" cy="5160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Document" r:id="rId4" imgW="5816386" imgH="8826175" progId="Word.Document.12">
                  <p:embed/>
                </p:oleObj>
              </mc:Choice>
              <mc:Fallback>
                <p:oleObj name="Document" r:id="rId4" imgW="5816386" imgH="882617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081" y="1600009"/>
                        <a:ext cx="5486400" cy="5160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1208288"/>
            <a:ext cx="9144000" cy="562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2000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indent="2587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311045" indent="-311045">
              <a:buFont typeface="Arial"/>
              <a:buChar char="•"/>
              <a:defRPr/>
            </a:pPr>
            <a:r>
              <a:rPr lang="en-US" sz="2200" dirty="0"/>
              <a:t>Institutional dimensions: scarcity and inequality</a:t>
            </a:r>
          </a:p>
        </p:txBody>
      </p:sp>
      <p:pic>
        <p:nvPicPr>
          <p:cNvPr id="2355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61" y="2056536"/>
            <a:ext cx="6858720" cy="445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1208288"/>
            <a:ext cx="9144000" cy="562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2000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marL="342900" indent="-342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endParaRPr lang="en-US" altLang="pt-BR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>
              <a:buFont typeface="Arial" pitchFamily="34" charset="0"/>
              <a:buChar char="•"/>
            </a:pPr>
            <a:r>
              <a:rPr lang="en-US" altLang="pt-BR" sz="2000" dirty="0" smtClean="0">
                <a:solidFill>
                  <a:srgbClr val="000000"/>
                </a:solidFill>
                <a:cs typeface="Times New Roman" pitchFamily="18" charset="0"/>
              </a:rPr>
              <a:t>Rhetorical analysis: growing 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itchFamily="18" charset="0"/>
              </a:rPr>
              <a:t>“</a:t>
            </a:r>
            <a:r>
              <a:rPr lang="en-US" altLang="ja-JP" sz="2000" dirty="0" err="1">
                <a:solidFill>
                  <a:srgbClr val="000000"/>
                </a:solidFill>
                <a:cs typeface="Times New Roman" pitchFamily="18" charset="0"/>
              </a:rPr>
              <a:t>academization</a:t>
            </a:r>
            <a:r>
              <a:rPr lang="en-US" altLang="en-US" sz="2000" dirty="0">
                <a:solidFill>
                  <a:srgbClr val="000000"/>
                </a:solidFill>
                <a:cs typeface="Times New Roman" pitchFamily="18" charset="0"/>
              </a:rPr>
              <a:t>”</a:t>
            </a:r>
            <a:r>
              <a:rPr lang="en-US" altLang="ja-JP" sz="2000" dirty="0">
                <a:solidFill>
                  <a:srgbClr val="000000"/>
                </a:solidFill>
                <a:cs typeface="Times New Roman" pitchFamily="18" charset="0"/>
              </a:rPr>
              <a:t> – different from other strategies of legitimation (being scientific, being relevant to the practitioners, being different, etc.);</a:t>
            </a:r>
          </a:p>
          <a:p>
            <a:pPr eaLnBrk="1">
              <a:buFont typeface="Times New Roman" pitchFamily="18" charset="0"/>
              <a:buAutoNum type="alphaLcParenR"/>
            </a:pPr>
            <a:r>
              <a:rPr lang="en-US" altLang="pt-BR" sz="2000" dirty="0" smtClean="0">
                <a:solidFill>
                  <a:srgbClr val="000000"/>
                </a:solidFill>
              </a:rPr>
              <a:t>the </a:t>
            </a:r>
            <a:r>
              <a:rPr lang="en-US" altLang="pt-BR" sz="2000" dirty="0">
                <a:solidFill>
                  <a:srgbClr val="000000"/>
                </a:solidFill>
              </a:rPr>
              <a:t>role of the institutional foundations of the field in PA research (North American </a:t>
            </a:r>
            <a:r>
              <a:rPr lang="en-US" altLang="en-US" sz="2000" dirty="0" smtClean="0">
                <a:solidFill>
                  <a:srgbClr val="000000"/>
                </a:solidFill>
              </a:rPr>
              <a:t>“</a:t>
            </a:r>
            <a:r>
              <a:rPr lang="en-US" altLang="pt-BR" sz="2000" dirty="0" smtClean="0">
                <a:solidFill>
                  <a:srgbClr val="000000"/>
                </a:solidFill>
              </a:rPr>
              <a:t>gigantism</a:t>
            </a:r>
            <a:r>
              <a:rPr lang="en-US" altLang="en-US" sz="2000" dirty="0" smtClean="0">
                <a:solidFill>
                  <a:srgbClr val="000000"/>
                </a:solidFill>
              </a:rPr>
              <a:t>”</a:t>
            </a:r>
            <a:r>
              <a:rPr lang="en-US" altLang="pt-BR" sz="2000" dirty="0" smtClean="0">
                <a:solidFill>
                  <a:srgbClr val="000000"/>
                </a:solidFill>
              </a:rPr>
              <a:t> </a:t>
            </a:r>
            <a:r>
              <a:rPr lang="en-US" altLang="pt-BR" sz="2000" dirty="0">
                <a:solidFill>
                  <a:srgbClr val="000000"/>
                </a:solidFill>
              </a:rPr>
              <a:t>and its microscopic research, comprehensible to a small group of experts);</a:t>
            </a:r>
          </a:p>
          <a:p>
            <a:pPr eaLnBrk="1">
              <a:buFont typeface="Times New Roman" pitchFamily="18" charset="0"/>
              <a:buAutoNum type="alphaLcParenR"/>
            </a:pPr>
            <a:r>
              <a:rPr lang="en-US" altLang="pt-BR" sz="2000" dirty="0">
                <a:solidFill>
                  <a:srgbClr val="000000"/>
                </a:solidFill>
              </a:rPr>
              <a:t>the growing circularities of ideas, translated in similar trends of cognitive trends, related to managerialism with its renamed </a:t>
            </a:r>
            <a:r>
              <a:rPr lang="en-US" altLang="en-US" sz="2000" dirty="0">
                <a:solidFill>
                  <a:srgbClr val="000000"/>
                </a:solidFill>
              </a:rPr>
              <a:t>“</a:t>
            </a:r>
            <a:r>
              <a:rPr lang="en-US" altLang="pt-BR" sz="2000" dirty="0">
                <a:solidFill>
                  <a:srgbClr val="000000"/>
                </a:solidFill>
              </a:rPr>
              <a:t>POSDCORB</a:t>
            </a:r>
            <a:r>
              <a:rPr lang="en-US" altLang="en-US" sz="2000" dirty="0">
                <a:solidFill>
                  <a:srgbClr val="000000"/>
                </a:solidFill>
              </a:rPr>
              <a:t>”</a:t>
            </a:r>
            <a:r>
              <a:rPr lang="en-US" altLang="pt-BR" sz="2000" dirty="0">
                <a:solidFill>
                  <a:srgbClr val="000000"/>
                </a:solidFill>
              </a:rPr>
              <a:t> categories;</a:t>
            </a:r>
          </a:p>
          <a:p>
            <a:pPr eaLnBrk="1">
              <a:buFont typeface="Times New Roman" pitchFamily="18" charset="0"/>
              <a:buAutoNum type="alphaLcParenR"/>
            </a:pPr>
            <a:r>
              <a:rPr lang="en-US" altLang="pt-BR" sz="2000" dirty="0">
                <a:solidFill>
                  <a:srgbClr val="000000"/>
                </a:solidFill>
              </a:rPr>
              <a:t>Mimetic trends in some methodological dimensions of PA </a:t>
            </a:r>
            <a:r>
              <a:rPr lang="en-US" altLang="pt-BR" sz="2000" dirty="0" smtClean="0">
                <a:solidFill>
                  <a:srgbClr val="000000"/>
                </a:solidFill>
              </a:rPr>
              <a:t>research</a:t>
            </a:r>
          </a:p>
          <a:p>
            <a:pPr eaLnBrk="1">
              <a:buFont typeface="Times New Roman" pitchFamily="18" charset="0"/>
              <a:buAutoNum type="alphaLcParenR"/>
            </a:pPr>
            <a:endParaRPr lang="en-US" altLang="pt-BR" sz="2000" dirty="0">
              <a:solidFill>
                <a:srgbClr val="000000"/>
              </a:solidFill>
            </a:endParaRPr>
          </a:p>
          <a:p>
            <a:pPr eaLnBrk="1"/>
            <a:r>
              <a:rPr lang="en-US" altLang="pt-BR" sz="2000" dirty="0" smtClean="0">
                <a:solidFill>
                  <a:srgbClr val="000000"/>
                </a:solidFill>
              </a:rPr>
              <a:t> </a:t>
            </a:r>
            <a:endParaRPr lang="en-US" altLang="pt-BR" sz="2000" dirty="0">
              <a:solidFill>
                <a:srgbClr val="000000"/>
              </a:solidFill>
            </a:endParaRPr>
          </a:p>
          <a:p>
            <a:pPr eaLnBrk="1"/>
            <a:r>
              <a:rPr lang="en-US" altLang="pt-BR" sz="2000" dirty="0">
                <a:solidFill>
                  <a:srgbClr val="3333CC"/>
                </a:solidFill>
              </a:rPr>
              <a:t>- </a:t>
            </a:r>
            <a:r>
              <a:rPr lang="en-US" altLang="pt-BR" sz="2000" dirty="0" smtClean="0">
                <a:solidFill>
                  <a:srgbClr val="3333CC"/>
                </a:solidFill>
              </a:rPr>
              <a:t>	Does </a:t>
            </a:r>
            <a:r>
              <a:rPr lang="en-US" altLang="pt-BR" sz="2000" dirty="0">
                <a:solidFill>
                  <a:srgbClr val="3333CC"/>
                </a:solidFill>
              </a:rPr>
              <a:t>such intellectual diffusion follows </a:t>
            </a:r>
            <a:r>
              <a:rPr lang="en-GB" altLang="pt-BR" sz="2000" dirty="0">
                <a:solidFill>
                  <a:srgbClr val="3333CC"/>
                </a:solidFill>
              </a:rPr>
              <a:t>a central (developed country) to peripheral (developing country) </a:t>
            </a:r>
            <a:r>
              <a:rPr lang="en-US" altLang="pt-BR" sz="2000" dirty="0">
                <a:solidFill>
                  <a:srgbClr val="3333CC"/>
                </a:solidFill>
              </a:rPr>
              <a:t>direction? Is there a Brazilian </a:t>
            </a:r>
            <a:r>
              <a:rPr lang="en-US" altLang="en-US" sz="2000" dirty="0">
                <a:solidFill>
                  <a:srgbClr val="3333CC"/>
                </a:solidFill>
              </a:rPr>
              <a:t>“</a:t>
            </a:r>
            <a:r>
              <a:rPr lang="en-US" altLang="pt-BR" sz="2000" dirty="0">
                <a:solidFill>
                  <a:srgbClr val="3333CC"/>
                </a:solidFill>
              </a:rPr>
              <a:t>particularism</a:t>
            </a:r>
            <a:r>
              <a:rPr lang="en-US" altLang="en-US" sz="2000" dirty="0">
                <a:solidFill>
                  <a:srgbClr val="3333CC"/>
                </a:solidFill>
              </a:rPr>
              <a:t>”</a:t>
            </a:r>
            <a:r>
              <a:rPr lang="en-US" altLang="pt-BR" sz="2000" dirty="0">
                <a:solidFill>
                  <a:srgbClr val="3333CC"/>
                </a:solidFill>
              </a:rPr>
              <a:t>? </a:t>
            </a:r>
            <a:r>
              <a:rPr lang="pt-BR" altLang="pt-BR" sz="2000" dirty="0">
                <a:solidFill>
                  <a:srgbClr val="3333CC"/>
                </a:solidFill>
              </a:rPr>
              <a:t> </a:t>
            </a:r>
            <a:endParaRPr lang="en-US" altLang="pt-BR" sz="2000" dirty="0">
              <a:solidFill>
                <a:srgbClr val="3333CC"/>
              </a:solidFill>
              <a:cs typeface="Times New Roman" panose="02020603050405020304" pitchFamily="18" charset="0"/>
            </a:endParaRPr>
          </a:p>
          <a:p>
            <a:pPr eaLnBrk="1">
              <a:buFont typeface="Times New Roman" pitchFamily="18" charset="0"/>
              <a:buAutoNum type="alphaLcParenR"/>
            </a:pPr>
            <a:endParaRPr lang="en-US" altLang="pt-BR" sz="2000" dirty="0">
              <a:solidFill>
                <a:srgbClr val="000000"/>
              </a:solidFill>
            </a:endParaRPr>
          </a:p>
          <a:p>
            <a:pPr eaLnBrk="1"/>
            <a:r>
              <a:rPr lang="en-US" altLang="pt-BR" sz="2000" dirty="0">
                <a:solidFill>
                  <a:srgbClr val="000000"/>
                </a:solidFill>
              </a:rPr>
              <a:t> </a:t>
            </a:r>
          </a:p>
          <a:p>
            <a:pPr eaLnBrk="1"/>
            <a:endParaRPr lang="en-US" altLang="pt-BR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388289" y="604322"/>
            <a:ext cx="6064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pt-BR" sz="2400" dirty="0" smtClean="0">
                <a:solidFill>
                  <a:srgbClr val="000000"/>
                </a:solidFill>
                <a:cs typeface="Times New Roman" pitchFamily="18" charset="0"/>
              </a:rPr>
              <a:t>Trends</a:t>
            </a:r>
            <a:endParaRPr lang="en-US" altLang="pt-BR" sz="24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1208288"/>
            <a:ext cx="9144000" cy="562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2000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marL="342900" indent="-342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endParaRPr lang="en-US" altLang="pt-BR" sz="2000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Public-private </a:t>
            </a:r>
            <a:r>
              <a:rPr lang="en-US" sz="2000" dirty="0"/>
              <a:t>partnerships, </a:t>
            </a:r>
            <a:r>
              <a:rPr lang="en-US" sz="2000" dirty="0" smtClean="0"/>
              <a:t>third-party </a:t>
            </a:r>
            <a:r>
              <a:rPr lang="en-US" sz="2000" dirty="0"/>
              <a:t>and collaborative </a:t>
            </a:r>
            <a:r>
              <a:rPr lang="en-US" sz="2000" dirty="0" smtClean="0"/>
              <a:t>governance, contracting, contract management and performance – but how </a:t>
            </a:r>
            <a:r>
              <a:rPr lang="en-US" sz="2000" u="sng" dirty="0" smtClean="0"/>
              <a:t>State-centered</a:t>
            </a:r>
            <a:r>
              <a:rPr lang="en-US" sz="2000" dirty="0" smtClean="0"/>
              <a:t> differ from </a:t>
            </a:r>
            <a:r>
              <a:rPr lang="en-US" sz="2000" u="sng" dirty="0" smtClean="0"/>
              <a:t>market-centered</a:t>
            </a:r>
            <a:r>
              <a:rPr lang="en-US" sz="2000" dirty="0" smtClean="0"/>
              <a:t> contexts in adapting/reacting/transforming these governance instruments?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Race, gender and representative bureaucracy in the context of Weberian states;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Political </a:t>
            </a:r>
            <a:r>
              <a:rPr lang="en-US" sz="2000" dirty="0"/>
              <a:t>and organizational leadership, transformational </a:t>
            </a:r>
            <a:r>
              <a:rPr lang="en-US" sz="2000" dirty="0" smtClean="0"/>
              <a:t>leadership, public </a:t>
            </a:r>
            <a:r>
              <a:rPr lang="en-US" sz="2000" dirty="0"/>
              <a:t>values and public service </a:t>
            </a:r>
            <a:r>
              <a:rPr lang="en-US" sz="2000" dirty="0" smtClean="0"/>
              <a:t>motivation – neglected issues in Brazilian PA research;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Administrative data, benchmarking programs – conditional cash programs: administrative burdens versus bureaucratic learning. </a:t>
            </a:r>
            <a:endParaRPr lang="en-US" sz="2000" dirty="0"/>
          </a:p>
          <a:p>
            <a:pPr eaLnBrk="1"/>
            <a:endParaRPr lang="en-US" altLang="pt-BR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388289" y="604322"/>
            <a:ext cx="6064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pt-BR" sz="2400" dirty="0" smtClean="0">
                <a:solidFill>
                  <a:srgbClr val="000000"/>
                </a:solidFill>
                <a:cs typeface="Times New Roman" pitchFamily="18" charset="0"/>
              </a:rPr>
              <a:t>Leading themes and learning opportunities</a:t>
            </a:r>
            <a:endParaRPr lang="en-US" altLang="pt-BR" sz="24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125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1208288"/>
            <a:ext cx="9144000" cy="562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2000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marL="342900" indent="-342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endParaRPr lang="en-US" altLang="pt-BR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>
              <a:buFont typeface="Arial" pitchFamily="34" charset="0"/>
              <a:buChar char="•"/>
            </a:pPr>
            <a:r>
              <a:rPr lang="en-US" altLang="pt-BR" sz="2000" dirty="0" smtClean="0">
                <a:solidFill>
                  <a:srgbClr val="000000"/>
                </a:solidFill>
                <a:cs typeface="Times New Roman" pitchFamily="18" charset="0"/>
              </a:rPr>
              <a:t>The role of associations and governmental regulation in PA research; </a:t>
            </a:r>
            <a:endParaRPr lang="en-US" altLang="pt-BR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/>
            <a:endParaRPr lang="en-US" altLang="pt-BR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>
              <a:buFont typeface="Arial" pitchFamily="34" charset="0"/>
              <a:buChar char="•"/>
            </a:pPr>
            <a:r>
              <a:rPr lang="en-US" altLang="pt-BR" sz="2000" dirty="0">
                <a:solidFill>
                  <a:srgbClr val="000000"/>
                </a:solidFill>
                <a:cs typeface="Times New Roman" pitchFamily="18" charset="0"/>
              </a:rPr>
              <a:t>Brazilian </a:t>
            </a:r>
            <a:r>
              <a:rPr lang="en-US" altLang="pt-BR" sz="2000" dirty="0" smtClean="0">
                <a:solidFill>
                  <a:srgbClr val="000000"/>
                </a:solidFill>
                <a:cs typeface="Times New Roman" pitchFamily="18" charset="0"/>
              </a:rPr>
              <a:t>PA research </a:t>
            </a:r>
            <a:r>
              <a:rPr lang="en-US" altLang="pt-BR" sz="2000" dirty="0">
                <a:solidFill>
                  <a:srgbClr val="000000"/>
                </a:solidFill>
                <a:cs typeface="Times New Roman" pitchFamily="18" charset="0"/>
              </a:rPr>
              <a:t>from a comparative perspective;</a:t>
            </a:r>
          </a:p>
          <a:p>
            <a:pPr eaLnBrk="1">
              <a:buFont typeface="Times New Roman" pitchFamily="18" charset="0"/>
              <a:buAutoNum type="alphaLcParenR"/>
            </a:pPr>
            <a:endParaRPr lang="en-US" altLang="pt-BR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lvl="1" eaLnBrk="1">
              <a:buFont typeface="Times New Roman" pitchFamily="18" charset="0"/>
              <a:buAutoNum type="alphaLcParenR"/>
            </a:pPr>
            <a:r>
              <a:rPr lang="en-US" altLang="pt-BR" sz="2000" i="1" dirty="0" smtClean="0">
                <a:solidFill>
                  <a:srgbClr val="000000"/>
                </a:solidFill>
                <a:cs typeface="Times New Roman" pitchFamily="18" charset="0"/>
              </a:rPr>
              <a:t>Cognitive </a:t>
            </a:r>
            <a:r>
              <a:rPr lang="en-US" altLang="pt-BR" sz="2000" i="1" dirty="0">
                <a:solidFill>
                  <a:srgbClr val="000000"/>
                </a:solidFill>
                <a:cs typeface="Times New Roman" pitchFamily="18" charset="0"/>
              </a:rPr>
              <a:t>dimensions;</a:t>
            </a:r>
          </a:p>
          <a:p>
            <a:pPr lvl="1" eaLnBrk="1">
              <a:buFont typeface="Times New Roman" pitchFamily="18" charset="0"/>
              <a:buAutoNum type="alphaLcParenR"/>
            </a:pPr>
            <a:r>
              <a:rPr lang="en-US" altLang="pt-BR" sz="2000" i="1" dirty="0">
                <a:solidFill>
                  <a:srgbClr val="000000"/>
                </a:solidFill>
                <a:cs typeface="Times New Roman" pitchFamily="18" charset="0"/>
              </a:rPr>
              <a:t>Methodological strategies;</a:t>
            </a:r>
          </a:p>
          <a:p>
            <a:pPr lvl="1" eaLnBrk="1">
              <a:buFont typeface="Times New Roman" pitchFamily="18" charset="0"/>
              <a:buAutoNum type="alphaLcParenR"/>
            </a:pPr>
            <a:r>
              <a:rPr lang="en-US" altLang="pt-BR" sz="2000" i="1" dirty="0">
                <a:solidFill>
                  <a:srgbClr val="000000"/>
                </a:solidFill>
                <a:cs typeface="Times New Roman" pitchFamily="18" charset="0"/>
              </a:rPr>
              <a:t>Institutional characteristics and </a:t>
            </a:r>
            <a:r>
              <a:rPr lang="en-US" altLang="pt-BR" sz="2000" i="1" dirty="0" smtClean="0">
                <a:solidFill>
                  <a:srgbClr val="000000"/>
                </a:solidFill>
                <a:cs typeface="Times New Roman" pitchFamily="18" charset="0"/>
              </a:rPr>
              <a:t>scholar’s </a:t>
            </a:r>
            <a:r>
              <a:rPr lang="en-US" altLang="pt-BR" sz="2000" i="1" dirty="0">
                <a:solidFill>
                  <a:srgbClr val="000000"/>
                </a:solidFill>
                <a:cs typeface="Times New Roman" pitchFamily="18" charset="0"/>
              </a:rPr>
              <a:t>distribution. </a:t>
            </a:r>
          </a:p>
          <a:p>
            <a:pPr eaLnBrk="1">
              <a:buFont typeface="Times New Roman" pitchFamily="18" charset="0"/>
              <a:buAutoNum type="alphaLcParenR"/>
            </a:pPr>
            <a:endParaRPr lang="en-US" altLang="pt-BR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>
              <a:buFont typeface="Arial" pitchFamily="34" charset="0"/>
              <a:buChar char="•"/>
            </a:pPr>
            <a:endParaRPr lang="en-US" altLang="pt-BR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/>
            <a:endParaRPr lang="en-US" altLang="pt-BR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93774" y="252482"/>
            <a:ext cx="49463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altLang="pt-BR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lvl="0"/>
            <a:r>
              <a:rPr lang="en-US" altLang="pt-BR" sz="2400" dirty="0" smtClean="0">
                <a:solidFill>
                  <a:srgbClr val="000000"/>
                </a:solidFill>
                <a:cs typeface="Times New Roman" pitchFamily="18" charset="0"/>
              </a:rPr>
              <a:t>Topics of discussion </a:t>
            </a:r>
            <a:endParaRPr lang="en-US" altLang="pt-BR" sz="24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1208288"/>
            <a:ext cx="9144000" cy="562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2000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marL="342900" indent="-342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>
              <a:spcBef>
                <a:spcPts val="544"/>
              </a:spcBef>
              <a:spcAft>
                <a:spcPts val="544"/>
              </a:spcAft>
            </a:pPr>
            <a:endParaRPr lang="en-US" altLang="pt-BR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>
              <a:spcBef>
                <a:spcPts val="544"/>
              </a:spcBef>
              <a:spcAft>
                <a:spcPts val="544"/>
              </a:spcAft>
              <a:buFont typeface="Arial" pitchFamily="34" charset="0"/>
              <a:buChar char="•"/>
            </a:pPr>
            <a:r>
              <a:rPr lang="en-US" altLang="pt-BR" dirty="0">
                <a:solidFill>
                  <a:srgbClr val="000000"/>
                </a:solidFill>
                <a:cs typeface="Times New Roman" pitchFamily="18" charset="0"/>
              </a:rPr>
              <a:t>Association of </a:t>
            </a:r>
            <a:r>
              <a:rPr lang="en-US" altLang="pt-BR" u="sng" dirty="0">
                <a:solidFill>
                  <a:srgbClr val="000000"/>
                </a:solidFill>
                <a:cs typeface="Times New Roman" pitchFamily="18" charset="0"/>
              </a:rPr>
              <a:t>graduate programs </a:t>
            </a:r>
            <a:r>
              <a:rPr lang="en-US" altLang="pt-BR" dirty="0">
                <a:solidFill>
                  <a:srgbClr val="000000"/>
                </a:solidFill>
                <a:cs typeface="Times New Roman" pitchFamily="18" charset="0"/>
              </a:rPr>
              <a:t>of administration and public </a:t>
            </a:r>
            <a:r>
              <a:rPr lang="en-US" altLang="pt-BR" dirty="0" smtClean="0">
                <a:solidFill>
                  <a:srgbClr val="000000"/>
                </a:solidFill>
                <a:cs typeface="Times New Roman" pitchFamily="18" charset="0"/>
              </a:rPr>
              <a:t>administration - ANPAD;</a:t>
            </a:r>
            <a:endParaRPr lang="en-US" altLang="pt-BR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>
              <a:spcBef>
                <a:spcPts val="544"/>
              </a:spcBef>
              <a:spcAft>
                <a:spcPts val="544"/>
              </a:spcAft>
              <a:buFont typeface="Arial" pitchFamily="34" charset="0"/>
              <a:buChar char="•"/>
            </a:pPr>
            <a:r>
              <a:rPr lang="en-US" altLang="pt-BR" u="sng" dirty="0">
                <a:solidFill>
                  <a:srgbClr val="000000"/>
                </a:solidFill>
                <a:cs typeface="Times New Roman" pitchFamily="18" charset="0"/>
              </a:rPr>
              <a:t>Individual researchers </a:t>
            </a:r>
            <a:r>
              <a:rPr lang="en-US" altLang="pt-BR" dirty="0">
                <a:solidFill>
                  <a:srgbClr val="000000"/>
                </a:solidFill>
                <a:cs typeface="Times New Roman" pitchFamily="18" charset="0"/>
              </a:rPr>
              <a:t>also participate in the Divisions – electing the team of coordinators.</a:t>
            </a:r>
          </a:p>
          <a:p>
            <a:pPr eaLnBrk="1">
              <a:spcBef>
                <a:spcPts val="544"/>
              </a:spcBef>
              <a:spcAft>
                <a:spcPts val="544"/>
              </a:spcAft>
              <a:buFont typeface="Arial" pitchFamily="34" charset="0"/>
              <a:buChar char="•"/>
            </a:pPr>
            <a:r>
              <a:rPr lang="en-US" altLang="pt-BR" dirty="0">
                <a:solidFill>
                  <a:srgbClr val="000000"/>
                </a:solidFill>
                <a:cs typeface="Times New Roman" pitchFamily="18" charset="0"/>
              </a:rPr>
              <a:t>Historically, </a:t>
            </a:r>
            <a:r>
              <a:rPr lang="en-US" altLang="pt-BR" dirty="0" smtClean="0">
                <a:solidFill>
                  <a:srgbClr val="000000"/>
                </a:solidFill>
                <a:cs typeface="Times New Roman" pitchFamily="18" charset="0"/>
              </a:rPr>
              <a:t>ANPAD has been an </a:t>
            </a:r>
            <a:r>
              <a:rPr lang="en-US" altLang="pt-BR" dirty="0">
                <a:solidFill>
                  <a:srgbClr val="000000"/>
                </a:solidFill>
                <a:cs typeface="Times New Roman" pitchFamily="18" charset="0"/>
              </a:rPr>
              <a:t>important player for institutionalization of </a:t>
            </a:r>
            <a:r>
              <a:rPr lang="en-US" altLang="pt-BR" dirty="0" smtClean="0">
                <a:solidFill>
                  <a:srgbClr val="000000"/>
                </a:solidFill>
                <a:cs typeface="Times New Roman" pitchFamily="18" charset="0"/>
              </a:rPr>
              <a:t>PA as an </a:t>
            </a:r>
            <a:r>
              <a:rPr lang="en-US" altLang="pt-BR" dirty="0">
                <a:solidFill>
                  <a:srgbClr val="000000"/>
                </a:solidFill>
                <a:cs typeface="Times New Roman" pitchFamily="18" charset="0"/>
              </a:rPr>
              <a:t>academic </a:t>
            </a:r>
            <a:r>
              <a:rPr lang="en-US" altLang="pt-BR" dirty="0" smtClean="0">
                <a:solidFill>
                  <a:srgbClr val="000000"/>
                </a:solidFill>
                <a:cs typeface="Times New Roman" pitchFamily="18" charset="0"/>
              </a:rPr>
              <a:t>field within broader </a:t>
            </a:r>
            <a:r>
              <a:rPr lang="en-US" altLang="pt-BR" u="sng" dirty="0" smtClean="0">
                <a:solidFill>
                  <a:srgbClr val="000000"/>
                </a:solidFill>
                <a:cs typeface="Times New Roman" pitchFamily="18" charset="0"/>
              </a:rPr>
              <a:t>management research</a:t>
            </a:r>
            <a:r>
              <a:rPr lang="en-US" altLang="pt-BR" dirty="0" smtClean="0">
                <a:solidFill>
                  <a:srgbClr val="000000"/>
                </a:solidFill>
                <a:cs typeface="Times New Roman" pitchFamily="18" charset="0"/>
              </a:rPr>
              <a:t>;</a:t>
            </a:r>
            <a:endParaRPr lang="en-US" altLang="pt-BR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>
              <a:spcBef>
                <a:spcPts val="544"/>
              </a:spcBef>
              <a:spcAft>
                <a:spcPts val="544"/>
              </a:spcAft>
              <a:buFont typeface="Arial" pitchFamily="34" charset="0"/>
              <a:buChar char="•"/>
            </a:pPr>
            <a:r>
              <a:rPr lang="en-US" altLang="pt-BR" dirty="0">
                <a:solidFill>
                  <a:srgbClr val="000000"/>
                </a:solidFill>
                <a:cs typeface="Times New Roman" pitchFamily="18" charset="0"/>
              </a:rPr>
              <a:t>Growing </a:t>
            </a:r>
            <a:r>
              <a:rPr lang="en-US" altLang="pt-BR" u="sng" dirty="0">
                <a:solidFill>
                  <a:srgbClr val="000000"/>
                </a:solidFill>
                <a:cs typeface="Times New Roman" pitchFamily="18" charset="0"/>
              </a:rPr>
              <a:t>governmental regulation </a:t>
            </a:r>
            <a:r>
              <a:rPr lang="en-US" altLang="pt-BR" dirty="0">
                <a:solidFill>
                  <a:srgbClr val="000000"/>
                </a:solidFill>
                <a:cs typeface="Times New Roman" pitchFamily="18" charset="0"/>
              </a:rPr>
              <a:t>(Capes/</a:t>
            </a:r>
            <a:r>
              <a:rPr lang="en-US" altLang="pt-BR" dirty="0" err="1">
                <a:solidFill>
                  <a:srgbClr val="000000"/>
                </a:solidFill>
                <a:cs typeface="Times New Roman" pitchFamily="18" charset="0"/>
              </a:rPr>
              <a:t>CNPq</a:t>
            </a:r>
            <a:r>
              <a:rPr lang="en-US" altLang="pt-BR" dirty="0">
                <a:solidFill>
                  <a:srgbClr val="000000"/>
                </a:solidFill>
                <a:cs typeface="Times New Roman" pitchFamily="18" charset="0"/>
              </a:rPr>
              <a:t>) for quality insurance – rankings of programs, researchers, and journals, distribution of scholarships, and grants. </a:t>
            </a:r>
          </a:p>
          <a:p>
            <a:pPr eaLnBrk="1"/>
            <a:endParaRPr lang="en-US" altLang="pt-BR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388289" y="604322"/>
            <a:ext cx="6064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pt-BR" sz="2400" dirty="0" smtClean="0">
                <a:solidFill>
                  <a:srgbClr val="000000"/>
                </a:solidFill>
                <a:cs typeface="Times New Roman" pitchFamily="18" charset="0"/>
              </a:rPr>
              <a:t>Associations and Governmental Regulations </a:t>
            </a:r>
            <a:endParaRPr lang="en-US" altLang="pt-BR" sz="24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1208288"/>
            <a:ext cx="9144000" cy="562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2000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indent="2587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311045" indent="-311045">
              <a:buFont typeface="Arial"/>
              <a:buChar char="•"/>
              <a:defRPr/>
            </a:pPr>
            <a:endParaRPr lang="en-US" sz="2200" dirty="0"/>
          </a:p>
          <a:p>
            <a:pPr marL="311045" indent="-311045">
              <a:buFont typeface="Arial"/>
              <a:buChar char="•"/>
              <a:defRPr/>
            </a:pPr>
            <a:endParaRPr lang="en-US" sz="2200" dirty="0"/>
          </a:p>
          <a:p>
            <a:pPr marL="311045" indent="-311045">
              <a:buFont typeface="Arial"/>
              <a:buChar char="•"/>
              <a:defRPr/>
            </a:pPr>
            <a:endParaRPr lang="en-US" sz="2200" dirty="0"/>
          </a:p>
          <a:p>
            <a:pPr marL="311045" indent="-311045">
              <a:buFont typeface="Arial"/>
              <a:buChar char="•"/>
              <a:defRPr/>
            </a:pPr>
            <a:r>
              <a:rPr lang="en-US" sz="2200" dirty="0"/>
              <a:t>Content analysis to 592 Brazilian publications in order to assess the cognitive orientations, methodological strategies, and institutional aspects of PA in Brazil;</a:t>
            </a:r>
          </a:p>
          <a:p>
            <a:pPr marL="311045" indent="-311045">
              <a:buFont typeface="Arial"/>
              <a:buChar char="•"/>
              <a:defRPr/>
            </a:pPr>
            <a:r>
              <a:rPr lang="en-US" sz="2200" dirty="0"/>
              <a:t>Comparison of these results with previous evaluations of North American PA publications. </a:t>
            </a:r>
            <a:endParaRPr lang="en-US" sz="2200" dirty="0">
              <a:cs typeface="Times New Roman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388289" y="604322"/>
            <a:ext cx="60640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pt-BR" sz="2400" dirty="0" smtClean="0">
                <a:solidFill>
                  <a:srgbClr val="000000"/>
                </a:solidFill>
                <a:cs typeface="Times New Roman" pitchFamily="18" charset="0"/>
              </a:rPr>
              <a:t>PA research in Brazil: A comparative perspective</a:t>
            </a:r>
            <a:endParaRPr lang="en-US" altLang="pt-BR" sz="24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1208288"/>
            <a:ext cx="9144000" cy="562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2000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indent="2587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311045" indent="-311045">
              <a:buFont typeface="Arial"/>
              <a:buChar char="•"/>
              <a:defRPr/>
            </a:pPr>
            <a:r>
              <a:rPr lang="en-US" sz="2200" dirty="0"/>
              <a:t>Cognitive orientations </a:t>
            </a:r>
          </a:p>
        </p:txBody>
      </p:sp>
      <p:pic>
        <p:nvPicPr>
          <p:cNvPr id="1126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280" y="1991729"/>
            <a:ext cx="6796800" cy="367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 flipH="1">
            <a:off x="6988321" y="3886968"/>
            <a:ext cx="457920" cy="195861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305800" cy="415498"/>
          </a:xfr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Keywords</a:t>
            </a:r>
            <a:r>
              <a:rPr lang="pt-BR" sz="24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 – </a:t>
            </a:r>
            <a:r>
              <a:rPr lang="pt-BR" sz="2400" dirty="0" err="1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themes</a:t>
            </a:r>
            <a:endParaRPr lang="pt-BR" sz="2400" dirty="0">
              <a:solidFill>
                <a:srgbClr val="000000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4098" name="Picture 2" descr="C:\Users\alketa\Dropbox\copia\trabalhos finais\IRAS journal PA research\II revision\wordclou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628450" cy="58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32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1208288"/>
            <a:ext cx="9144000" cy="562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2000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indent="2587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311045" indent="-311045">
              <a:buFont typeface="Arial"/>
              <a:buChar char="•"/>
              <a:defRPr/>
            </a:pPr>
            <a:r>
              <a:rPr lang="en-US" sz="2200" dirty="0"/>
              <a:t>Methodological strategies </a:t>
            </a:r>
          </a:p>
          <a:p>
            <a:pPr marL="311045" indent="-311045">
              <a:buFont typeface="Arial"/>
              <a:buChar char="•"/>
              <a:defRPr/>
            </a:pPr>
            <a:r>
              <a:rPr lang="en-US" sz="2200" dirty="0"/>
              <a:t>Dominance of case studies, qualitative and quantitative surveys</a:t>
            </a:r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 flipH="1">
            <a:off x="4376161" y="4147635"/>
            <a:ext cx="456480" cy="195861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3316" name="Object 2"/>
          <p:cNvGraphicFramePr>
            <a:graphicFrameLocks noChangeAspect="1"/>
          </p:cNvGraphicFramePr>
          <p:nvPr/>
        </p:nvGraphicFramePr>
        <p:xfrm>
          <a:off x="1893601" y="2122783"/>
          <a:ext cx="4898880" cy="44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" r:id="rId4" imgW="5562395" imgH="4952818" progId="Word.Document.12">
                  <p:embed/>
                </p:oleObj>
              </mc:Choice>
              <mc:Fallback>
                <p:oleObj name="Document" r:id="rId4" imgW="5562395" imgH="495281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601" y="2122783"/>
                        <a:ext cx="4898880" cy="44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 flipH="1">
            <a:off x="4440960" y="2841419"/>
            <a:ext cx="8496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4440960" y="4408303"/>
            <a:ext cx="8496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4507200" y="4670411"/>
            <a:ext cx="84816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1208288"/>
            <a:ext cx="9144000" cy="562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2000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indent="2587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311045" indent="-311045">
              <a:buFont typeface="Arial"/>
              <a:buChar char="•"/>
              <a:defRPr/>
            </a:pPr>
            <a:r>
              <a:rPr lang="en-US" sz="2200" dirty="0"/>
              <a:t>Methodological strategies </a:t>
            </a:r>
          </a:p>
          <a:p>
            <a:pPr marL="311045" indent="-311045">
              <a:buFont typeface="Arial"/>
              <a:buChar char="•"/>
              <a:defRPr/>
            </a:pPr>
            <a:endParaRPr lang="en-US" sz="2200" dirty="0"/>
          </a:p>
          <a:p>
            <a:pPr marL="311045" indent="-311045">
              <a:buFont typeface="Arial"/>
              <a:buChar char="•"/>
              <a:defRPr/>
            </a:pPr>
            <a:r>
              <a:rPr lang="en-US" sz="2200" dirty="0"/>
              <a:t>Data collection versus data analysis</a:t>
            </a:r>
          </a:p>
        </p:txBody>
      </p:sp>
      <p:graphicFrame>
        <p:nvGraphicFramePr>
          <p:cNvPr id="15363" name="Object 1"/>
          <p:cNvGraphicFramePr>
            <a:graphicFrameLocks noChangeAspect="1"/>
          </p:cNvGraphicFramePr>
          <p:nvPr/>
        </p:nvGraphicFramePr>
        <p:xfrm>
          <a:off x="1959840" y="2318643"/>
          <a:ext cx="5045760" cy="4389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Document" r:id="rId4" imgW="5562395" imgH="4838522" progId="Word.Document.12">
                  <p:embed/>
                </p:oleObj>
              </mc:Choice>
              <mc:Fallback>
                <p:oleObj name="Document" r:id="rId4" imgW="5562395" imgH="483852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9840" y="2318643"/>
                        <a:ext cx="5045760" cy="43895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 flipH="1">
            <a:off x="4506682" y="5015327"/>
            <a:ext cx="1306350" cy="0"/>
          </a:xfrm>
          <a:prstGeom prst="straightConnector1">
            <a:avLst/>
          </a:prstGeom>
          <a:ln>
            <a:headEnd type="none" w="med" len="med"/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1208288"/>
            <a:ext cx="9144000" cy="562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2000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indent="2587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311045" indent="-311045">
              <a:buFont typeface="Arial"/>
              <a:buChar char="•"/>
              <a:defRPr/>
            </a:pPr>
            <a:r>
              <a:rPr lang="en-US" sz="2200" dirty="0"/>
              <a:t>Methodological strategies</a:t>
            </a:r>
          </a:p>
          <a:p>
            <a:pPr indent="0">
              <a:defRPr/>
            </a:pPr>
            <a:r>
              <a:rPr lang="en-US" sz="2200" dirty="0"/>
              <a:t>General trends: growing nr of empirical studies </a:t>
            </a:r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 flipH="1">
            <a:off x="6988321" y="3886968"/>
            <a:ext cx="457920" cy="195861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41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21" y="2187590"/>
            <a:ext cx="6530400" cy="408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255</TotalTime>
  <Words>419</Words>
  <Application>Microsoft Office PowerPoint</Application>
  <PresentationFormat>Apresentação na tela (4:3)</PresentationFormat>
  <Paragraphs>71</Paragraphs>
  <Slides>14</Slides>
  <Notes>12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3" baseType="lpstr">
      <vt:lpstr>Arial Unicode MS</vt:lpstr>
      <vt:lpstr>ＭＳ Ｐゴシック</vt:lpstr>
      <vt:lpstr>Arial</vt:lpstr>
      <vt:lpstr>Calibri</vt:lpstr>
      <vt:lpstr>Constantia</vt:lpstr>
      <vt:lpstr>Times New Roman</vt:lpstr>
      <vt:lpstr>Wingdings 2</vt:lpstr>
      <vt:lpstr>Fluxo</vt:lpstr>
      <vt:lpstr>Document</vt:lpstr>
      <vt:lpstr>Public Administration Research in Brazil </vt:lpstr>
      <vt:lpstr>Apresentação do PowerPoint</vt:lpstr>
      <vt:lpstr>Apresentação do PowerPoint</vt:lpstr>
      <vt:lpstr>Apresentação do PowerPoint</vt:lpstr>
      <vt:lpstr>Apresentação do PowerPoint</vt:lpstr>
      <vt:lpstr>Keywords – themes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Alketa Peci</dc:creator>
  <cp:lastModifiedBy>Alketa Peci</cp:lastModifiedBy>
  <cp:revision>9</cp:revision>
  <cp:lastPrinted>2017-06-19T16:03:39Z</cp:lastPrinted>
  <dcterms:created xsi:type="dcterms:W3CDTF">2016-02-22T20:24:45Z</dcterms:created>
  <dcterms:modified xsi:type="dcterms:W3CDTF">2017-06-20T14:23:59Z</dcterms:modified>
</cp:coreProperties>
</file>